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20" r:id="rId1"/>
  </p:sldMasterIdLst>
  <p:notesMasterIdLst>
    <p:notesMasterId r:id="rId14"/>
  </p:notes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0504" autoAdjust="0"/>
  </p:normalViewPr>
  <p:slideViewPr>
    <p:cSldViewPr>
      <p:cViewPr varScale="1">
        <p:scale>
          <a:sx n="83" d="100"/>
          <a:sy n="83" d="100"/>
        </p:scale>
        <p:origin x="-158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BA222AE-FC3A-435A-B2DA-F3D12CFD5729}" type="datetimeFigureOut">
              <a:rPr lang="ru-RU" smtClean="0"/>
              <a:t>13.05.2019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6997E1B-ED77-4F66-A216-35BEF1D258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48112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997E1B-ED77-4F66-A216-35BEF1D25898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65578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997E1B-ED77-4F66-A216-35BEF1D25898}" type="slidenum">
              <a:rPr lang="ru-RU" smtClean="0"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49620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BF4D6C-E913-4594-BD9B-2A6C8D90C313}" type="datetimeFigureOut">
              <a:rPr lang="ru-RU" smtClean="0"/>
              <a:t>13.05.2019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A6C7BC-51BE-4524-9E48-FF68ACB9ADF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BF4D6C-E913-4594-BD9B-2A6C8D90C313}" type="datetimeFigureOut">
              <a:rPr lang="ru-RU" smtClean="0"/>
              <a:t>13.05.2019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A6C7BC-51BE-4524-9E48-FF68ACB9ADF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BF4D6C-E913-4594-BD9B-2A6C8D90C313}" type="datetimeFigureOut">
              <a:rPr lang="ru-RU" smtClean="0"/>
              <a:t>13.05.2019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A6C7BC-51BE-4524-9E48-FF68ACB9ADF1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BF4D6C-E913-4594-BD9B-2A6C8D90C313}" type="datetimeFigureOut">
              <a:rPr lang="ru-RU" smtClean="0"/>
              <a:t>13.05.2019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A6C7BC-51BE-4524-9E48-FF68ACB9ADF1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BF4D6C-E913-4594-BD9B-2A6C8D90C313}" type="datetimeFigureOut">
              <a:rPr lang="ru-RU" smtClean="0"/>
              <a:t>13.05.2019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A6C7BC-51BE-4524-9E48-FF68ACB9ADF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BF4D6C-E913-4594-BD9B-2A6C8D90C313}" type="datetimeFigureOut">
              <a:rPr lang="ru-RU" smtClean="0"/>
              <a:t>13.05.2019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A6C7BC-51BE-4524-9E48-FF68ACB9ADF1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BF4D6C-E913-4594-BD9B-2A6C8D90C313}" type="datetimeFigureOut">
              <a:rPr lang="ru-RU" smtClean="0"/>
              <a:t>13.05.2019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A6C7BC-51BE-4524-9E48-FF68ACB9ADF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BF4D6C-E913-4594-BD9B-2A6C8D90C313}" type="datetimeFigureOut">
              <a:rPr lang="ru-RU" smtClean="0"/>
              <a:t>13.05.2019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A6C7BC-51BE-4524-9E48-FF68ACB9ADF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BF4D6C-E913-4594-BD9B-2A6C8D90C313}" type="datetimeFigureOut">
              <a:rPr lang="ru-RU" smtClean="0"/>
              <a:t>13.05.2019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A6C7BC-51BE-4524-9E48-FF68ACB9ADF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BF4D6C-E913-4594-BD9B-2A6C8D90C313}" type="datetimeFigureOut">
              <a:rPr lang="ru-RU" smtClean="0"/>
              <a:t>13.05.2019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A6C7BC-51BE-4524-9E48-FF68ACB9ADF1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BF4D6C-E913-4594-BD9B-2A6C8D90C313}" type="datetimeFigureOut">
              <a:rPr lang="ru-RU" smtClean="0"/>
              <a:t>13.05.2019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A6C7BC-51BE-4524-9E48-FF68ACB9ADF1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86BF4D6C-E913-4594-BD9B-2A6C8D90C313}" type="datetimeFigureOut">
              <a:rPr lang="ru-RU" smtClean="0"/>
              <a:t>13.05.2019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33A6C7BC-51BE-4524-9E48-FF68ACB9ADF1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21" r:id="rId1"/>
    <p:sldLayoutId id="2147484022" r:id="rId2"/>
    <p:sldLayoutId id="2147484023" r:id="rId3"/>
    <p:sldLayoutId id="2147484024" r:id="rId4"/>
    <p:sldLayoutId id="2147484025" r:id="rId5"/>
    <p:sldLayoutId id="2147484026" r:id="rId6"/>
    <p:sldLayoutId id="2147484027" r:id="rId7"/>
    <p:sldLayoutId id="2147484028" r:id="rId8"/>
    <p:sldLayoutId id="2147484029" r:id="rId9"/>
    <p:sldLayoutId id="2147484030" r:id="rId10"/>
    <p:sldLayoutId id="214748403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196752"/>
            <a:ext cx="7772400" cy="1872208"/>
          </a:xfrm>
        </p:spPr>
        <p:txBody>
          <a:bodyPr>
            <a:noAutofit/>
          </a:bodyPr>
          <a:lstStyle/>
          <a:p>
            <a:r>
              <a:rPr lang="ru-RU" sz="3600" dirty="0" smtClean="0"/>
              <a:t>Дополнительная общеобразовательная общеразвивающая </a:t>
            </a:r>
            <a:br>
              <a:rPr lang="ru-RU" sz="3600" dirty="0" smtClean="0"/>
            </a:br>
            <a:r>
              <a:rPr lang="ru-RU" sz="3600" dirty="0" smtClean="0"/>
              <a:t>программа «Пресс-центр» </a:t>
            </a:r>
            <a:endParaRPr lang="ru-RU" sz="3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789039"/>
            <a:ext cx="6400800" cy="1512169"/>
          </a:xfrm>
        </p:spPr>
        <p:txBody>
          <a:bodyPr>
            <a:normAutofit/>
          </a:bodyPr>
          <a:lstStyle/>
          <a:p>
            <a:r>
              <a:rPr lang="ru-RU" sz="2400" b="1" dirty="0" smtClean="0"/>
              <a:t>Таирова Елена Борисовна, </a:t>
            </a:r>
          </a:p>
          <a:p>
            <a:r>
              <a:rPr lang="ru-RU" sz="2400" b="1" dirty="0" smtClean="0"/>
              <a:t>педагог дополнительного образования </a:t>
            </a:r>
          </a:p>
          <a:p>
            <a:r>
              <a:rPr lang="ru-RU" sz="2400" b="1" dirty="0" smtClean="0"/>
              <a:t>ГБУ ДО ЦДЮТТ «</a:t>
            </a:r>
            <a:r>
              <a:rPr lang="ru-RU" sz="2400" b="1" dirty="0" err="1" smtClean="0"/>
              <a:t>Охта</a:t>
            </a:r>
            <a:r>
              <a:rPr lang="ru-RU" sz="2400" b="1" dirty="0" smtClean="0"/>
              <a:t>» </a:t>
            </a:r>
            <a:endParaRPr lang="ru-RU" sz="2400" b="1" dirty="0"/>
          </a:p>
        </p:txBody>
      </p:sp>
      <p:pic>
        <p:nvPicPr>
          <p:cNvPr id="4" name="Picture 3" descr="D:\disk C\desktop\технокидс 3 номер\номер3\стр 2-3\logo3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6336" y="4941168"/>
            <a:ext cx="1224136" cy="10183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49780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Фестивали ЦДЮТТ «</a:t>
            </a:r>
            <a:r>
              <a:rPr lang="ru-RU" dirty="0" err="1" smtClean="0"/>
              <a:t>Охта</a:t>
            </a:r>
            <a:r>
              <a:rPr lang="ru-RU" dirty="0" smtClean="0"/>
              <a:t>» 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467544" y="2492896"/>
            <a:ext cx="3822192" cy="752972"/>
          </a:xfrm>
        </p:spPr>
        <p:txBody>
          <a:bodyPr/>
          <a:lstStyle/>
          <a:p>
            <a:r>
              <a:rPr lang="ru-RU" b="1" dirty="0" smtClean="0"/>
              <a:t>«</a:t>
            </a:r>
            <a:r>
              <a:rPr lang="ru-RU" b="1" dirty="0" err="1" smtClean="0"/>
              <a:t>Полюстровская</a:t>
            </a:r>
            <a:r>
              <a:rPr lang="ru-RU" b="1" dirty="0" smtClean="0"/>
              <a:t> регата» </a:t>
            </a:r>
            <a:endParaRPr lang="ru-RU" b="1" dirty="0"/>
          </a:p>
        </p:txBody>
      </p:sp>
      <p:sp>
        <p:nvSpPr>
          <p:cNvPr id="10" name="Текст 9"/>
          <p:cNvSpPr>
            <a:spLocks noGrp="1"/>
          </p:cNvSpPr>
          <p:nvPr>
            <p:ph type="body" sz="quarter" idx="3"/>
          </p:nvPr>
        </p:nvSpPr>
        <p:spPr>
          <a:xfrm>
            <a:off x="4648200" y="2564904"/>
            <a:ext cx="3822192" cy="752971"/>
          </a:xfrm>
        </p:spPr>
        <p:txBody>
          <a:bodyPr/>
          <a:lstStyle/>
          <a:p>
            <a:r>
              <a:rPr lang="ru-RU" b="1" dirty="0" smtClean="0"/>
              <a:t>«Ралли на </a:t>
            </a:r>
            <a:r>
              <a:rPr lang="ru-RU" b="1" dirty="0" err="1" smtClean="0"/>
              <a:t>Охте</a:t>
            </a:r>
            <a:r>
              <a:rPr lang="ru-RU" b="1" dirty="0" smtClean="0"/>
              <a:t>» </a:t>
            </a:r>
            <a:endParaRPr lang="ru-RU" b="1" dirty="0"/>
          </a:p>
        </p:txBody>
      </p:sp>
      <p:pic>
        <p:nvPicPr>
          <p:cNvPr id="12" name="Объект 11"/>
          <p:cNvPicPr>
            <a:picLocks noGrp="1" noChangeAspect="1"/>
          </p:cNvPicPr>
          <p:nvPr>
            <p:ph sz="quarter" idx="4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5025" y="3503348"/>
            <a:ext cx="3822700" cy="254846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Объект 2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863" y="3504406"/>
            <a:ext cx="3819525" cy="25463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505434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Объект 7"/>
          <p:cNvSpPr>
            <a:spLocks noGrp="1"/>
          </p:cNvSpPr>
          <p:nvPr>
            <p:ph idx="1"/>
          </p:nvPr>
        </p:nvSpPr>
        <p:spPr>
          <a:xfrm>
            <a:off x="1115616" y="2132856"/>
            <a:ext cx="7164784" cy="4536504"/>
          </a:xfrm>
        </p:spPr>
        <p:txBody>
          <a:bodyPr>
            <a:normAutofit fontScale="92500" lnSpcReduction="20000"/>
          </a:bodyPr>
          <a:lstStyle/>
          <a:p>
            <a:pPr marL="0" indent="0" algn="just">
              <a:buNone/>
            </a:pPr>
            <a:r>
              <a:rPr lang="ru-RU" b="1" dirty="0" smtClean="0"/>
              <a:t>Обучающиеся :</a:t>
            </a:r>
          </a:p>
          <a:p>
            <a:pPr>
              <a:buFontTx/>
              <a:buChar char="-"/>
            </a:pPr>
            <a:r>
              <a:rPr lang="ru-RU" sz="1900" dirty="0"/>
              <a:t>р</a:t>
            </a:r>
            <a:r>
              <a:rPr lang="ru-RU" sz="1900" dirty="0" smtClean="0"/>
              <a:t>азовьют коммуникативные навыки, смогут успешно работать в команде;</a:t>
            </a:r>
          </a:p>
          <a:p>
            <a:pPr marL="0" indent="0">
              <a:buNone/>
            </a:pPr>
            <a:endParaRPr lang="ru-RU" sz="1900" dirty="0" smtClean="0"/>
          </a:p>
          <a:p>
            <a:pPr>
              <a:buFontTx/>
              <a:buChar char="-"/>
            </a:pPr>
            <a:r>
              <a:rPr lang="ru-RU" sz="1900" dirty="0">
                <a:latin typeface="+mj-lt"/>
                <a:ea typeface="Calibri"/>
              </a:rPr>
              <a:t>будут обладать высоким уровнем самостоятельности и </a:t>
            </a:r>
            <a:r>
              <a:rPr lang="ru-RU" sz="1900" dirty="0" smtClean="0">
                <a:latin typeface="+mj-lt"/>
                <a:ea typeface="Calibri"/>
              </a:rPr>
              <a:t>инициативности;</a:t>
            </a:r>
          </a:p>
          <a:p>
            <a:pPr marL="0" indent="0">
              <a:buNone/>
            </a:pPr>
            <a:endParaRPr lang="ru-RU" sz="1900" dirty="0" smtClean="0">
              <a:latin typeface="+mj-lt"/>
              <a:ea typeface="Calibri"/>
            </a:endParaRPr>
          </a:p>
          <a:p>
            <a:pPr lvl="0">
              <a:buClr>
                <a:srgbClr val="31B6FD"/>
              </a:buClr>
              <a:buFontTx/>
              <a:buChar char="-"/>
            </a:pPr>
            <a:r>
              <a:rPr lang="ru-RU" sz="1900" dirty="0">
                <a:solidFill>
                  <a:srgbClr val="073E87"/>
                </a:solidFill>
              </a:rPr>
              <a:t>смогут воплощать замыслы в творческий проект;</a:t>
            </a:r>
          </a:p>
          <a:p>
            <a:pPr marL="0" indent="0">
              <a:buNone/>
            </a:pPr>
            <a:endParaRPr lang="ru-RU" sz="1900" dirty="0" smtClean="0">
              <a:latin typeface="+mj-lt"/>
            </a:endParaRPr>
          </a:p>
          <a:p>
            <a:pPr>
              <a:buFontTx/>
              <a:buChar char="-"/>
            </a:pPr>
            <a:r>
              <a:rPr lang="ru-RU" sz="1900" dirty="0" smtClean="0"/>
              <a:t>разовьют способность наблюдать и анализировать социальные процессы;</a:t>
            </a:r>
          </a:p>
          <a:p>
            <a:pPr>
              <a:buFontTx/>
              <a:buChar char="-"/>
            </a:pPr>
            <a:endParaRPr lang="ru-RU" sz="1900" dirty="0" smtClean="0"/>
          </a:p>
          <a:p>
            <a:pPr>
              <a:buFontTx/>
              <a:buChar char="-"/>
            </a:pPr>
            <a:r>
              <a:rPr lang="ru-RU" sz="1900" dirty="0"/>
              <a:t>р</a:t>
            </a:r>
            <a:r>
              <a:rPr lang="ru-RU" sz="1900" dirty="0" smtClean="0"/>
              <a:t>асширят общий кругозор;</a:t>
            </a:r>
          </a:p>
          <a:p>
            <a:pPr marL="0" indent="0">
              <a:buNone/>
            </a:pPr>
            <a:endParaRPr lang="ru-RU" sz="1900" dirty="0" smtClean="0"/>
          </a:p>
          <a:p>
            <a:pPr lvl="0">
              <a:buClr>
                <a:srgbClr val="31B6FD"/>
              </a:buClr>
              <a:buFontTx/>
              <a:buChar char="-"/>
            </a:pPr>
            <a:r>
              <a:rPr lang="ru-RU" sz="1900" dirty="0">
                <a:solidFill>
                  <a:srgbClr val="073E87"/>
                </a:solidFill>
              </a:rPr>
              <a:t>достигнут высокого уровень владения устной и письменной </a:t>
            </a:r>
            <a:r>
              <a:rPr lang="ru-RU" sz="1900" dirty="0" smtClean="0">
                <a:solidFill>
                  <a:srgbClr val="073E87"/>
                </a:solidFill>
              </a:rPr>
              <a:t>речью. </a:t>
            </a:r>
            <a:endParaRPr lang="ru-RU" sz="1900" dirty="0" smtClean="0">
              <a:latin typeface="Times New Roman"/>
              <a:ea typeface="Calibri"/>
            </a:endParaRPr>
          </a:p>
          <a:p>
            <a:pPr lvl="0">
              <a:buClr>
                <a:srgbClr val="31B6FD"/>
              </a:buClr>
              <a:buFontTx/>
              <a:buChar char="-"/>
            </a:pPr>
            <a:endParaRPr lang="ru-RU" dirty="0">
              <a:solidFill>
                <a:srgbClr val="073E87"/>
              </a:solidFill>
            </a:endParaRPr>
          </a:p>
          <a:p>
            <a:pPr>
              <a:buFontTx/>
              <a:buChar char="-"/>
            </a:pPr>
            <a:endParaRPr lang="ru-RU" dirty="0" smtClean="0"/>
          </a:p>
          <a:p>
            <a:pPr>
              <a:buFontTx/>
              <a:buChar char="-"/>
            </a:pPr>
            <a:endParaRPr lang="ru-RU" dirty="0" smtClean="0"/>
          </a:p>
          <a:p>
            <a:pPr>
              <a:buFontTx/>
              <a:buChar char="-"/>
            </a:pPr>
            <a:endParaRPr lang="ru-RU" dirty="0" smtClean="0"/>
          </a:p>
          <a:p>
            <a:pPr>
              <a:buFontTx/>
              <a:buChar char="-"/>
            </a:pPr>
            <a:endParaRPr lang="ru-RU" dirty="0" smtClean="0"/>
          </a:p>
          <a:p>
            <a:pPr>
              <a:buFontTx/>
              <a:buChar char="-"/>
            </a:pPr>
            <a:endParaRPr lang="ru-RU" dirty="0" smtClean="0"/>
          </a:p>
          <a:p>
            <a:pPr>
              <a:buFontTx/>
              <a:buChar char="-"/>
            </a:pPr>
            <a:endParaRPr lang="ru-RU" dirty="0" smtClean="0"/>
          </a:p>
          <a:p>
            <a:pPr>
              <a:buFontTx/>
              <a:buChar char="-"/>
            </a:pPr>
            <a:endParaRPr lang="ru-RU" dirty="0" smtClean="0"/>
          </a:p>
          <a:p>
            <a:pPr>
              <a:buFontTx/>
              <a:buChar char="-"/>
            </a:pPr>
            <a:endParaRPr lang="ru-RU" dirty="0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 smtClean="0"/>
              <a:t>Результаты освоения программы 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2719262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Спасибо за внимание! 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2276872"/>
            <a:ext cx="3899925" cy="24482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3882864"/>
            <a:ext cx="3923885" cy="261643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173299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marL="274320" lvl="0">
              <a:spcBef>
                <a:spcPct val="20000"/>
              </a:spcBef>
            </a:pPr>
            <a:r>
              <a:rPr lang="ru-RU" sz="2400" spc="15" dirty="0">
                <a:solidFill>
                  <a:srgbClr val="073E87"/>
                </a:solidFill>
                <a:ea typeface="Times New Roman"/>
              </a:rPr>
              <a:t>создание условий для реализации творческого потенциала учащихся в области журналистики и формирования предметных компетенций, необходимых для выпуска журнала. </a:t>
            </a:r>
            <a:r>
              <a:rPr lang="ru-RU" sz="2400" dirty="0">
                <a:solidFill>
                  <a:srgbClr val="073E87"/>
                </a:solidFill>
                <a:latin typeface="Times New Roman"/>
                <a:ea typeface="Times New Roman"/>
              </a:rPr>
              <a:t/>
            </a:r>
            <a:br>
              <a:rPr lang="ru-RU" sz="2400" dirty="0">
                <a:solidFill>
                  <a:srgbClr val="073E87"/>
                </a:solidFill>
                <a:latin typeface="Times New Roman"/>
                <a:ea typeface="Times New Roman"/>
              </a:rPr>
            </a:br>
            <a:endParaRPr lang="ru-RU" sz="2400" dirty="0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4400" dirty="0"/>
              <a:t>Цель программы –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13635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Текст 12"/>
          <p:cNvSpPr>
            <a:spLocks noGrp="1"/>
          </p:cNvSpPr>
          <p:nvPr>
            <p:ph type="body" sz="half" idx="4294967295"/>
          </p:nvPr>
        </p:nvSpPr>
        <p:spPr>
          <a:xfrm>
            <a:off x="0" y="1837176"/>
            <a:ext cx="4355976" cy="3176000"/>
          </a:xfrm>
        </p:spPr>
        <p:txBody>
          <a:bodyPr>
            <a:normAutofit fontScale="92500" lnSpcReduction="10000"/>
          </a:bodyPr>
          <a:lstStyle/>
          <a:p>
            <a:r>
              <a:rPr lang="ru-RU" b="1" dirty="0" smtClean="0"/>
              <a:t>Адресат программы</a:t>
            </a:r>
            <a:r>
              <a:rPr lang="ru-RU" dirty="0" smtClean="0"/>
              <a:t>: </a:t>
            </a:r>
            <a:r>
              <a:rPr lang="ru-RU" sz="2300" dirty="0" smtClean="0"/>
              <a:t>все желающие подростки 12-17 лет, никакой специальной подготовки не требуется.</a:t>
            </a:r>
          </a:p>
          <a:p>
            <a:endParaRPr lang="ru-RU" sz="2300" dirty="0" smtClean="0"/>
          </a:p>
          <a:p>
            <a:r>
              <a:rPr lang="ru-RU" dirty="0" smtClean="0"/>
              <a:t> </a:t>
            </a:r>
            <a:r>
              <a:rPr lang="ru-RU" b="1" dirty="0" smtClean="0"/>
              <a:t>Срок обучения: </a:t>
            </a:r>
            <a:r>
              <a:rPr lang="ru-RU" dirty="0" smtClean="0"/>
              <a:t>2 года </a:t>
            </a:r>
          </a:p>
          <a:p>
            <a:endParaRPr lang="ru-RU" dirty="0" smtClean="0"/>
          </a:p>
          <a:p>
            <a:r>
              <a:rPr lang="ru-RU" b="1" dirty="0" smtClean="0"/>
              <a:t>Объем программы: </a:t>
            </a:r>
            <a:r>
              <a:rPr lang="ru-RU" dirty="0" smtClean="0"/>
              <a:t>216 академических часов в год. </a:t>
            </a:r>
            <a:endParaRPr lang="ru-RU" dirty="0"/>
          </a:p>
        </p:txBody>
      </p:sp>
      <p:pic>
        <p:nvPicPr>
          <p:cNvPr id="18" name="Рисунок 1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08512" y="1837176"/>
            <a:ext cx="4716015" cy="3176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890732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idx="1"/>
          </p:nvPr>
        </p:nvSpPr>
        <p:spPr>
          <a:xfrm>
            <a:off x="899592" y="2492896"/>
            <a:ext cx="7408333" cy="2154552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обучающиеся не пишут «в стол», а готовят материалы для детского интерактивного журнала «Техно </a:t>
            </a:r>
            <a:r>
              <a:rPr lang="en-US" dirty="0" smtClean="0"/>
              <a:t>KIDS</a:t>
            </a:r>
            <a:r>
              <a:rPr lang="ru-RU" dirty="0" smtClean="0"/>
              <a:t>». 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Особенность программы:  </a:t>
            </a:r>
            <a:endParaRPr lang="ru-RU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7744" y="3355916"/>
            <a:ext cx="5112568" cy="339566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645746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sz="half" idx="2"/>
          </p:nvPr>
        </p:nvSpPr>
        <p:spPr>
          <a:xfrm>
            <a:off x="914400" y="1484784"/>
            <a:ext cx="3352800" cy="4176464"/>
          </a:xfrm>
        </p:spPr>
        <p:txBody>
          <a:bodyPr>
            <a:noAutofit/>
          </a:bodyPr>
          <a:lstStyle/>
          <a:p>
            <a:r>
              <a:rPr lang="ru-RU" sz="2400" dirty="0" smtClean="0">
                <a:latin typeface="Candara" panose="020E0502030303020204" pitchFamily="34" charset="0"/>
              </a:rPr>
              <a:t>В этом </a:t>
            </a:r>
            <a:r>
              <a:rPr lang="ru-RU" sz="2400" dirty="0">
                <a:latin typeface="Candara" panose="020E0502030303020204" pitchFamily="34" charset="0"/>
              </a:rPr>
              <a:t>учебном году все обучающиеся по данной образовательной программе вошли в состав пресс-центра юных инспекторов движения </a:t>
            </a:r>
            <a:endParaRPr lang="ru-RU" sz="2400" dirty="0" smtClean="0">
              <a:latin typeface="Candara" panose="020E0502030303020204" pitchFamily="34" charset="0"/>
            </a:endParaRPr>
          </a:p>
          <a:p>
            <a:r>
              <a:rPr lang="ru-RU" sz="2400" dirty="0" smtClean="0">
                <a:latin typeface="Candara" panose="020E0502030303020204" pitchFamily="34" charset="0"/>
              </a:rPr>
              <a:t>Северо-Западного федерального округа. </a:t>
            </a:r>
            <a:endParaRPr lang="ru-RU" sz="24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971600" y="2204864"/>
            <a:ext cx="3352800" cy="1252728"/>
          </a:xfrm>
        </p:spPr>
        <p:txBody>
          <a:bodyPr/>
          <a:lstStyle/>
          <a:p>
            <a:pPr lvl="0">
              <a:spcBef>
                <a:spcPts val="0"/>
              </a:spcBef>
            </a:pPr>
            <a:r>
              <a:rPr lang="ru-RU" sz="2400" dirty="0" smtClean="0">
                <a:solidFill>
                  <a:prstClr val="black"/>
                </a:solidFill>
                <a:latin typeface="Candara" panose="020E0502030303020204" pitchFamily="34" charset="0"/>
              </a:rPr>
              <a:t> </a:t>
            </a:r>
            <a:r>
              <a:rPr lang="ru-RU" sz="2400" dirty="0">
                <a:solidFill>
                  <a:prstClr val="black"/>
                </a:solidFill>
                <a:latin typeface="Candara" panose="020E0502030303020204" pitchFamily="34" charset="0"/>
              </a:rPr>
              <a:t/>
            </a:r>
            <a:br>
              <a:rPr lang="ru-RU" sz="2400" dirty="0">
                <a:solidFill>
                  <a:prstClr val="black"/>
                </a:solidFill>
                <a:latin typeface="Candara" panose="020E0502030303020204" pitchFamily="34" charset="0"/>
              </a:rPr>
            </a:br>
            <a:r>
              <a:rPr lang="ru-RU" sz="2400" dirty="0" smtClean="0">
                <a:solidFill>
                  <a:prstClr val="black"/>
                </a:solidFill>
                <a:latin typeface="Candara" panose="020E0502030303020204" pitchFamily="34" charset="0"/>
              </a:rPr>
              <a:t/>
            </a:r>
            <a:br>
              <a:rPr lang="ru-RU" sz="2400" dirty="0" smtClean="0">
                <a:solidFill>
                  <a:prstClr val="black"/>
                </a:solidFill>
                <a:latin typeface="Candara" panose="020E0502030303020204" pitchFamily="34" charset="0"/>
              </a:rPr>
            </a:br>
            <a:endParaRPr lang="ru-RU" dirty="0"/>
          </a:p>
        </p:txBody>
      </p:sp>
      <p:pic>
        <p:nvPicPr>
          <p:cNvPr id="3074" name="Picture 2" descr="D:\disk C\desktop\материалы для пресс-центра\M560X8Qcksw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1700808"/>
            <a:ext cx="4200649" cy="352839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68326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Заголовок 15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dirty="0" smtClean="0"/>
              <a:t>Это дает возможность юным корреспондентам печататься во Всероссийской газете </a:t>
            </a:r>
            <a:br>
              <a:rPr lang="ru-RU" sz="2800" dirty="0" smtClean="0"/>
            </a:br>
            <a:r>
              <a:rPr lang="ru-RU" sz="2800" dirty="0" smtClean="0"/>
              <a:t>«Добрая дорога детства» </a:t>
            </a:r>
            <a:endParaRPr lang="ru-RU" sz="2800" dirty="0"/>
          </a:p>
        </p:txBody>
      </p:sp>
      <p:pic>
        <p:nvPicPr>
          <p:cNvPr id="19" name="Объект 18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2348880"/>
            <a:ext cx="3312368" cy="3849291"/>
          </a:xfrm>
          <a:prstGeom prst="rect">
            <a:avLst/>
          </a:prstGeom>
        </p:spPr>
      </p:pic>
      <p:pic>
        <p:nvPicPr>
          <p:cNvPr id="20" name="Объект 19"/>
          <p:cNvPicPr>
            <a:picLocks noGrp="1" noChangeAspect="1"/>
          </p:cNvPicPr>
          <p:nvPr>
            <p:ph sz="quarter" idx="1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5025" y="2636913"/>
            <a:ext cx="3822700" cy="31683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7206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1252728"/>
          </a:xfrm>
        </p:spPr>
        <p:txBody>
          <a:bodyPr/>
          <a:lstStyle/>
          <a:p>
            <a:r>
              <a:rPr lang="ru-RU" dirty="0" smtClean="0"/>
              <a:t>Как проходит обучение? </a:t>
            </a:r>
            <a:endParaRPr lang="ru-RU" dirty="0"/>
          </a:p>
        </p:txBody>
      </p:sp>
      <p:sp>
        <p:nvSpPr>
          <p:cNvPr id="17" name="Текст 16"/>
          <p:cNvSpPr>
            <a:spLocks noGrp="1"/>
          </p:cNvSpPr>
          <p:nvPr>
            <p:ph type="body" idx="1"/>
          </p:nvPr>
        </p:nvSpPr>
        <p:spPr>
          <a:xfrm>
            <a:off x="323528" y="2636912"/>
            <a:ext cx="8568952" cy="1224136"/>
          </a:xfrm>
        </p:spPr>
        <p:txBody>
          <a:bodyPr>
            <a:noAutofit/>
          </a:bodyPr>
          <a:lstStyle/>
          <a:p>
            <a:pPr algn="just"/>
            <a:r>
              <a:rPr lang="ru-RU" sz="2200" b="1" dirty="0">
                <a:solidFill>
                  <a:srgbClr val="073E87"/>
                </a:solidFill>
                <a:latin typeface="+mn-lt"/>
              </a:rPr>
              <a:t>Конечно, ребята изучают историю и теорию журналистики. </a:t>
            </a:r>
            <a:r>
              <a:rPr lang="ru-RU" sz="2200" b="1" dirty="0" smtClean="0">
                <a:solidFill>
                  <a:srgbClr val="073E87"/>
                </a:solidFill>
                <a:latin typeface="+mn-lt"/>
              </a:rPr>
              <a:t>Но </a:t>
            </a:r>
            <a:r>
              <a:rPr lang="ru-RU" sz="2200" b="1" dirty="0">
                <a:solidFill>
                  <a:srgbClr val="073E87"/>
                </a:solidFill>
                <a:latin typeface="+mn-lt"/>
              </a:rPr>
              <a:t>большая часть программы построена на </a:t>
            </a:r>
            <a:r>
              <a:rPr lang="ru-RU" sz="2100" b="1" dirty="0" smtClean="0">
                <a:solidFill>
                  <a:srgbClr val="073E87"/>
                </a:solidFill>
                <a:latin typeface="+mn-lt"/>
              </a:rPr>
              <a:t>практике</a:t>
            </a:r>
            <a:r>
              <a:rPr lang="ru-RU" sz="2200" b="1" dirty="0" smtClean="0">
                <a:solidFill>
                  <a:srgbClr val="073E87"/>
                </a:solidFill>
                <a:latin typeface="+mn-lt"/>
              </a:rPr>
              <a:t>.</a:t>
            </a:r>
            <a:r>
              <a:rPr lang="en-US" sz="2200" b="1" dirty="0">
                <a:solidFill>
                  <a:srgbClr val="073E87"/>
                </a:solidFill>
                <a:latin typeface="+mn-lt"/>
              </a:rPr>
              <a:t> </a:t>
            </a:r>
            <a:r>
              <a:rPr lang="ru-RU" sz="2200" b="1" dirty="0" smtClean="0">
                <a:solidFill>
                  <a:srgbClr val="073E87"/>
                </a:solidFill>
                <a:latin typeface="+mn-lt"/>
              </a:rPr>
              <a:t>Уже </a:t>
            </a:r>
            <a:r>
              <a:rPr lang="ru-RU" sz="2200" b="1" dirty="0">
                <a:solidFill>
                  <a:srgbClr val="073E87"/>
                </a:solidFill>
                <a:latin typeface="+mn-lt"/>
              </a:rPr>
              <a:t>спустя пару месяцев они берут интервью у взрослых, фотографируют и делают репортажи</a:t>
            </a:r>
            <a:r>
              <a:rPr lang="ru-RU" sz="2000" b="1" dirty="0">
                <a:solidFill>
                  <a:srgbClr val="073E87"/>
                </a:solidFill>
              </a:rPr>
              <a:t>. </a:t>
            </a:r>
          </a:p>
          <a:p>
            <a:pPr algn="just"/>
            <a:endParaRPr lang="ru-RU" sz="2000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3645024"/>
            <a:ext cx="3819525" cy="2592288"/>
          </a:xfrm>
          <a:effectLst>
            <a:softEdge rad="112522"/>
          </a:effectLst>
        </p:spPr>
      </p:pic>
      <p:pic>
        <p:nvPicPr>
          <p:cNvPr id="11" name="Объект 10"/>
          <p:cNvPicPr>
            <a:picLocks noGrp="1" noChangeAspect="1"/>
          </p:cNvPicPr>
          <p:nvPr>
            <p:ph sz="quarter" idx="4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3645024"/>
            <a:ext cx="3474311" cy="2697163"/>
          </a:xfrm>
          <a:effectLst>
            <a:softEdge rad="112522"/>
          </a:effectLst>
        </p:spPr>
      </p:pic>
    </p:spTree>
    <p:extLst>
      <p:ext uri="{BB962C8B-B14F-4D97-AF65-F5344CB8AC3E}">
        <p14:creationId xmlns:p14="http://schemas.microsoft.com/office/powerpoint/2010/main" val="3742642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/>
              <a:t>Неотъемлемая часть обучения –</a:t>
            </a:r>
            <a:br>
              <a:rPr lang="ru-RU" sz="3600" dirty="0" smtClean="0"/>
            </a:br>
            <a:r>
              <a:rPr lang="ru-RU" sz="3600" dirty="0" smtClean="0"/>
              <a:t>экскурсии</a:t>
            </a:r>
            <a:endParaRPr lang="ru-RU" sz="36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r>
              <a:rPr lang="ru-RU" sz="2000" b="1" dirty="0">
                <a:latin typeface="+mn-lt"/>
              </a:rPr>
              <a:t>Федеральный научный центр реабилитации </a:t>
            </a:r>
            <a:r>
              <a:rPr lang="ru-RU" sz="2000" dirty="0">
                <a:latin typeface="+mn-lt"/>
              </a:rPr>
              <a:t/>
            </a:r>
            <a:br>
              <a:rPr lang="ru-RU" sz="2000" dirty="0">
                <a:latin typeface="+mn-lt"/>
              </a:rPr>
            </a:br>
            <a:r>
              <a:rPr lang="ru-RU" sz="2000" b="1" dirty="0">
                <a:latin typeface="+mn-lt"/>
              </a:rPr>
              <a:t>инвалидов им Г.А. Альбрехта</a:t>
            </a:r>
            <a:endParaRPr lang="ru-RU" sz="2000" dirty="0">
              <a:latin typeface="+mn-lt"/>
            </a:endParaRPr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863" y="3504406"/>
            <a:ext cx="3819525" cy="25463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sz="2000" b="1" dirty="0" smtClean="0"/>
              <a:t>Музей Государственной автомобильной инспекции</a:t>
            </a:r>
            <a:endParaRPr lang="ru-RU" sz="2000" b="1" dirty="0"/>
          </a:p>
        </p:txBody>
      </p:sp>
      <p:pic>
        <p:nvPicPr>
          <p:cNvPr id="8" name="Объект 7"/>
          <p:cNvPicPr>
            <a:picLocks noGrp="1" noChangeAspect="1"/>
          </p:cNvPicPr>
          <p:nvPr>
            <p:ph sz="quarter" idx="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5025" y="3503348"/>
            <a:ext cx="3822700" cy="254846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924778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Информационные агентства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3568" y="2348880"/>
            <a:ext cx="3822192" cy="639762"/>
          </a:xfrm>
        </p:spPr>
        <p:txBody>
          <a:bodyPr/>
          <a:lstStyle/>
          <a:p>
            <a:r>
              <a:rPr lang="ru-RU" b="1" dirty="0" smtClean="0"/>
              <a:t>«ТАСС»</a:t>
            </a:r>
            <a:endParaRPr lang="ru-RU" b="1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8200" y="2204865"/>
            <a:ext cx="3822192" cy="936104"/>
          </a:xfrm>
        </p:spPr>
        <p:txBody>
          <a:bodyPr/>
          <a:lstStyle/>
          <a:p>
            <a:r>
              <a:rPr lang="ru-RU" b="1" dirty="0" smtClean="0"/>
              <a:t>«Интерфакс»</a:t>
            </a:r>
            <a:endParaRPr lang="ru-RU" b="1" dirty="0"/>
          </a:p>
        </p:txBody>
      </p:sp>
      <p:pic>
        <p:nvPicPr>
          <p:cNvPr id="9" name="Объект 8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863" y="3429000"/>
            <a:ext cx="3819525" cy="26217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Объект 11"/>
          <p:cNvPicPr>
            <a:picLocks noGrp="1" noChangeAspect="1"/>
          </p:cNvPicPr>
          <p:nvPr>
            <p:ph sz="quarter" idx="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5025" y="3356992"/>
            <a:ext cx="3822700" cy="269482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658823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919</TotalTime>
  <Words>248</Words>
  <Application>Microsoft Office PowerPoint</Application>
  <PresentationFormat>Экран (4:3)</PresentationFormat>
  <Paragraphs>51</Paragraphs>
  <Slides>12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Волна</vt:lpstr>
      <vt:lpstr>Дополнительная общеобразовательная общеразвивающая  программа «Пресс-центр» </vt:lpstr>
      <vt:lpstr>создание условий для реализации творческого потенциала учащихся в области журналистики и формирования предметных компетенций, необходимых для выпуска журнала.  </vt:lpstr>
      <vt:lpstr>Презентация PowerPoint</vt:lpstr>
      <vt:lpstr>Особенность программы:  </vt:lpstr>
      <vt:lpstr>   </vt:lpstr>
      <vt:lpstr>Это дает возможность юным корреспондентам печататься во Всероссийской газете  «Добрая дорога детства» </vt:lpstr>
      <vt:lpstr>Как проходит обучение? </vt:lpstr>
      <vt:lpstr>Неотъемлемая часть обучения – экскурсии</vt:lpstr>
      <vt:lpstr>Информационные агентства</vt:lpstr>
      <vt:lpstr>Фестивали ЦДЮТТ «Охта» </vt:lpstr>
      <vt:lpstr>Результаты освоения программы </vt:lpstr>
      <vt:lpstr>Спасибо за внимание! </vt:lpstr>
    </vt:vector>
  </TitlesOfParts>
  <Company>diakov.net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Дополнительная общеобразовательная общеразвивающая  программа «Пресс-центр»</dc:title>
  <dc:creator>RePack by Diakov</dc:creator>
  <cp:lastModifiedBy>RePack by Diakov</cp:lastModifiedBy>
  <cp:revision>26</cp:revision>
  <dcterms:created xsi:type="dcterms:W3CDTF">2019-05-10T12:49:47Z</dcterms:created>
  <dcterms:modified xsi:type="dcterms:W3CDTF">2019-05-12T20:15:11Z</dcterms:modified>
</cp:coreProperties>
</file>