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60" r:id="rId6"/>
    <p:sldId id="277" r:id="rId7"/>
    <p:sldId id="263" r:id="rId8"/>
    <p:sldId id="262" r:id="rId9"/>
    <p:sldId id="273" r:id="rId10"/>
    <p:sldId id="270" r:id="rId11"/>
    <p:sldId id="272" r:id="rId12"/>
    <p:sldId id="268" r:id="rId13"/>
    <p:sldId id="269" r:id="rId14"/>
    <p:sldId id="265" r:id="rId15"/>
    <p:sldId id="266" r:id="rId16"/>
    <p:sldId id="280" r:id="rId17"/>
    <p:sldId id="274" r:id="rId18"/>
    <p:sldId id="275" r:id="rId19"/>
    <p:sldId id="27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0%B4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hyperlink" Target="https://ru.wikipedia.org/wiki/%D0%98%D0%B2%D0%BE%D0%B2%D1%8B%D0%B5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143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00240"/>
            <a:ext cx="7854696" cy="298089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участника конкурса «Всероссийский мастер-класс  учителей родного, включая русский, языков - 2015» учителя русского языка и литературы </a:t>
            </a:r>
          </a:p>
          <a:p>
            <a:pPr algn="ctr"/>
            <a:r>
              <a:rPr lang="ru-RU" sz="3600" dirty="0" smtClean="0"/>
              <a:t>МБОУ СОШ №4 г.Чадана </a:t>
            </a:r>
          </a:p>
          <a:p>
            <a:pPr algn="ctr"/>
            <a:r>
              <a:rPr lang="ru-RU" sz="3600" dirty="0" err="1" smtClean="0"/>
              <a:t>Сат</a:t>
            </a:r>
            <a:r>
              <a:rPr lang="ru-RU" sz="3600" dirty="0" smtClean="0"/>
              <a:t> </a:t>
            </a:r>
            <a:r>
              <a:rPr lang="ru-RU" sz="3600" dirty="0" err="1" smtClean="0"/>
              <a:t>Чойганы</a:t>
            </a:r>
            <a:r>
              <a:rPr lang="ru-RU" sz="3600" dirty="0" smtClean="0"/>
              <a:t> </a:t>
            </a:r>
            <a:r>
              <a:rPr lang="ru-RU" sz="3600" dirty="0" err="1" smtClean="0"/>
              <a:t>Чечек-ооловны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Пословицы и поговорки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Где вода, там верба, где верба, там и вода.</a:t>
            </a:r>
          </a:p>
          <a:p>
            <a:r>
              <a:rPr lang="ru-RU" dirty="0" smtClean="0"/>
              <a:t>Дождешься, как от вербы яблок.</a:t>
            </a:r>
          </a:p>
          <a:p>
            <a:r>
              <a:rPr lang="ru-RU" dirty="0" smtClean="0"/>
              <a:t>От ивы яблоко не родится.</a:t>
            </a:r>
          </a:p>
          <a:p>
            <a:r>
              <a:rPr lang="ru-RU" dirty="0" smtClean="0"/>
              <a:t>Не верба бьет, старый грех.</a:t>
            </a:r>
          </a:p>
          <a:p>
            <a:r>
              <a:rPr lang="ru-RU" dirty="0" smtClean="0"/>
              <a:t>Верба красна бьет напрасно; верба бела бьет за дело.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Из истории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старину били </a:t>
            </a:r>
            <a:r>
              <a:rPr lang="ru-RU" u="sng" dirty="0" smtClean="0"/>
              <a:t>розгами </a:t>
            </a:r>
            <a:r>
              <a:rPr lang="ru-RU" dirty="0" smtClean="0"/>
              <a:t>провинившихся людей. Пример жестокого обращения с детьми в целях воспитания есть в книге М.Горького «Детство». Есть сцена жестокого избиения Алеши Пешкова дедом за то, что он испортил скатерть. </a:t>
            </a:r>
          </a:p>
          <a:p>
            <a:r>
              <a:rPr lang="ru-RU" dirty="0" smtClean="0"/>
              <a:t>Как вы думаете, в наше время есть такие люди? Нужно ли наказывать?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8325" y="2380456"/>
            <a:ext cx="20383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Легенда об иве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4281518" cy="499762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Давным-давно уж это было,</a:t>
            </a:r>
            <a:br>
              <a:rPr lang="ru-RU" dirty="0" smtClean="0"/>
            </a:br>
            <a:r>
              <a:rPr lang="ru-RU" dirty="0" smtClean="0"/>
              <a:t>В одном из маленьких селений</a:t>
            </a:r>
            <a:br>
              <a:rPr lang="ru-RU" dirty="0" smtClean="0"/>
            </a:br>
            <a:r>
              <a:rPr lang="ru-RU" dirty="0" smtClean="0"/>
              <a:t>Девчонка парня полюбила,</a:t>
            </a:r>
            <a:br>
              <a:rPr lang="ru-RU" dirty="0" smtClean="0"/>
            </a:br>
            <a:r>
              <a:rPr lang="ru-RU" dirty="0" smtClean="0"/>
              <a:t>И был он образ из видений.</a:t>
            </a:r>
            <a:br>
              <a:rPr lang="ru-RU" dirty="0" smtClean="0"/>
            </a:br>
            <a:r>
              <a:rPr lang="ru-RU" dirty="0" smtClean="0"/>
              <a:t>Он был богатый и красивый,</a:t>
            </a:r>
            <a:br>
              <a:rPr lang="ru-RU" dirty="0" smtClean="0"/>
            </a:br>
            <a:r>
              <a:rPr lang="ru-RU" dirty="0" smtClean="0"/>
              <a:t>А она – пастушка молодая.</a:t>
            </a:r>
            <a:br>
              <a:rPr lang="ru-RU" dirty="0" smtClean="0"/>
            </a:br>
            <a:r>
              <a:rPr lang="ru-RU" dirty="0" smtClean="0"/>
              <a:t>И был он сердцу её милый,</a:t>
            </a:r>
            <a:br>
              <a:rPr lang="ru-RU" dirty="0" smtClean="0"/>
            </a:br>
            <a:r>
              <a:rPr lang="ru-RU" dirty="0" smtClean="0"/>
              <a:t>Но он любил её играя.</a:t>
            </a:r>
            <a:br>
              <a:rPr lang="ru-RU" dirty="0" smtClean="0"/>
            </a:br>
            <a:r>
              <a:rPr lang="ru-RU" dirty="0" smtClean="0"/>
              <a:t>Он с детства был помолвлен с королевой,</a:t>
            </a:r>
            <a:br>
              <a:rPr lang="ru-RU" dirty="0" smtClean="0"/>
            </a:br>
            <a:r>
              <a:rPr lang="ru-RU" dirty="0" smtClean="0"/>
              <a:t>Ему пастушка не была нужна,</a:t>
            </a:r>
            <a:br>
              <a:rPr lang="ru-RU" dirty="0" smtClean="0"/>
            </a:br>
            <a:r>
              <a:rPr lang="ru-RU" dirty="0" smtClean="0"/>
              <a:t>С её наивною душой несмелой,</a:t>
            </a:r>
            <a:br>
              <a:rPr lang="ru-RU" dirty="0" smtClean="0"/>
            </a:br>
            <a:r>
              <a:rPr lang="ru-RU" dirty="0" smtClean="0"/>
              <a:t>И недостойною его была она.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210080" cy="485475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Ну, а пастушка, ничего не зная,</a:t>
            </a:r>
            <a:br>
              <a:rPr lang="ru-RU" dirty="0" smtClean="0"/>
            </a:br>
            <a:r>
              <a:rPr lang="ru-RU" dirty="0" smtClean="0"/>
              <a:t>Была всё так же сильно влюблена.</a:t>
            </a:r>
            <a:br>
              <a:rPr lang="ru-RU" dirty="0" smtClean="0"/>
            </a:br>
            <a:r>
              <a:rPr lang="ru-RU" dirty="0" smtClean="0"/>
              <a:t>Узнав, что замуж вышла королева молодая,</a:t>
            </a:r>
            <a:br>
              <a:rPr lang="ru-RU" dirty="0" smtClean="0"/>
            </a:br>
            <a:r>
              <a:rPr lang="ru-RU" dirty="0" smtClean="0"/>
              <a:t>Решила погубить себя она.</a:t>
            </a:r>
            <a:br>
              <a:rPr lang="ru-RU" dirty="0" smtClean="0"/>
            </a:br>
            <a:r>
              <a:rPr lang="ru-RU" dirty="0" smtClean="0"/>
              <a:t>И тёмной ночью, твёрдыми шагами-</a:t>
            </a:r>
            <a:br>
              <a:rPr lang="ru-RU" dirty="0" smtClean="0"/>
            </a:br>
            <a:r>
              <a:rPr lang="ru-RU" dirty="0" smtClean="0"/>
              <a:t>Направилась к бушующей реке,</a:t>
            </a:r>
            <a:br>
              <a:rPr lang="ru-RU" dirty="0" smtClean="0"/>
            </a:br>
            <a:r>
              <a:rPr lang="ru-RU" dirty="0" smtClean="0"/>
              <a:t>Разбившись между острыми камнями,</a:t>
            </a:r>
            <a:br>
              <a:rPr lang="ru-RU" dirty="0" smtClean="0"/>
            </a:br>
            <a:r>
              <a:rPr lang="ru-RU" dirty="0" smtClean="0"/>
              <a:t>Она забыла о своей судьбе.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283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 много с тех пор времени прошло:</a:t>
            </a:r>
            <a:br>
              <a:rPr lang="ru-RU" dirty="0" smtClean="0"/>
            </a:br>
            <a:r>
              <a:rPr lang="ru-RU" dirty="0" smtClean="0"/>
              <a:t>Недели, месяцы, века…</a:t>
            </a:r>
            <a:br>
              <a:rPr lang="ru-RU" dirty="0" smtClean="0"/>
            </a:br>
            <a:r>
              <a:rPr lang="ru-RU" dirty="0" smtClean="0"/>
              <a:t>На месте смерти дерево взошло,</a:t>
            </a:r>
            <a:br>
              <a:rPr lang="ru-RU" dirty="0" smtClean="0"/>
            </a:br>
            <a:r>
              <a:rPr lang="ru-RU" dirty="0" smtClean="0"/>
              <a:t>Чьи слёзы собрала в себе река.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Принц быстро позабыл свою пастушку,-</a:t>
            </a:r>
            <a:br>
              <a:rPr lang="ru-RU" dirty="0" smtClean="0"/>
            </a:br>
            <a:r>
              <a:rPr lang="ru-RU" dirty="0" smtClean="0"/>
              <a:t>Остался гордо править в королевстве,</a:t>
            </a:r>
            <a:br>
              <a:rPr lang="ru-RU" dirty="0" smtClean="0"/>
            </a:br>
            <a:r>
              <a:rPr lang="ru-RU" dirty="0" smtClean="0"/>
              <a:t>Забыл про речку и про деревушку,</a:t>
            </a:r>
            <a:br>
              <a:rPr lang="ru-RU" dirty="0" smtClean="0"/>
            </a:br>
            <a:r>
              <a:rPr lang="ru-RU" dirty="0" smtClean="0"/>
              <a:t>Не рассказал о них своей невесте.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91062" y="1229519"/>
            <a:ext cx="39528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Картины художников об иве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И.И.Шишкин </a:t>
            </a:r>
          </a:p>
          <a:p>
            <a:r>
              <a:rPr lang="ru-RU" sz="2000" dirty="0" smtClean="0"/>
              <a:t>«Ивы, освещенные солнцем»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КОМАРЕВЦЕВ Владимир Николаевич «Ива»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2969345"/>
            <a:ext cx="4041775" cy="293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040188" cy="1143008"/>
          </a:xfrm>
        </p:spPr>
        <p:txBody>
          <a:bodyPr/>
          <a:lstStyle/>
          <a:p>
            <a:pPr algn="ctr"/>
            <a:r>
              <a:rPr lang="ru-RU" dirty="0" err="1" smtClean="0"/>
              <a:t>Галимов</a:t>
            </a:r>
            <a:r>
              <a:rPr lang="ru-RU" dirty="0" smtClean="0"/>
              <a:t> </a:t>
            </a:r>
            <a:r>
              <a:rPr lang="ru-RU" dirty="0" err="1" smtClean="0"/>
              <a:t>Наиль</a:t>
            </a:r>
            <a:endParaRPr lang="ru-RU" dirty="0" smtClean="0"/>
          </a:p>
          <a:p>
            <a:pPr algn="ctr"/>
            <a:r>
              <a:rPr lang="ru-RU" dirty="0" smtClean="0"/>
              <a:t>«Под тенистыми ивами»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14422"/>
            <a:ext cx="4041775" cy="1300179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Самойлик</a:t>
            </a:r>
            <a:r>
              <a:rPr lang="ru-RU" dirty="0" smtClean="0"/>
              <a:t> Елена К. </a:t>
            </a:r>
          </a:p>
          <a:p>
            <a:pPr algn="ctr"/>
            <a:r>
              <a:rPr lang="ru-RU" dirty="0" smtClean="0"/>
              <a:t>«Ива весной»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571744"/>
            <a:ext cx="407196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00306"/>
            <a:ext cx="39290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Ива – символ весны, красоты, обновления</a:t>
            </a: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71612"/>
            <a:ext cx="53578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Понравился ли вам урок? </a:t>
            </a:r>
          </a:p>
          <a:p>
            <a:r>
              <a:rPr lang="ru-RU" dirty="0" smtClean="0"/>
              <a:t>Если урок понравился, вам было интересно работать на уроке, вы все очень хорошо поняли, поднимите зеленые сигнальные карточки.</a:t>
            </a:r>
          </a:p>
          <a:p>
            <a:r>
              <a:rPr lang="ru-RU" dirty="0" smtClean="0"/>
              <a:t>Если вам на уроке было скучно, вы ничего не поняли, поднимите красную карточку. После уроков можете подойти ко мне и </a:t>
            </a:r>
            <a:r>
              <a:rPr lang="ru-RU" dirty="0" smtClean="0"/>
              <a:t>я вам </a:t>
            </a:r>
            <a:r>
              <a:rPr lang="ru-RU" dirty="0" smtClean="0"/>
              <a:t>помогу.</a:t>
            </a:r>
          </a:p>
          <a:p>
            <a:r>
              <a:rPr lang="ru-RU" dirty="0" smtClean="0"/>
              <a:t>Соберите карты урока, я выставлю оценки.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Домашнее задание – выбрать </a:t>
            </a:r>
            <a:br>
              <a:rPr lang="ru-RU" sz="3200" dirty="0" smtClean="0"/>
            </a:br>
            <a:r>
              <a:rPr lang="ru-RU" sz="3200" dirty="0" smtClean="0"/>
              <a:t>одно задание из трех: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Написать сочинение об иве:</a:t>
            </a:r>
          </a:p>
          <a:p>
            <a:pPr>
              <a:buNone/>
            </a:pPr>
            <a:r>
              <a:rPr lang="ru-RU" dirty="0" smtClean="0"/>
              <a:t>           - лингвистическое или</a:t>
            </a:r>
          </a:p>
          <a:p>
            <a:pPr>
              <a:buNone/>
            </a:pPr>
            <a:r>
              <a:rPr lang="ru-RU" dirty="0" smtClean="0"/>
              <a:t>           - в художественном стиле;</a:t>
            </a:r>
          </a:p>
          <a:p>
            <a:r>
              <a:rPr lang="ru-RU" dirty="0" smtClean="0"/>
              <a:t>Написать стихотворение об иве;</a:t>
            </a:r>
          </a:p>
          <a:p>
            <a:r>
              <a:rPr lang="ru-RU" dirty="0" smtClean="0"/>
              <a:t>Сделать иллюстрацию.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607223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Карта урока: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задание</a:t>
            </a:r>
            <a:r>
              <a:rPr lang="ru-RU" dirty="0" smtClean="0"/>
              <a:t> – перевод слова (1 балл);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 задание </a:t>
            </a:r>
            <a:r>
              <a:rPr lang="ru-RU" dirty="0" smtClean="0"/>
              <a:t>– подобрать синонимы (от 6 до 9 баллов);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 задание </a:t>
            </a:r>
            <a:r>
              <a:rPr lang="ru-RU" dirty="0" smtClean="0"/>
              <a:t>– морфемный анализ (3 балла) + однокоренные слова (1 балл за каждое слово);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 задание </a:t>
            </a:r>
            <a:r>
              <a:rPr lang="ru-RU" dirty="0" smtClean="0"/>
              <a:t>– разбор словосочетания, синтаксический и морфологический разборы (29 баллов);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Итого:</a:t>
            </a:r>
            <a:r>
              <a:rPr lang="ru-RU" dirty="0" smtClean="0"/>
              <a:t> 41 балл </a:t>
            </a:r>
            <a:r>
              <a:rPr lang="ru-RU" sz="2400" dirty="0" smtClean="0"/>
              <a:t>«5» - 37-41 балл;</a:t>
            </a:r>
          </a:p>
          <a:p>
            <a:pPr>
              <a:buNone/>
            </a:pPr>
            <a:r>
              <a:rPr lang="ru-RU" sz="2400" dirty="0" smtClean="0"/>
              <a:t>			   «4» - 33-36 баллов;</a:t>
            </a:r>
          </a:p>
          <a:p>
            <a:pPr>
              <a:buNone/>
            </a:pPr>
            <a:r>
              <a:rPr lang="ru-RU" sz="2400" dirty="0" smtClean="0"/>
              <a:t>			   «3» - 21-32 баллов;</a:t>
            </a:r>
          </a:p>
          <a:p>
            <a:pPr>
              <a:buNone/>
            </a:pPr>
            <a:r>
              <a:rPr lang="ru-RU" sz="2400" dirty="0" smtClean="0"/>
              <a:t>			   «2» - 20 и меньше;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Эпитеты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Белая, бледная, гибкая, голая, густая, дряхлая, дуплистая, зеленая, корявая, плакучая, поникшая (поникнувшая), пушистая, развесистая, раскидистая, светлая, седая, серебристая, серебряная, тонкая, тонкоствольная, худосочная.</a:t>
            </a:r>
          </a:p>
          <a:p>
            <a:r>
              <a:rPr lang="ru-RU" dirty="0" smtClean="0"/>
              <a:t>О впечатлении, психологическом восприятии.</a:t>
            </a:r>
            <a:br>
              <a:rPr lang="ru-RU" dirty="0" smtClean="0"/>
            </a:br>
            <a:r>
              <a:rPr lang="ru-RU" dirty="0" smtClean="0"/>
              <a:t>Грустная, </a:t>
            </a:r>
            <a:r>
              <a:rPr lang="ru-RU" dirty="0" err="1" smtClean="0"/>
              <a:t>дремливая</a:t>
            </a:r>
            <a:r>
              <a:rPr lang="ru-RU" dirty="0" smtClean="0"/>
              <a:t>, дремлющая, задумчивая, застывшая, мрачная, нежная, пасмурная, печальная, полусонная, понурая, скромная, сонная, тихая, тоскливая, унылая. Береговая, карликовая, корзиночная, лавролистная, полярная, прибрежная, придорожная и т. 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Прочитайте отрывок из стихотворения и скажите, что больше всего любила поэтесса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Я лопухи любила и крапиву,</a:t>
            </a:r>
            <a:br>
              <a:rPr lang="ru-RU" b="1" dirty="0" smtClean="0"/>
            </a:br>
            <a:r>
              <a:rPr lang="ru-RU" b="1" dirty="0" smtClean="0"/>
              <a:t>Но больше всех серебряную иву.</a:t>
            </a:r>
            <a:br>
              <a:rPr lang="ru-RU" b="1" dirty="0" smtClean="0"/>
            </a:br>
            <a:r>
              <a:rPr lang="ru-RU" b="1" dirty="0" smtClean="0"/>
              <a:t>И, благодарная, она жила</a:t>
            </a:r>
            <a:br>
              <a:rPr lang="ru-RU" b="1" dirty="0" smtClean="0"/>
            </a:br>
            <a:r>
              <a:rPr lang="ru-RU" b="1" dirty="0" smtClean="0"/>
              <a:t>Со мной всю жизнь, плакучими ветвями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dirty="0" smtClean="0"/>
              <a:t>А.Ахматова</a:t>
            </a:r>
          </a:p>
          <a:p>
            <a:r>
              <a:rPr lang="ru-RU" dirty="0" smtClean="0"/>
              <a:t>Задание: напишите перевод слова.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000404" cy="1285884"/>
          </a:xfrm>
        </p:spPr>
        <p:txBody>
          <a:bodyPr/>
          <a:lstStyle/>
          <a:p>
            <a:r>
              <a:rPr lang="ru-RU" sz="2800" b="1" dirty="0" smtClean="0"/>
              <a:t>Значение слова по </a:t>
            </a:r>
            <a:r>
              <a:rPr lang="ru-RU" sz="2800" b="1" dirty="0" err="1" smtClean="0"/>
              <a:t>Википедии</a:t>
            </a:r>
            <a:r>
              <a:rPr lang="ru-RU" sz="2800" b="1" dirty="0" smtClean="0"/>
              <a:t>: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2357430"/>
            <a:ext cx="3071834" cy="3890970"/>
          </a:xfrm>
        </p:spPr>
        <p:txBody>
          <a:bodyPr>
            <a:normAutofit/>
          </a:bodyPr>
          <a:lstStyle/>
          <a:p>
            <a:r>
              <a:rPr lang="vi-VN" sz="2800" b="1" dirty="0" smtClean="0"/>
              <a:t>И́ва</a:t>
            </a:r>
            <a:r>
              <a:rPr lang="vi-VN" sz="2800" dirty="0" smtClean="0"/>
              <a:t>, </a:t>
            </a:r>
            <a:r>
              <a:rPr lang="vi-VN" sz="2800" b="1" dirty="0" smtClean="0"/>
              <a:t>ветла́</a:t>
            </a:r>
            <a:r>
              <a:rPr lang="vi-VN" sz="2800" dirty="0" smtClean="0"/>
              <a:t>, </a:t>
            </a:r>
            <a:r>
              <a:rPr lang="vi-VN" sz="2800" b="1" dirty="0" smtClean="0"/>
              <a:t>раки́та</a:t>
            </a:r>
            <a:r>
              <a:rPr lang="vi-VN" sz="2800" dirty="0" smtClean="0"/>
              <a:t>, </a:t>
            </a:r>
            <a:r>
              <a:rPr lang="vi-VN" sz="2800" b="1" dirty="0" smtClean="0"/>
              <a:t>лоза́</a:t>
            </a:r>
            <a:r>
              <a:rPr lang="vi-VN" sz="2800" dirty="0" smtClean="0"/>
              <a:t>, </a:t>
            </a:r>
            <a:r>
              <a:rPr lang="vi-VN" sz="2800" b="1" dirty="0" smtClean="0"/>
              <a:t>лози́на</a:t>
            </a:r>
            <a:r>
              <a:rPr lang="vi-VN" sz="2800" dirty="0" smtClean="0"/>
              <a:t>, </a:t>
            </a:r>
            <a:r>
              <a:rPr lang="vi-VN" sz="2800" b="1" dirty="0" smtClean="0"/>
              <a:t>ве́рба</a:t>
            </a:r>
            <a:r>
              <a:rPr lang="vi-VN" sz="2800" dirty="0" smtClean="0"/>
              <a:t> (</a:t>
            </a:r>
            <a:r>
              <a:rPr lang="vi-VN" sz="2800" dirty="0" smtClean="0">
                <a:hlinkClick r:id="rId2" tooltip="Латинский язык"/>
              </a:rPr>
              <a:t>лат.</a:t>
            </a:r>
            <a:r>
              <a:rPr lang="vi-VN" sz="2800" dirty="0" smtClean="0"/>
              <a:t> </a:t>
            </a:r>
            <a:r>
              <a:rPr lang="en-US" sz="2800" i="1" dirty="0" err="1" smtClean="0"/>
              <a:t>Sálix</a:t>
            </a:r>
            <a:r>
              <a:rPr lang="en-US" sz="2800" dirty="0" smtClean="0"/>
              <a:t>) — </a:t>
            </a:r>
            <a:r>
              <a:rPr lang="vi-VN" sz="2800" dirty="0" smtClean="0"/>
              <a:t>деревянистое растение; </a:t>
            </a:r>
            <a:r>
              <a:rPr lang="vi-VN" sz="2800" dirty="0" smtClean="0">
                <a:hlinkClick r:id="rId3" tooltip="Род"/>
              </a:rPr>
              <a:t>род</a:t>
            </a:r>
            <a:r>
              <a:rPr lang="vi-VN" sz="2800" dirty="0" smtClean="0"/>
              <a:t> семейства </a:t>
            </a:r>
            <a:r>
              <a:rPr lang="vi-VN" sz="2800" dirty="0" smtClean="0">
                <a:hlinkClick r:id="rId4" tooltip="Ивовые"/>
              </a:rPr>
              <a:t>Ивовые</a:t>
            </a:r>
            <a:r>
              <a:rPr lang="vi-VN" sz="2800" dirty="0" smtClean="0"/>
              <a:t> (</a:t>
            </a:r>
            <a:r>
              <a:rPr lang="en-US" sz="2800" i="1" dirty="0" err="1" smtClean="0"/>
              <a:t>Salicaceae</a:t>
            </a:r>
            <a:r>
              <a:rPr lang="en-US" sz="2800" dirty="0" smtClean="0"/>
              <a:t>).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643050"/>
            <a:ext cx="485778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57233"/>
            <a:ext cx="2212848" cy="92869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 словарю Ожегова: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2000240"/>
            <a:ext cx="3071834" cy="392909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ИВА</a:t>
            </a:r>
            <a:r>
              <a:rPr lang="ru-RU" sz="2400" dirty="0" smtClean="0"/>
              <a:t>, -</a:t>
            </a:r>
            <a:r>
              <a:rPr lang="ru-RU" sz="2400" dirty="0" err="1" smtClean="0"/>
              <a:t>ы</a:t>
            </a:r>
            <a:r>
              <a:rPr lang="ru-RU" sz="2400" dirty="0" smtClean="0"/>
              <a:t>, ж. Кустарник или дерево с гибкими ветвями и узкими листьями. Плакучая и. || прил. ивовый, -</a:t>
            </a:r>
            <a:r>
              <a:rPr lang="ru-RU" sz="2400" dirty="0" err="1" smtClean="0"/>
              <a:t>ая</a:t>
            </a:r>
            <a:r>
              <a:rPr lang="ru-RU" sz="2400" dirty="0" smtClean="0"/>
              <a:t>, -</a:t>
            </a:r>
            <a:r>
              <a:rPr lang="ru-RU" sz="2400" dirty="0" err="1" smtClean="0"/>
              <a:t>ое</a:t>
            </a:r>
            <a:r>
              <a:rPr lang="ru-RU" sz="2400" dirty="0" smtClean="0"/>
              <a:t>. Ивовая корзина (из веток ивы). Семейство ивовых (сущ.). </a:t>
            </a:r>
            <a:endParaRPr lang="ru-RU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037" r="11037"/>
          <a:stretch>
            <a:fillRect/>
          </a:stretch>
        </p:blipFill>
        <p:spPr bwMode="auto">
          <a:xfrm rot="420000">
            <a:off x="3508495" y="1195396"/>
            <a:ext cx="461772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 этимологическому словарю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Ива, </a:t>
            </a:r>
            <a:r>
              <a:rPr lang="ru-RU" dirty="0" err="1" smtClean="0"/>
              <a:t>общеслав</a:t>
            </a:r>
            <a:r>
              <a:rPr lang="ru-RU" dirty="0" smtClean="0"/>
              <a:t>. Того же корня, что и </a:t>
            </a:r>
            <a:r>
              <a:rPr lang="ru-RU" i="1" dirty="0" smtClean="0"/>
              <a:t>вить.</a:t>
            </a:r>
          </a:p>
          <a:p>
            <a:r>
              <a:rPr lang="ru-RU" i="1" dirty="0" smtClean="0"/>
              <a:t>Ива</a:t>
            </a:r>
            <a:r>
              <a:rPr lang="ru-RU" dirty="0" smtClean="0"/>
              <a:t> буквально — «вьющаяся». Дерево названо по «гибкому» характеру его ветвей.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26"/>
            <a:ext cx="400052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Синонимы 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3207"/>
            <a:ext cx="4210080" cy="4926189"/>
          </a:xfrm>
        </p:spPr>
        <p:txBody>
          <a:bodyPr>
            <a:normAutofit/>
          </a:bodyPr>
          <a:lstStyle/>
          <a:p>
            <a:r>
              <a:rPr lang="ru-RU" dirty="0" smtClean="0"/>
              <a:t>дерево</a:t>
            </a:r>
          </a:p>
          <a:p>
            <a:r>
              <a:rPr lang="ru-RU" dirty="0" smtClean="0"/>
              <a:t>верба</a:t>
            </a:r>
          </a:p>
          <a:p>
            <a:r>
              <a:rPr lang="ru-RU" dirty="0" smtClean="0"/>
              <a:t>шелюга</a:t>
            </a:r>
          </a:p>
          <a:p>
            <a:r>
              <a:rPr lang="ru-RU" dirty="0" smtClean="0"/>
              <a:t>ветла</a:t>
            </a:r>
          </a:p>
          <a:p>
            <a:r>
              <a:rPr lang="ru-RU" dirty="0" smtClean="0"/>
              <a:t>чернотал</a:t>
            </a:r>
          </a:p>
          <a:p>
            <a:r>
              <a:rPr lang="ru-RU" dirty="0" smtClean="0"/>
              <a:t>краснотал</a:t>
            </a:r>
          </a:p>
          <a:p>
            <a:r>
              <a:rPr lang="ru-RU" dirty="0" err="1" smtClean="0"/>
              <a:t>ивушка</a:t>
            </a:r>
            <a:endParaRPr lang="ru-RU" dirty="0" smtClean="0"/>
          </a:p>
          <a:p>
            <a:r>
              <a:rPr lang="ru-RU" dirty="0" smtClean="0"/>
              <a:t>тальник</a:t>
            </a:r>
          </a:p>
          <a:p>
            <a:r>
              <a:rPr lang="ru-RU" dirty="0" smtClean="0"/>
              <a:t>ракита</a:t>
            </a:r>
          </a:p>
          <a:p>
            <a:r>
              <a:rPr lang="ru-RU" dirty="0" smtClean="0"/>
              <a:t>(1 балл за каждое слово)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28736"/>
            <a:ext cx="40719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Морфемный и словообразовательный разбор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40005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1928802"/>
            <a:ext cx="4038600" cy="4434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 – окончание –а, корень ив-, основа слова ив- (3 балла).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Однокоренные слова: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ив-ов-ый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ив-ушк-а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ивочка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 балл за каждое слово)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1357290" y="3643314"/>
            <a:ext cx="714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28728" y="3643314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Морфологический разбор, разбор словосочетания, синтаксический разбор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Плакучая ива – </a:t>
            </a:r>
            <a:r>
              <a:rPr lang="ru-RU" dirty="0" err="1" smtClean="0"/>
              <a:t>ива</a:t>
            </a:r>
            <a:r>
              <a:rPr lang="ru-RU" dirty="0" smtClean="0"/>
              <a:t> какая? плакучая; </a:t>
            </a:r>
          </a:p>
          <a:p>
            <a:r>
              <a:rPr lang="ru-RU" dirty="0" smtClean="0"/>
              <a:t>гл.слово – ива;</a:t>
            </a:r>
          </a:p>
          <a:p>
            <a:r>
              <a:rPr lang="ru-RU" dirty="0" err="1" smtClean="0"/>
              <a:t>завис.слово</a:t>
            </a:r>
            <a:r>
              <a:rPr lang="ru-RU" dirty="0" smtClean="0"/>
              <a:t> – плакучая</a:t>
            </a:r>
          </a:p>
          <a:p>
            <a:r>
              <a:rPr lang="ru-RU" dirty="0" smtClean="0"/>
              <a:t>прил. +сущ.</a:t>
            </a:r>
          </a:p>
          <a:p>
            <a:r>
              <a:rPr lang="ru-RU" dirty="0" smtClean="0"/>
              <a:t>(5 баллов)</a:t>
            </a:r>
          </a:p>
          <a:p>
            <a:r>
              <a:rPr lang="ru-RU" dirty="0" smtClean="0"/>
              <a:t>Плакучая ива склонилась над водой. (</a:t>
            </a:r>
            <a:r>
              <a:rPr lang="ru-RU" dirty="0" err="1" smtClean="0"/>
              <a:t>Повеств</a:t>
            </a:r>
            <a:r>
              <a:rPr lang="ru-RU" dirty="0" smtClean="0"/>
              <a:t>. </a:t>
            </a:r>
            <a:r>
              <a:rPr lang="ru-RU" dirty="0" err="1" smtClean="0"/>
              <a:t>предл</a:t>
            </a:r>
            <a:r>
              <a:rPr lang="ru-RU" dirty="0" smtClean="0"/>
              <a:t>, </a:t>
            </a:r>
            <a:r>
              <a:rPr lang="ru-RU" dirty="0" err="1" smtClean="0"/>
              <a:t>невоскл</a:t>
            </a:r>
            <a:r>
              <a:rPr lang="ru-RU" dirty="0" smtClean="0"/>
              <a:t>., простое, </a:t>
            </a:r>
            <a:r>
              <a:rPr lang="ru-RU" dirty="0" err="1" smtClean="0"/>
              <a:t>двусост</a:t>
            </a:r>
            <a:r>
              <a:rPr lang="ru-RU" dirty="0" smtClean="0"/>
              <a:t>., распр., не </a:t>
            </a:r>
            <a:r>
              <a:rPr lang="ru-RU" dirty="0" err="1" smtClean="0"/>
              <a:t>осл</a:t>
            </a:r>
            <a:r>
              <a:rPr lang="ru-RU" dirty="0" smtClean="0"/>
              <a:t>.)</a:t>
            </a:r>
          </a:p>
          <a:p>
            <a:r>
              <a:rPr lang="ru-RU" dirty="0" smtClean="0"/>
              <a:t>(14 баллов)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Ива – что?, имя сущ.</a:t>
            </a:r>
          </a:p>
          <a:p>
            <a:r>
              <a:rPr lang="ru-RU" dirty="0" smtClean="0"/>
              <a:t>Н.ф. – ива</a:t>
            </a:r>
          </a:p>
          <a:p>
            <a:r>
              <a:rPr lang="ru-RU" dirty="0" smtClean="0"/>
              <a:t>Постоянные признаки: </a:t>
            </a:r>
            <a:r>
              <a:rPr lang="ru-RU" dirty="0" err="1" smtClean="0"/>
              <a:t>нариц</a:t>
            </a:r>
            <a:r>
              <a:rPr lang="ru-RU" dirty="0" smtClean="0"/>
              <a:t>., </a:t>
            </a:r>
            <a:r>
              <a:rPr lang="ru-RU" dirty="0" err="1" smtClean="0"/>
              <a:t>неодуш</a:t>
            </a:r>
            <a:r>
              <a:rPr lang="ru-RU" dirty="0" smtClean="0"/>
              <a:t>., </a:t>
            </a:r>
            <a:r>
              <a:rPr lang="ru-RU" dirty="0" err="1" smtClean="0"/>
              <a:t>жен.род</a:t>
            </a:r>
            <a:r>
              <a:rPr lang="ru-RU" dirty="0" smtClean="0"/>
              <a:t>, 1 </a:t>
            </a:r>
            <a:r>
              <a:rPr lang="ru-RU" dirty="0" err="1" smtClean="0"/>
              <a:t>скл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Непост</a:t>
            </a:r>
            <a:r>
              <a:rPr lang="ru-RU" dirty="0" smtClean="0"/>
              <a:t>. </a:t>
            </a:r>
            <a:r>
              <a:rPr lang="ru-RU" dirty="0" err="1" smtClean="0"/>
              <a:t>призн</a:t>
            </a:r>
            <a:r>
              <a:rPr lang="ru-RU" dirty="0" smtClean="0"/>
              <a:t>.: ед.ч., им.п.</a:t>
            </a:r>
          </a:p>
          <a:p>
            <a:r>
              <a:rPr lang="ru-RU" dirty="0" smtClean="0"/>
              <a:t>В предложении является подлежащим.</a:t>
            </a:r>
          </a:p>
          <a:p>
            <a:r>
              <a:rPr lang="ru-RU" dirty="0" smtClean="0"/>
              <a:t>(10 баллов)</a:t>
            </a:r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85852" y="178592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142976" y="192880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3" idx="0"/>
          </p:cNvCxnSpPr>
          <p:nvPr/>
        </p:nvCxnSpPr>
        <p:spPr>
          <a:xfrm rot="5400000" flipH="1" flipV="1">
            <a:off x="2492760" y="1769669"/>
            <a:ext cx="134157" cy="166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428860" y="1785926"/>
            <a:ext cx="21431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2790090</TotalTime>
  <Words>673</Words>
  <PresentationFormat>Экран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Мастер-класс</vt:lpstr>
      <vt:lpstr>Карта урока:</vt:lpstr>
      <vt:lpstr>Прочитайте отрывок из стихотворения и скажите, что больше всего любила поэтесса</vt:lpstr>
      <vt:lpstr>Значение слова по Википедии: </vt:lpstr>
      <vt:lpstr>По словарю Ожегова:</vt:lpstr>
      <vt:lpstr>По этимологическому словарю</vt:lpstr>
      <vt:lpstr>Синонимы </vt:lpstr>
      <vt:lpstr>Морфемный и словообразовательный разбор</vt:lpstr>
      <vt:lpstr>Морфологический разбор, разбор словосочетания, синтаксический разбор</vt:lpstr>
      <vt:lpstr>Пословицы и поговорки </vt:lpstr>
      <vt:lpstr>Из истории</vt:lpstr>
      <vt:lpstr>Легенда об иве</vt:lpstr>
      <vt:lpstr>Слайд 13</vt:lpstr>
      <vt:lpstr>Картины художников об иве</vt:lpstr>
      <vt:lpstr>Слайд 15</vt:lpstr>
      <vt:lpstr>Ива – символ весны, красоты, обновления</vt:lpstr>
      <vt:lpstr>Рефлексия</vt:lpstr>
      <vt:lpstr>Домашнее задание – выбрать  одно задание из трех:</vt:lpstr>
      <vt:lpstr>Спасибо за урок!</vt:lpstr>
      <vt:lpstr>Эпитеты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cp:lastModifiedBy>UserXP</cp:lastModifiedBy>
  <cp:revision>52</cp:revision>
  <dcterms:modified xsi:type="dcterms:W3CDTF">2015-11-18T16:15:26Z</dcterms:modified>
</cp:coreProperties>
</file>