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0" r:id="rId3"/>
    <p:sldId id="272" r:id="rId4"/>
    <p:sldId id="276" r:id="rId5"/>
    <p:sldId id="265" r:id="rId6"/>
    <p:sldId id="257" r:id="rId7"/>
    <p:sldId id="278" r:id="rId8"/>
    <p:sldId id="279" r:id="rId9"/>
    <p:sldId id="281" r:id="rId10"/>
    <p:sldId id="280" r:id="rId11"/>
    <p:sldId id="273" r:id="rId12"/>
    <p:sldId id="271" r:id="rId13"/>
    <p:sldId id="269" r:id="rId14"/>
    <p:sldId id="275" r:id="rId15"/>
    <p:sldId id="268" r:id="rId16"/>
    <p:sldId id="261" r:id="rId17"/>
    <p:sldId id="264" r:id="rId18"/>
    <p:sldId id="282" r:id="rId19"/>
    <p:sldId id="277" r:id="rId20"/>
    <p:sldId id="267" r:id="rId21"/>
    <p:sldId id="263" r:id="rId22"/>
    <p:sldId id="262" r:id="rId23"/>
    <p:sldId id="260" r:id="rId24"/>
    <p:sldId id="283" r:id="rId25"/>
    <p:sldId id="258" r:id="rId26"/>
    <p:sldId id="259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000"/>
    <a:srgbClr val="3E2F00"/>
    <a:srgbClr val="080600"/>
    <a:srgbClr val="FFF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01" autoAdjust="0"/>
  </p:normalViewPr>
  <p:slideViewPr>
    <p:cSldViewPr snapToGrid="0">
      <p:cViewPr varScale="1">
        <p:scale>
          <a:sx n="72" d="100"/>
          <a:sy n="72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E063E-0DA6-4855-9547-477279E66F00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807CE-D057-4947-8012-A8C7982FC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986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807CE-D057-4947-8012-A8C7982FCA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86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i="1" dirty="0" smtClean="0">
                <a:solidFill>
                  <a:srgbClr val="002E15"/>
                </a:solidFill>
                <a:latin typeface="Times New Roman" pitchFamily="18" charset="0"/>
                <a:cs typeface="Times New Roman" pitchFamily="18" charset="0"/>
              </a:rPr>
              <a:t>       Для овладения пересказом необходим ряд умений, которым детей обучают специально: </a:t>
            </a:r>
          </a:p>
          <a:p>
            <a:pPr algn="l"/>
            <a:r>
              <a:rPr lang="ru-RU" sz="1200" i="1" dirty="0" smtClean="0">
                <a:solidFill>
                  <a:srgbClr val="00421E"/>
                </a:solidFill>
                <a:latin typeface="Times New Roman" pitchFamily="18" charset="0"/>
                <a:cs typeface="Times New Roman" pitchFamily="18" charset="0"/>
              </a:rPr>
              <a:t>прослушивать произведение, понять его основное содержание, запоминать последовательность изложения, речевые обороты авторского текста, осмысленно и связно передавать текст.</a:t>
            </a:r>
          </a:p>
          <a:p>
            <a:pPr algn="l"/>
            <a:r>
              <a:rPr lang="ru-RU" sz="1200" b="1" i="1" dirty="0" smtClean="0">
                <a:solidFill>
                  <a:srgbClr val="00421E"/>
                </a:solidFill>
                <a:latin typeface="Times New Roman" pitchFamily="18" charset="0"/>
                <a:cs typeface="Times New Roman" pitchFamily="18" charset="0"/>
              </a:rPr>
              <a:t>       Значение пересказа в формировании монологической речи:</a:t>
            </a:r>
          </a:p>
          <a:p>
            <a:pPr marL="171450" indent="-171450" algn="l">
              <a:buFont typeface="Wingdings" panose="05000000000000000000" pitchFamily="2" charset="2"/>
              <a:buChar char="ü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 качественное и количественное обогащение словаря ;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употребление обобщений в активной речи;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формирование грамматического строя;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усвоение структуры связных высказываний;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развитие способности к речевому самоконтролю;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активизация познавательных процессов: внимания, памяти, мышления, воображения, представления;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закрепление правильного произношения.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усвоение структуры связных высказываний;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развитие способности к речевому самоконтролю;</a:t>
            </a:r>
            <a:endParaRPr lang="ru-RU" sz="1200" b="1" i="1" dirty="0" smtClean="0">
              <a:solidFill>
                <a:srgbClr val="00421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200" b="1" i="1" dirty="0" smtClean="0">
              <a:solidFill>
                <a:srgbClr val="0042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807CE-D057-4947-8012-A8C7982FCA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759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Роль пересказов высоко оценивалась в классической педагогике (К. Д. Ушинский, Л. Н. Толстой). Вопросы обучения пересказыванию детей дошкольного возраста раскрыты в работах Е. И. Тихеевой, А. М. Леушиной, Л. А. Пеньевской, Р. И. Габовой, А. М. Бородич и других. Все авторы подчеркивают значение пересказа для умственного, нравственного, эстетического воспитания детей, для развития речи.</a:t>
            </a:r>
            <a:r>
              <a:rPr lang="ru-RU" dirty="0" smtClean="0">
                <a:effectLst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807CE-D057-4947-8012-A8C7982FCA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369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Этим требованиям отвечают народные сказки, короткие рассказы К. Д. Ушинского, Л. Н. Толстого, М. Пришвина, В. Бианки, Е. Чарушина, В. Осеевой, Н. Калининой и других.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807CE-D057-4947-8012-A8C7982FCA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731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Не рекомендуется пересказывать стихотворения, так как это нарушает единство формы и содержания, воспитывает невнимание к поэтической форме. Дети стремятся читать стихи дословно, наизусть.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807CE-D057-4947-8012-A8C7982FCAF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689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Беседа с детьми по содержанию сказки с показом картинок на фланелеграфе.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807CE-D057-4947-8012-A8C7982FCAF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8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127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7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794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77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219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31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86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07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37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32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26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C9BCD-9EDA-4ADA-9023-4D43304998F2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A4863-8B24-4531-8131-060632EFF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03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jpe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microsoft.com/office/2007/relationships/hdphoto" Target="../media/hdphoto1.wdp"/><Relationship Id="rId4" Type="http://schemas.openxmlformats.org/officeDocument/2006/relationships/image" Target="../media/image38.png"/><Relationship Id="rId9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4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g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0287" y="2590287"/>
            <a:ext cx="6856974" cy="16763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76400" y="-1"/>
            <a:ext cx="10515600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11927" y="1981200"/>
            <a:ext cx="77585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2A2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детей дошкольного возраста пересказу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2A2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литературных </a:t>
            </a:r>
            <a:r>
              <a:rPr lang="ru-RU" sz="3200" b="1" i="1" dirty="0">
                <a:solidFill>
                  <a:srgbClr val="2A2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произведений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2784574"/>
            <a:ext cx="4087091" cy="39588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14255" y="152401"/>
            <a:ext cx="83958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rgbClr val="2A2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200" b="1" i="1" dirty="0">
                <a:solidFill>
                  <a:srgbClr val="2A2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dirty="0">
                <a:solidFill>
                  <a:srgbClr val="2A2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rgbClr val="2A2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СРЕДНЕГО ПРОФЕССИОНАЛЬНОГО ОБРАЗОВАНИЯ</a:t>
            </a:r>
            <a:br>
              <a:rPr lang="ru-RU" sz="1200" b="1" i="1" dirty="0">
                <a:solidFill>
                  <a:srgbClr val="2A2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dirty="0">
                <a:solidFill>
                  <a:srgbClr val="2A2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АМУРСКОЙ ОБЛАСТИ</a:t>
            </a:r>
            <a:br>
              <a:rPr lang="ru-RU" sz="1200" b="1" i="1" dirty="0">
                <a:solidFill>
                  <a:srgbClr val="2A2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dirty="0">
                <a:solidFill>
                  <a:srgbClr val="2A2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b="1" i="1" dirty="0">
                <a:solidFill>
                  <a:srgbClr val="2A2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i="1" dirty="0">
                <a:solidFill>
                  <a:srgbClr val="2A2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АМУРСКИЙ ПЕДАГОГИЧЕСКИЙ КОЛЛЕДЖ</a:t>
            </a:r>
            <a:r>
              <a:rPr lang="ru-RU" sz="1200" b="1" i="1" dirty="0">
                <a:solidFill>
                  <a:srgbClr val="2A2000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1200" dirty="0">
              <a:solidFill>
                <a:srgbClr val="2A2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348" y="152400"/>
            <a:ext cx="1572904" cy="9144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11927" y="3879273"/>
            <a:ext cx="590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89565" y="5328978"/>
            <a:ext cx="5320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79818" y="6220691"/>
            <a:ext cx="3532909" cy="415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</a:p>
        </p:txBody>
      </p:sp>
    </p:spTree>
    <p:extLst>
      <p:ext uri="{BB962C8B-B14F-4D97-AF65-F5344CB8AC3E}">
        <p14:creationId xmlns:p14="http://schemas.microsoft.com/office/powerpoint/2010/main" val="225188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1026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002971" y="159657"/>
            <a:ext cx="975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В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Бианки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2437">
            <a:off x="1680276" y="1157971"/>
            <a:ext cx="3784356" cy="50458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85" y="1480457"/>
            <a:ext cx="3795654" cy="4945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84">
            <a:off x="8074610" y="1288835"/>
            <a:ext cx="3837370" cy="4857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7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3895">
            <a:off x="1552433" y="1016941"/>
            <a:ext cx="3705425" cy="5312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507" y="1458518"/>
            <a:ext cx="4193721" cy="5052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0386">
            <a:off x="8196112" y="1187159"/>
            <a:ext cx="3664009" cy="5106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542971" y="203200"/>
            <a:ext cx="6081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Е. Чарушина  </a:t>
            </a:r>
          </a:p>
        </p:txBody>
      </p:sp>
    </p:spTree>
    <p:extLst>
      <p:ext uri="{BB962C8B-B14F-4D97-AF65-F5344CB8AC3E}">
        <p14:creationId xmlns:p14="http://schemas.microsoft.com/office/powerpoint/2010/main" val="354809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407279" y="275738"/>
            <a:ext cx="5361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Осеевой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9173">
            <a:off x="1587729" y="1198179"/>
            <a:ext cx="3698537" cy="4964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609" y="1636105"/>
            <a:ext cx="3822770" cy="4763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387">
            <a:off x="8394992" y="1435481"/>
            <a:ext cx="3569921" cy="4791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9946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67200" y="232229"/>
            <a:ext cx="6545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Калининой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1584">
            <a:off x="1794238" y="1143683"/>
            <a:ext cx="3468914" cy="49030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1809">
            <a:off x="8083315" y="1164498"/>
            <a:ext cx="3736145" cy="49815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81" y="1442454"/>
            <a:ext cx="4134953" cy="5234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434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717143" y="130629"/>
            <a:ext cx="6313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пересказа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72344" y="926245"/>
            <a:ext cx="5886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подробный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или близкий к </a:t>
            </a: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тексту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главным образом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используется в 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детском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саду); </a:t>
            </a:r>
          </a:p>
          <a:p>
            <a:pPr lvl="0" algn="just"/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краткий или сжатый</a:t>
            </a: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endParaRPr lang="ru-RU" sz="32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выборочный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endParaRPr lang="ru-RU" sz="36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7396" y="4484914"/>
            <a:ext cx="563294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 перестройкой текста; </a:t>
            </a:r>
            <a:endParaRPr lang="ru-RU" sz="32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endParaRPr lang="ru-RU" sz="3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с творческими дополнениями. 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2591">
            <a:off x="8623972" y="728956"/>
            <a:ext cx="3215083" cy="4640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342" y="2515270"/>
            <a:ext cx="2757714" cy="4031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171" y="286396"/>
            <a:ext cx="533544" cy="49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8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99772" y="159657"/>
            <a:ext cx="10043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002E15"/>
                </a:solidFill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3600" b="1" i="1" dirty="0" smtClean="0">
                <a:solidFill>
                  <a:srgbClr val="002E15"/>
                </a:solidFill>
                <a:latin typeface="Times New Roman" pitchFamily="18" charset="0"/>
                <a:cs typeface="Times New Roman" pitchFamily="18" charset="0"/>
              </a:rPr>
              <a:t>детей  </a:t>
            </a:r>
            <a:r>
              <a:rPr lang="ru-RU" sz="3600" b="1" i="1" dirty="0">
                <a:solidFill>
                  <a:srgbClr val="002E15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600" b="1" i="1" dirty="0" smtClean="0">
                <a:solidFill>
                  <a:srgbClr val="002E15"/>
                </a:solidFill>
                <a:latin typeface="Times New Roman" pitchFamily="18" charset="0"/>
                <a:cs typeface="Times New Roman" pitchFamily="18" charset="0"/>
              </a:rPr>
              <a:t>пересказам</a:t>
            </a:r>
            <a:r>
              <a:rPr lang="ru-RU" sz="3600" i="1" dirty="0" smtClean="0">
                <a:solidFill>
                  <a:srgbClr val="002E15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3600" b="1" i="1" dirty="0">
                <a:solidFill>
                  <a:srgbClr val="002E15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i="1" dirty="0" smtClean="0">
                <a:solidFill>
                  <a:srgbClr val="002E15"/>
                </a:solidFill>
                <a:latin typeface="Times New Roman" pitchFamily="18" charset="0"/>
                <a:cs typeface="Times New Roman" pitchFamily="18" charset="0"/>
              </a:rPr>
              <a:t>редполагает: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971" y="269257"/>
            <a:ext cx="533544" cy="4905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698" y="1519643"/>
            <a:ext cx="3060960" cy="4615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799772" y="1359986"/>
            <a:ext cx="670302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обогащение детского опыта путем наблюдений, рассматривания картин, бесед (в соответствии с содержанием текста</a:t>
            </a: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объяснение незнакомых слов до чтения произведения; </a:t>
            </a:r>
            <a:endParaRPr lang="ru-RU" sz="32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рисование, лепка после первичного ознакомления с текстом – это помогает уточнить характеристики действующих лиц и обстоятельств.</a:t>
            </a:r>
          </a:p>
          <a:p>
            <a:pPr lvl="0" algn="just"/>
            <a:endParaRPr lang="ru-RU" sz="3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4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741" y="1219482"/>
            <a:ext cx="4531927" cy="5209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2110154" y="1083212"/>
            <a:ext cx="486742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смысленность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(полное понимание текста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олнота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передачи произведения, т. е. отсутствие суще­ственных пропусков, нарушающих логику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изложения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оследовательность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связность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13206" y="196948"/>
            <a:ext cx="9889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пересказам детей таковы:</a:t>
            </a:r>
            <a:endParaRPr lang="ru-RU" sz="3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2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955409" y="543339"/>
            <a:ext cx="569319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спользование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 и оборотов авторского текста и удачная замена некоторых слов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синонимами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лавность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пересказа, отсутствие длительных, ненуж­ных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пауз;</a:t>
            </a:r>
            <a:endParaRPr lang="ru-RU" sz="3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ыразительность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фонетическая правильность речи, культура поведения во время пересказа.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42" y="675247"/>
            <a:ext cx="3793120" cy="57861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644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79" y="239152"/>
            <a:ext cx="672047" cy="6179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4726" y="239152"/>
            <a:ext cx="92987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Подготовка воспитателя к занятию по пересказу </a:t>
            </a:r>
            <a:r>
              <a:rPr lang="ru-RU" sz="3200" b="1" i="1" dirty="0">
                <a:solidFill>
                  <a:srgbClr val="2A2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литературных произведений состоит: </a:t>
            </a: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972679" y="1463040"/>
            <a:ext cx="62006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а) 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в выборе произведения с учетом речевых умений и навыков детей, воспитательных задач, времени проведения; </a:t>
            </a:r>
            <a:endParaRPr lang="ru-RU" sz="3200" i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</a:t>
            </a: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в анализе произведения и работе над выразительностью исполнения; </a:t>
            </a:r>
            <a:endParaRPr lang="ru-RU" sz="3200" i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в отборе в тексте слов, непонятных детям, и приемов их объяснения.</a:t>
            </a:r>
            <a:endParaRPr lang="ru-RU" sz="32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1977">
            <a:off x="8945235" y="1540456"/>
            <a:ext cx="2983089" cy="3776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8636">
            <a:off x="8521812" y="3526461"/>
            <a:ext cx="2284200" cy="3028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52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965" y="239152"/>
            <a:ext cx="672047" cy="6179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64114" y="239153"/>
            <a:ext cx="8563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проведения, структура занятия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543" y="857063"/>
            <a:ext cx="2779712" cy="3901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2956">
            <a:off x="7703842" y="3176158"/>
            <a:ext cx="2444889" cy="3292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887291" y="876230"/>
            <a:ext cx="7038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Вводная часть.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0665" y="1322363"/>
            <a:ext cx="71256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1.1. Внесение и рассматривание портрета писателя (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ассказ воспитателя о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писателе,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00665" y="2827606"/>
            <a:ext cx="579718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игры/ упражнения по РР,</a:t>
            </a:r>
          </a:p>
          <a:p>
            <a:pPr lvl="0" algn="just"/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ассматривание картины, загадывание загадок, вводная беседа/ вводный вопрос, сюрпризный момент).</a:t>
            </a:r>
          </a:p>
          <a:p>
            <a:pPr lvl="0" algn="just"/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1.2.Тематическая пальчиковая физкультминутка. </a:t>
            </a:r>
            <a:endParaRPr lang="ru-RU" sz="3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54722" y="5413830"/>
            <a:ext cx="1712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00220F"/>
                </a:solidFill>
                <a:latin typeface="Times New Roman" pitchFamily="18" charset="0"/>
                <a:cs typeface="Times New Roman" pitchFamily="18" charset="0"/>
              </a:rPr>
              <a:t>Тайц Яков </a:t>
            </a:r>
            <a:endParaRPr lang="ru-RU" sz="2400" b="1" i="1" dirty="0">
              <a:solidFill>
                <a:srgbClr val="00220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i="1" dirty="0">
                <a:solidFill>
                  <a:srgbClr val="00220F"/>
                </a:solidFill>
                <a:latin typeface="Times New Roman" pitchFamily="18" charset="0"/>
                <a:cs typeface="Times New Roman" pitchFamily="18" charset="0"/>
              </a:rPr>
              <a:t>Моисеевич</a:t>
            </a:r>
          </a:p>
        </p:txBody>
      </p:sp>
    </p:spTree>
    <p:extLst>
      <p:ext uri="{BB962C8B-B14F-4D97-AF65-F5344CB8AC3E}">
        <p14:creationId xmlns:p14="http://schemas.microsoft.com/office/powerpoint/2010/main" val="712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0287" y="2590287"/>
            <a:ext cx="6856974" cy="16763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76400" y="-1"/>
            <a:ext cx="10515600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327564" y="152401"/>
            <a:ext cx="922712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2A2000"/>
                </a:solidFill>
                <a:latin typeface="Times New Roman" pitchFamily="18" charset="0"/>
                <a:cs typeface="Times New Roman" pitchFamily="18" charset="0"/>
              </a:rPr>
              <a:t>Понятие, значение пересказа литературных произведений на развитие детей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03" y="2453807"/>
            <a:ext cx="3988610" cy="4081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800665" y="1383885"/>
            <a:ext cx="10127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>
                <a:solidFill>
                  <a:srgbClr val="2A2000"/>
                </a:solidFill>
                <a:latin typeface="Times New Roman" pitchFamily="18" charset="0"/>
                <a:cs typeface="Times New Roman" pitchFamily="18" charset="0"/>
              </a:rPr>
              <a:t>Пересказ </a:t>
            </a:r>
            <a:r>
              <a:rPr lang="ru-RU" sz="3200" b="1" i="1" dirty="0" smtClean="0">
                <a:solidFill>
                  <a:srgbClr val="2A2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i="1" dirty="0" smtClean="0">
                <a:solidFill>
                  <a:srgbClr val="2A2000"/>
                </a:solidFill>
                <a:latin typeface="Times New Roman" pitchFamily="18" charset="0"/>
                <a:cs typeface="Times New Roman" pitchFamily="18" charset="0"/>
              </a:rPr>
              <a:t>осмысленное воспроизведение литературного текста в </a:t>
            </a:r>
            <a:r>
              <a:rPr lang="ru-RU" sz="2800" i="1" dirty="0">
                <a:solidFill>
                  <a:srgbClr val="2A2000"/>
                </a:solidFill>
                <a:latin typeface="Times New Roman" pitchFamily="18" charset="0"/>
                <a:cs typeface="Times New Roman" pitchFamily="18" charset="0"/>
              </a:rPr>
              <a:t>устной речи.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886" y="245112"/>
            <a:ext cx="574925" cy="5286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00664" y="2453807"/>
            <a:ext cx="59789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>
                <a:solidFill>
                  <a:srgbClr val="3E2F00"/>
                </a:solidFill>
                <a:latin typeface="Times New Roman" pitchFamily="18" charset="0"/>
                <a:cs typeface="Times New Roman" pitchFamily="18" charset="0"/>
              </a:rPr>
              <a:t>Значение пересказа в формировании монологической речи: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качественное и количественное обогащение словаря ;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употребление обобщений в активной речи;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грамматического строя;</a:t>
            </a:r>
          </a:p>
          <a:p>
            <a:pPr lvl="0"/>
            <a:endParaRPr lang="ru-RU" sz="1200" b="1" i="1" dirty="0">
              <a:solidFill>
                <a:srgbClr val="00421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4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872342" y="0"/>
            <a:ext cx="103196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часть.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2.1.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 темы занятия.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2.2.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Первичное чтение произведения воспитателем.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2.3.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содержанию произведения:</a:t>
            </a:r>
          </a:p>
          <a:p>
            <a:pPr algn="just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детям (использование схем - мнемотаблиц);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286" y="2758237"/>
            <a:ext cx="5655443" cy="39588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72342" y="2447779"/>
            <a:ext cx="4363674" cy="4507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работа;</a:t>
            </a:r>
          </a:p>
          <a:p>
            <a:pPr lvl="0" algn="just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театра;</a:t>
            </a:r>
            <a:endParaRPr lang="ru-RU" sz="3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над выразительной речью детей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пересказа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стар. дош. возраста).</a:t>
            </a:r>
            <a:endParaRPr lang="ru-RU"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80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театр на фланелеграфе.jpg"/>
          <p:cNvPicPr>
            <a:picLocks noChangeAspect="1"/>
          </p:cNvPicPr>
          <p:nvPr/>
        </p:nvPicPr>
        <p:blipFill rotWithShape="1">
          <a:blip r:embed="rId4" cstate="print"/>
          <a:srcRect l="6887" t="4917" r="6559" b="12864"/>
          <a:stretch/>
        </p:blipFill>
        <p:spPr>
          <a:xfrm>
            <a:off x="1818628" y="185278"/>
            <a:ext cx="10217289" cy="6486418"/>
          </a:xfrm>
          <a:prstGeom prst="rect">
            <a:avLst/>
          </a:prstGeom>
          <a:ln w="1905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358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0"/>
          <a:stretch/>
        </p:blipFill>
        <p:spPr>
          <a:xfrm>
            <a:off x="6565369" y="3610696"/>
            <a:ext cx="5360854" cy="30803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941942" y="196948"/>
            <a:ext cx="1007866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2.5.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Повторное чтение произведения с установкой на пересказ.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2.6.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произведения детьми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(отражённый пересказ; по частям; по ролям; от лица персонажа; сопряжённый пересказ).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2.7.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(подсказ слова, фразы; указания; отраженная речь).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2.8.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отрывка из произведения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(сказки).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3640377"/>
            <a:ext cx="4452033" cy="308038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79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642" y="3113420"/>
            <a:ext cx="5034065" cy="3561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800664" y="126609"/>
            <a:ext cx="100865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2.9.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Процессуальная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2.10.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для снятия общего утомления, напряжения глаз; психогимнастика/ танцевальные движения.</a:t>
            </a:r>
          </a:p>
          <a:p>
            <a:pPr algn="just"/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часть.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3.1.  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деятельность: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00664" y="3113420"/>
            <a:ext cx="5024685" cy="3599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рисование, лепка, аппликация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(чтение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ранее разученных стихов, разучивание или повторе пословиц,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чистоговорок / скороговорок; дидактические игры или упражнения по РР; загадывание загадок; драматизация отрывков из литературных произведений).</a:t>
            </a:r>
          </a:p>
          <a:p>
            <a:pPr algn="just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3.2.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9329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965" y="239152"/>
            <a:ext cx="672047" cy="6179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25091" y="351692"/>
            <a:ext cx="8463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39965" y="1111348"/>
            <a:ext cx="49345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произведения для пересказа (для одной из возрастной групп).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вопросы для беседы по пересказу произведения.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595">
            <a:off x="7985064" y="864406"/>
            <a:ext cx="3812864" cy="50390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7254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69505" y="2569505"/>
            <a:ext cx="6856974" cy="17179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7964" y="0"/>
            <a:ext cx="10474036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376246" y="225083"/>
            <a:ext cx="8004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2A2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965" y="239152"/>
            <a:ext cx="672047" cy="6179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542">
            <a:off x="9661202" y="1511132"/>
            <a:ext cx="2375635" cy="32973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4135">
            <a:off x="9400653" y="3413837"/>
            <a:ext cx="2104820" cy="3189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885071" y="809858"/>
            <a:ext cx="738677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Алексеева М.М., Яшина В.И. Методика развития речи и обучения родному языку дошкольников. - М., 1997. </a:t>
            </a:r>
            <a:endParaRPr lang="ru-RU" altLang="ru-RU" sz="2400" i="1" dirty="0">
              <a:solidFill>
                <a:srgbClr val="2A2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Бородич А.М. Методика развития речи детей. – М., 1981. </a:t>
            </a:r>
            <a:endParaRPr lang="ru-RU" altLang="ru-RU" sz="2400" i="1" dirty="0">
              <a:solidFill>
                <a:srgbClr val="2A2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речи детей дошкольного возраста / Под редакцией Ф.М. Сохина – М., 1984. </a:t>
            </a:r>
            <a:endParaRPr lang="ru-RU" altLang="ru-RU" sz="2400" i="1" dirty="0">
              <a:solidFill>
                <a:srgbClr val="2A2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Стародубова Н.А. Теория и методика развития речи дошкольников. – М.: Академия, 2006</a:t>
            </a:r>
            <a:r>
              <a:rPr lang="ru-RU" altLang="ru-RU" sz="2400" i="1" dirty="0" smtClean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srgbClr val="2A2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Ушакова О.С. Развитие речи дошкольников – м., 2001.</a:t>
            </a:r>
          </a:p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srgbClr val="2A2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6. Ушакова О.С., Струнина Е.М. Методика развития речи детей дошкольного возраста: Пособие для педагогов дошкольных учреждений. – М.: Владос, 2004.</a:t>
            </a:r>
          </a:p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400" i="1" dirty="0">
              <a:solidFill>
                <a:srgbClr val="3E2F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85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604141" y="2604142"/>
            <a:ext cx="6856974" cy="164869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48692" y="0"/>
            <a:ext cx="10543308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473526" y="3910818"/>
            <a:ext cx="73721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</a:t>
            </a:r>
            <a:endParaRPr lang="ru-RU" sz="3200" b="1" i="1" dirty="0" smtClean="0">
              <a:solidFill>
                <a:srgbClr val="2A2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200" b="1" i="1" dirty="0" smtClean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b="1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уроке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17673" y="5555673"/>
            <a:ext cx="552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2A2000"/>
                </a:solidFill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 dirty="0">
                <a:solidFill>
                  <a:srgbClr val="2A2000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600" y="3595951"/>
            <a:ext cx="4023172" cy="30441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9815" y="281354"/>
            <a:ext cx="9706708" cy="249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 smtClean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Короткова </a:t>
            </a:r>
            <a:r>
              <a:rPr lang="ru-RU" altLang="ru-RU" sz="2400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О.П. Обучение детей дошкольного возраста рассказыванию. – М., 1982</a:t>
            </a:r>
            <a:r>
              <a:rPr lang="ru-RU" altLang="ru-RU" sz="2800" i="1" dirty="0" smtClean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i="1" dirty="0" smtClean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8. Гурович </a:t>
            </a:r>
            <a:r>
              <a:rPr lang="ru-RU" altLang="ru-RU" sz="2800" i="1" dirty="0">
                <a:solidFill>
                  <a:srgbClr val="2A2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Л.М. Пересказ как прием активизации умственной деятельности на занятии // Дошкольное воспитание. – 1973. – № 4; Хрестоматия. Пермь, 2001. С. 76.</a:t>
            </a:r>
            <a:endParaRPr lang="ru-RU" altLang="ru-RU" sz="2800" i="1" dirty="0">
              <a:solidFill>
                <a:srgbClr val="2A2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53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0287" y="2590287"/>
            <a:ext cx="6856974" cy="16763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76400" y="-1"/>
            <a:ext cx="10515600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973942" y="458591"/>
            <a:ext cx="564245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усвоение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структуры связных высказываний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lvl="0" indent="-17145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развитие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способности к речевому самоконтролю;</a:t>
            </a:r>
          </a:p>
          <a:p>
            <a:pPr marL="171450" lvl="0" indent="-17145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активизация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познавательных процессов: внимания, памяти, мышления, воображения, представления;</a:t>
            </a:r>
          </a:p>
          <a:p>
            <a:pPr marL="171450" lvl="0" indent="-17145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закрепление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правильного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произношения;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lvl="0" indent="-17145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усвоение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структуры связных высказываний;</a:t>
            </a:r>
          </a:p>
          <a:p>
            <a:pPr marL="171450" lvl="0" indent="-17145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развитие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способности к речевому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самоконтролю.</a:t>
            </a:r>
            <a:endParaRPr lang="ru-RU" sz="2800" b="1" i="1" dirty="0">
              <a:solidFill>
                <a:srgbClr val="0042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74">
            <a:off x="9141927" y="336335"/>
            <a:ext cx="2803075" cy="4055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8886">
            <a:off x="7773289" y="1977214"/>
            <a:ext cx="2243278" cy="3468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163" y="3711708"/>
            <a:ext cx="2101631" cy="2910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001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218" y="239152"/>
            <a:ext cx="672047" cy="6179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66425" y="140678"/>
            <a:ext cx="97770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 пересказу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литературных 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произведений</a:t>
            </a: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трудах педагогов и учёных в области дошкольной педагогики и методики речевого развития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722" y="2343460"/>
            <a:ext cx="3482732" cy="4174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425" y="2343460"/>
            <a:ext cx="5576634" cy="4174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125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966" y="239152"/>
            <a:ext cx="521992" cy="4799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4457" y="130630"/>
            <a:ext cx="8798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Требования к произведениям для пересказа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62547" y="954557"/>
            <a:ext cx="576876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3E2F00"/>
                </a:solidFill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sz="3200" i="1" dirty="0">
                <a:solidFill>
                  <a:srgbClr val="3E2F00"/>
                </a:solidFill>
                <a:latin typeface="Times New Roman" pitchFamily="18" charset="0"/>
                <a:cs typeface="Times New Roman" pitchFamily="18" charset="0"/>
              </a:rPr>
              <a:t>должны иметь воспитательную ценность, обогащать моральный опыт детей;</a:t>
            </a: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3E2F00"/>
                </a:solidFill>
                <a:latin typeface="Times New Roman" pitchFamily="18" charset="0"/>
                <a:cs typeface="Times New Roman" pitchFamily="18" charset="0"/>
              </a:rPr>
              <a:t> быть доступными по содержанию – в произведении должны быть знакомые герои, персонажи с ярко выраженными чертами характера, понятными мотивами поступков;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82">
            <a:off x="8923103" y="792061"/>
            <a:ext cx="2965492" cy="3801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308" y="4194629"/>
            <a:ext cx="2382212" cy="24246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9331">
            <a:off x="7566997" y="3085821"/>
            <a:ext cx="2496078" cy="3252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6277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62547" y="246743"/>
            <a:ext cx="37398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3E2F00"/>
                </a:solidFill>
                <a:latin typeface="Times New Roman" pitchFamily="18" charset="0"/>
                <a:cs typeface="Times New Roman" pitchFamily="18" charset="0"/>
              </a:rPr>
              <a:t>иметь четкую композицию с хорошо выраженной последовательностью действий (не берутся сложные описательные тексты).</a:t>
            </a:r>
            <a:endParaRPr lang="ru-RU" dirty="0">
              <a:solidFill>
                <a:srgbClr val="3E2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193" y="187440"/>
            <a:ext cx="4482011" cy="5602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6025">
            <a:off x="5989866" y="2069466"/>
            <a:ext cx="3155532" cy="41248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446" y="4572870"/>
            <a:ext cx="1615549" cy="21118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4940">
            <a:off x="10002703" y="3591504"/>
            <a:ext cx="1970805" cy="3032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5491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8728">
            <a:off x="1837672" y="1347949"/>
            <a:ext cx="3147098" cy="4804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671" y="1669562"/>
            <a:ext cx="4519185" cy="4599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198">
            <a:off x="8592459" y="1426965"/>
            <a:ext cx="3367314" cy="50848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180114" y="188686"/>
            <a:ext cx="6908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К. Д. Ушинского</a:t>
            </a:r>
          </a:p>
        </p:txBody>
      </p:sp>
    </p:spTree>
    <p:extLst>
      <p:ext uri="{BB962C8B-B14F-4D97-AF65-F5344CB8AC3E}">
        <p14:creationId xmlns:p14="http://schemas.microsoft.com/office/powerpoint/2010/main" val="174785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59313" y="188686"/>
            <a:ext cx="8461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Н.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Толстого 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4774">
            <a:off x="1808842" y="962147"/>
            <a:ext cx="4069443" cy="5292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901" y="1334641"/>
            <a:ext cx="4056744" cy="5200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348">
            <a:off x="8040914" y="1053820"/>
            <a:ext cx="3997158" cy="5270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0264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/>
          <a:stretch/>
        </p:blipFill>
        <p:spPr>
          <a:xfrm rot="5400000">
            <a:off x="-2597214" y="2597215"/>
            <a:ext cx="6856974" cy="1662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2546" y="0"/>
            <a:ext cx="10529454" cy="6856974"/>
          </a:xfrm>
          <a:prstGeom prst="rect">
            <a:avLst/>
          </a:prstGeom>
          <a:solidFill>
            <a:srgbClr val="FFF2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760686" y="116114"/>
            <a:ext cx="6923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Пришвина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5848">
            <a:off x="1631097" y="1127300"/>
            <a:ext cx="3921206" cy="5228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604" y="1447339"/>
            <a:ext cx="3691337" cy="5209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999">
            <a:off x="8361777" y="1113386"/>
            <a:ext cx="3661038" cy="5187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6655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1176</Words>
  <Application>Microsoft Office PowerPoint</Application>
  <PresentationFormat>Широкоэкранный</PresentationFormat>
  <Paragraphs>128</Paragraphs>
  <Slides>26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детей дошкольного возраста пересказу .</dc:title>
  <dc:subject>МДК 03.02 Теория и методика развития речи у детей.</dc:subject>
  <dc:creator>преподаватель методики развития речи - Гольская Оксана Геннадьевна.</dc:creator>
  <cp:lastModifiedBy>Admin</cp:lastModifiedBy>
  <cp:revision>101</cp:revision>
  <dcterms:created xsi:type="dcterms:W3CDTF">2017-12-03T12:05:41Z</dcterms:created>
  <dcterms:modified xsi:type="dcterms:W3CDTF">2019-05-26T06:55:03Z</dcterms:modified>
</cp:coreProperties>
</file>