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320" r:id="rId2"/>
    <p:sldId id="321" r:id="rId3"/>
    <p:sldId id="330" r:id="rId4"/>
    <p:sldId id="329" r:id="rId5"/>
    <p:sldId id="328" r:id="rId6"/>
    <p:sldId id="274" r:id="rId7"/>
    <p:sldId id="271" r:id="rId8"/>
    <p:sldId id="331" r:id="rId9"/>
    <p:sldId id="346" r:id="rId10"/>
    <p:sldId id="349" r:id="rId11"/>
    <p:sldId id="332" r:id="rId12"/>
    <p:sldId id="326" r:id="rId13"/>
    <p:sldId id="343" r:id="rId14"/>
    <p:sldId id="344" r:id="rId15"/>
    <p:sldId id="297" r:id="rId16"/>
    <p:sldId id="336" r:id="rId17"/>
    <p:sldId id="323" r:id="rId18"/>
    <p:sldId id="324" r:id="rId19"/>
    <p:sldId id="337" r:id="rId20"/>
    <p:sldId id="322" r:id="rId21"/>
    <p:sldId id="316" r:id="rId22"/>
    <p:sldId id="335" r:id="rId23"/>
    <p:sldId id="317" r:id="rId24"/>
    <p:sldId id="315" r:id="rId25"/>
    <p:sldId id="334" r:id="rId26"/>
    <p:sldId id="338" r:id="rId27"/>
    <p:sldId id="339" r:id="rId28"/>
    <p:sldId id="340" r:id="rId29"/>
    <p:sldId id="342" r:id="rId30"/>
    <p:sldId id="347" r:id="rId31"/>
    <p:sldId id="348" r:id="rId32"/>
    <p:sldId id="327" r:id="rId3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4D19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717" autoAdjust="0"/>
    <p:restoredTop sz="91398" autoAdjust="0"/>
  </p:normalViewPr>
  <p:slideViewPr>
    <p:cSldViewPr>
      <p:cViewPr varScale="1">
        <p:scale>
          <a:sx n="112" d="100"/>
          <a:sy n="112" d="100"/>
        </p:scale>
        <p:origin x="46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938B5E8-71A6-457D-A737-16B0BBCF3099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21E7D54-564F-477D-86DE-3955F99F5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928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066A5A-9DCB-427D-ABE7-8D0AD78DAB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382086"/>
            <a:ext cx="4896544" cy="1179568"/>
          </a:xfrm>
        </p:spPr>
        <p:txBody>
          <a:bodyPr/>
          <a:lstStyle/>
          <a:p>
            <a:r>
              <a:rPr lang="ru-RU" b="1" i="1" dirty="0">
                <a:solidFill>
                  <a:srgbClr val="00B050"/>
                </a:solidFill>
                <a:latin typeface="+mn-lt"/>
              </a:rPr>
              <a:t>Наши крохи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B81288-4685-478D-B204-8071AA509F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6131024" cy="2980927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6000" b="1" i="1" dirty="0">
                <a:solidFill>
                  <a:srgbClr val="00B050"/>
                </a:solidFill>
              </a:rPr>
              <a:t>Развитие мелкой моторики </a:t>
            </a: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00B050"/>
                </a:solidFill>
              </a:rPr>
              <a:t>руки</a:t>
            </a:r>
          </a:p>
          <a:p>
            <a:pPr marL="0" indent="0" algn="ctr">
              <a:buNone/>
            </a:pPr>
            <a:r>
              <a:rPr lang="ru-RU" sz="6000" b="1" i="1" dirty="0">
                <a:solidFill>
                  <a:srgbClr val="00B050"/>
                </a:solidFill>
              </a:rPr>
              <a:t>(ранний возраст)</a:t>
            </a:r>
          </a:p>
        </p:txBody>
      </p:sp>
      <p:pic>
        <p:nvPicPr>
          <p:cNvPr id="2050" name="Picture 2" descr="ÐÐ ÐÐ¥Ð-10">
            <a:extLst>
              <a:ext uri="{FF2B5EF4-FFF2-40B4-BE49-F238E27FC236}">
                <a16:creationId xmlns:a16="http://schemas.microsoft.com/office/drawing/2014/main" id="{EA945295-E9BB-4AE2-97D2-BB4F3C45A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271605"/>
            <a:ext cx="2098576" cy="265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AB43D6C-495B-421B-92A5-725ADB17B3E0}"/>
              </a:ext>
            </a:extLst>
          </p:cNvPr>
          <p:cNvSpPr/>
          <p:nvPr/>
        </p:nvSpPr>
        <p:spPr>
          <a:xfrm rot="10800000" flipH="1" flipV="1">
            <a:off x="5724128" y="4906326"/>
            <a:ext cx="2962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Подготовил воспитатель:</a:t>
            </a:r>
          </a:p>
          <a:p>
            <a:pPr algn="ctr"/>
            <a:r>
              <a:rPr lang="ru-RU" i="1" dirty="0"/>
              <a:t>Маслова Т.И.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71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27668-8B27-4B55-88E9-EF682F5123B6}"/>
              </a:ext>
            </a:extLst>
          </p:cNvPr>
          <p:cNvSpPr/>
          <p:nvPr/>
        </p:nvSpPr>
        <p:spPr>
          <a:xfrm>
            <a:off x="1259633" y="1988840"/>
            <a:ext cx="2160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Игры в кубики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49F4230-6EFD-4AAC-998B-97FBBC6C45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548680"/>
            <a:ext cx="2252849" cy="40050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D40A32-43E6-4BDB-A50F-DEA87DF31B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551212"/>
            <a:ext cx="4572000" cy="257175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C693643-C25A-4BE2-87A5-C59B8E4410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653136"/>
            <a:ext cx="3275856" cy="1842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4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2AC4C14-9DBD-4641-8502-8FB36B314CFE}"/>
              </a:ext>
            </a:extLst>
          </p:cNvPr>
          <p:cNvSpPr/>
          <p:nvPr/>
        </p:nvSpPr>
        <p:spPr>
          <a:xfrm>
            <a:off x="1547665" y="476672"/>
            <a:ext cx="38251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Пирамидки</a:t>
            </a:r>
            <a:endParaRPr lang="ru-RU" dirty="0">
              <a:solidFill>
                <a:srgbClr val="FF0000"/>
              </a:solidFill>
            </a:endParaRPr>
          </a:p>
          <a:p>
            <a:pPr algn="ctr"/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39EDA71-F31D-4A68-BBBD-A812372B29A2}"/>
              </a:ext>
            </a:extLst>
          </p:cNvPr>
          <p:cNvSpPr/>
          <p:nvPr/>
        </p:nvSpPr>
        <p:spPr>
          <a:xfrm>
            <a:off x="6588224" y="1700808"/>
            <a:ext cx="151216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Игры «</a:t>
            </a:r>
            <a:r>
              <a:rPr lang="ru-RU" i="1" dirty="0" err="1">
                <a:solidFill>
                  <a:srgbClr val="FF0000"/>
                </a:solidFill>
                <a:latin typeface="Arial"/>
              </a:rPr>
              <a:t>Сортеры</a:t>
            </a:r>
            <a:r>
              <a:rPr lang="ru-RU" i="1" dirty="0">
                <a:solidFill>
                  <a:srgbClr val="FF0000"/>
                </a:solidFill>
                <a:latin typeface="Arial"/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B022507-BE47-4882-8881-6FB537CD0E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340768"/>
            <a:ext cx="4761301" cy="267823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587BD8F-43B5-4C09-8C89-C84A8A3F17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260" y="3573016"/>
            <a:ext cx="4283968" cy="2409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790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4F951250-EF98-4761-9C46-971FB3DF3EF1}"/>
              </a:ext>
            </a:extLst>
          </p:cNvPr>
          <p:cNvSpPr/>
          <p:nvPr/>
        </p:nvSpPr>
        <p:spPr>
          <a:xfrm>
            <a:off x="1403648" y="692696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Музыкальные игрушки с нажатием кнопочек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6AC61C-4C6C-448A-BB1B-86B4347115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124744"/>
            <a:ext cx="7004270" cy="3939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46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58FD775-47F2-46C4-B482-FCE602F7DF13}"/>
              </a:ext>
            </a:extLst>
          </p:cNvPr>
          <p:cNvSpPr/>
          <p:nvPr/>
        </p:nvSpPr>
        <p:spPr>
          <a:xfrm>
            <a:off x="2771800" y="404664"/>
            <a:ext cx="40324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</a:rPr>
              <a:t>Логические блоки </a:t>
            </a:r>
            <a:r>
              <a:rPr lang="ru-RU" sz="2400" dirty="0" err="1">
                <a:solidFill>
                  <a:srgbClr val="FF0000"/>
                </a:solidFill>
              </a:rPr>
              <a:t>Дьенеша</a:t>
            </a:r>
            <a:endParaRPr lang="ru-RU" sz="2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EB57546-1FE6-4BAD-BB1E-939A47CD59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052736"/>
            <a:ext cx="7132284" cy="401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3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BB5285B-DF69-48E6-BF07-C0501488B0BF}"/>
              </a:ext>
            </a:extLst>
          </p:cNvPr>
          <p:cNvSpPr/>
          <p:nvPr/>
        </p:nvSpPr>
        <p:spPr>
          <a:xfrm>
            <a:off x="2411760" y="54868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Палочки </a:t>
            </a:r>
            <a:r>
              <a:rPr lang="ru-RU" sz="2800" dirty="0" err="1">
                <a:solidFill>
                  <a:srgbClr val="FF0000"/>
                </a:solidFill>
              </a:rPr>
              <a:t>Куизенера</a:t>
            </a:r>
            <a:endParaRPr lang="ru-RU" sz="28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213F703-EE97-472E-BB84-855656C39F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196752"/>
            <a:ext cx="6748242" cy="379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59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2578298"/>
          </a:xfrm>
        </p:spPr>
        <p:txBody>
          <a:bodyPr>
            <a:normAutofit/>
          </a:bodyPr>
          <a:lstStyle/>
          <a:p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Рисование, </a:t>
            </a:r>
            <a:r>
              <a:rPr lang="ru-RU" dirty="0" err="1">
                <a:solidFill>
                  <a:srgbClr val="FF0000"/>
                </a:solidFill>
              </a:rPr>
              <a:t>аппликация,лепка</a:t>
            </a:r>
            <a:r>
              <a:rPr lang="ru-RU" dirty="0">
                <a:solidFill>
                  <a:srgbClr val="FF0000"/>
                </a:solidFill>
              </a:rPr>
              <a:t> из пластилина.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0FD9C97-71F1-4940-9298-C79858EB645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98" y="2780928"/>
            <a:ext cx="3931929" cy="22117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8B1B60-7DD3-490F-8F9C-13AD7C83D5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1996" y="2780928"/>
            <a:ext cx="3931928" cy="22117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7D92FC5-E894-4189-8469-2051DCB1B3DB}"/>
              </a:ext>
            </a:extLst>
          </p:cNvPr>
          <p:cNvSpPr/>
          <p:nvPr/>
        </p:nvSpPr>
        <p:spPr>
          <a:xfrm>
            <a:off x="1043608" y="40466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>
                <a:solidFill>
                  <a:srgbClr val="FF0000"/>
                </a:solidFill>
                <a:latin typeface="Arial"/>
              </a:rPr>
              <a:t>Катание резиновых, пластмассовых, деревянных мячей с шипами «Колючий ежик»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9EED16-6E0E-4CC1-B305-6922E8FAFF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2200617"/>
            <a:ext cx="6364199" cy="357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05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1DC9DD-4036-4361-8061-844D68D21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74637"/>
            <a:ext cx="8363272" cy="166653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Игры с крупой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«Сухой бассейн «Ищу спрятанную игрушку»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93EEE4-B157-40A5-B8DF-D65C276706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88840"/>
            <a:ext cx="4352483" cy="244827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E48355-8515-44CA-A047-EC53CFD61E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915" y="2996952"/>
            <a:ext cx="486454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58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DCFF1C-62D7-4FD9-913E-41B4979A49B8}"/>
              </a:ext>
            </a:extLst>
          </p:cNvPr>
          <p:cNvSpPr/>
          <p:nvPr/>
        </p:nvSpPr>
        <p:spPr>
          <a:xfrm>
            <a:off x="1043608" y="332657"/>
            <a:ext cx="72008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Игры с крупой</a:t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>
                <a:solidFill>
                  <a:srgbClr val="FF0000"/>
                </a:solidFill>
              </a:rPr>
              <a:t>«Кормлю цыпленка»</a:t>
            </a:r>
            <a:endParaRPr lang="ru-RU" sz="4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39DDC5-E073-411A-9005-DCB77A1D62E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1779207"/>
            <a:ext cx="6264696" cy="352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0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921A324-EA4A-4354-A167-1D1565DB3B22}"/>
              </a:ext>
            </a:extLst>
          </p:cNvPr>
          <p:cNvSpPr/>
          <p:nvPr/>
        </p:nvSpPr>
        <p:spPr>
          <a:xfrm>
            <a:off x="1475656" y="476673"/>
            <a:ext cx="61926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Игры с крупой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>«Сортировка – все по местам»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B1EF3E-9EE7-4890-96BB-FB48B8D470E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60786"/>
            <a:ext cx="5340085" cy="30037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530E233-FE33-45BA-8EC4-D6F932A110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861048"/>
            <a:ext cx="4096455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58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8314" y="764704"/>
            <a:ext cx="779591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«Истоки способностей</a:t>
            </a:r>
          </a:p>
          <a:p>
            <a:pPr algn="ctr"/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 и дарований детей </a:t>
            </a:r>
          </a:p>
          <a:p>
            <a:pPr algn="ctr"/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находятся </a:t>
            </a:r>
          </a:p>
          <a:p>
            <a:pPr algn="ctr"/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на кончиках их пальцев»</a:t>
            </a:r>
          </a:p>
          <a:p>
            <a:pPr algn="ctr"/>
            <a:b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</a:br>
            <a:r>
              <a:rPr lang="ru-RU" sz="5400" b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  </a:t>
            </a:r>
            <a:r>
              <a:rPr lang="ru-RU" sz="5400" b="1" i="1" cap="none" spc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В.А. Сухомлинский</a:t>
            </a:r>
          </a:p>
        </p:txBody>
      </p:sp>
    </p:spTree>
    <p:extLst>
      <p:ext uri="{BB962C8B-B14F-4D97-AF65-F5344CB8AC3E}">
        <p14:creationId xmlns:p14="http://schemas.microsoft.com/office/powerpoint/2010/main" val="66401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B65E43-B950-44F3-B8DC-D599894B1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Рисование манкой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4A94FD1-C3EA-4E95-9F50-6A3C08907D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628800"/>
            <a:ext cx="6236185" cy="3507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1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>
                <a:solidFill>
                  <a:srgbClr val="FF0000"/>
                </a:solidFill>
              </a:rPr>
              <a:t>Пазлы</a:t>
            </a:r>
            <a:r>
              <a:rPr lang="ru-RU" dirty="0">
                <a:solidFill>
                  <a:srgbClr val="FF0000"/>
                </a:solidFill>
              </a:rPr>
              <a:t>, мозаика.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EB6F545-DD63-4424-A36B-969AA93F7D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340768"/>
            <a:ext cx="6236185" cy="35078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7FB977F-8D06-45F0-93F4-95BD40B79F09}"/>
              </a:ext>
            </a:extLst>
          </p:cNvPr>
          <p:cNvSpPr/>
          <p:nvPr/>
        </p:nvSpPr>
        <p:spPr>
          <a:xfrm>
            <a:off x="2555776" y="404664"/>
            <a:ext cx="3960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Игры-вкладыши</a:t>
            </a:r>
            <a:endParaRPr lang="ru-RU" sz="32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60331A-C564-44FF-AA49-C1799AF591B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914" y="1431756"/>
            <a:ext cx="6108171" cy="34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574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Игры с прищепками.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35C5CE3-B3E7-4145-ACEC-FD8F2D24553E}"/>
              </a:ext>
            </a:extLst>
          </p:cNvPr>
          <p:cNvSpPr/>
          <p:nvPr/>
        </p:nvSpPr>
        <p:spPr>
          <a:xfrm>
            <a:off x="662880" y="1196751"/>
            <a:ext cx="82296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500" b="1" i="0" u="none" strike="noStrike" kern="0" cap="sm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Цель: развитие мелкой моторики руки, развитие творческого воображения детей, с</a:t>
            </a:r>
            <a:r>
              <a:rPr kumimoji="0" lang="ru-RU" sz="2500" b="1" i="0" u="none" strike="noStrike" kern="0" cap="small" spc="0" normalizeH="0" baseline="0" noProof="0" dirty="0">
                <a:ln>
                  <a:noFill/>
                </a:ln>
                <a:solidFill>
                  <a:srgbClr val="11111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+mj-cs"/>
              </a:rPr>
              <a:t>пособствовать расширение и активизация словаря детей, а также развитие памяти и мышления. Закрепление сенсорных навыков и пространственных представлений.</a:t>
            </a:r>
            <a:endParaRPr kumimoji="0" lang="ru-RU" sz="2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1" name="Picture 2" descr="https://www.maam.ru/upload/blogs/detsad-116193-1511028878.jpg">
            <a:extLst>
              <a:ext uri="{FF2B5EF4-FFF2-40B4-BE49-F238E27FC236}">
                <a16:creationId xmlns:a16="http://schemas.microsoft.com/office/drawing/2014/main" id="{56044765-F0F2-4DA9-AD93-7192FDC2B0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4736" y="3717032"/>
            <a:ext cx="4981768" cy="2688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Шнуровка.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0588F1-CE9D-48F8-B8AE-AFD16AA7CF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907" y="1394137"/>
            <a:ext cx="6236185" cy="35078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5BE0524-39FD-4868-9F53-5B7091FF5F14}"/>
              </a:ext>
            </a:extLst>
          </p:cNvPr>
          <p:cNvSpPr/>
          <p:nvPr/>
        </p:nvSpPr>
        <p:spPr>
          <a:xfrm>
            <a:off x="2627784" y="548680"/>
            <a:ext cx="4392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Игры-лабиринты</a:t>
            </a:r>
            <a:endParaRPr lang="ru-RU" sz="3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FA51868-ECEE-4642-B970-65ECAF80C1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405" y="1340768"/>
            <a:ext cx="6492213" cy="36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28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D3AAB7-00D6-4F88-8FDB-0EB60BB463B9}"/>
              </a:ext>
            </a:extLst>
          </p:cNvPr>
          <p:cNvSpPr/>
          <p:nvPr/>
        </p:nvSpPr>
        <p:spPr>
          <a:xfrm>
            <a:off x="2555776" y="404664"/>
            <a:ext cx="41764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Капание из пипетки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00FBC94-96A7-4F07-BF9C-08BD23567D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546" y="1052736"/>
            <a:ext cx="658533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76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67CC657-3B6F-4898-9E1A-9768440E14DE}"/>
              </a:ext>
            </a:extLst>
          </p:cNvPr>
          <p:cNvSpPr/>
          <p:nvPr/>
        </p:nvSpPr>
        <p:spPr>
          <a:xfrm>
            <a:off x="1403648" y="476672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Застегивание и расстёгивание пуговиц, молний, кнопок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BB83BF-7D39-4A1B-8640-C1740F694EF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315" y="1516497"/>
            <a:ext cx="6444208" cy="362486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898265A-6FF5-404F-BF50-ABC682286D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6144" y="1551268"/>
            <a:ext cx="6444208" cy="36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35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6A9B3DD-568D-4293-A9C0-1E9EAAF68EC3}"/>
              </a:ext>
            </a:extLst>
          </p:cNvPr>
          <p:cNvSpPr/>
          <p:nvPr/>
        </p:nvSpPr>
        <p:spPr>
          <a:xfrm>
            <a:off x="1115616" y="404664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Игры с нитками, сматывание в клубок, наматывание на катушку</a:t>
            </a:r>
            <a:endParaRPr lang="ru-RU" sz="32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CBC8EC-45ED-4E88-8402-5B548AD51A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466781"/>
            <a:ext cx="6542473" cy="3680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59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4F6809C-352A-4E2D-9FFC-F55078ABF10B}"/>
              </a:ext>
            </a:extLst>
          </p:cNvPr>
          <p:cNvSpPr/>
          <p:nvPr/>
        </p:nvSpPr>
        <p:spPr>
          <a:xfrm>
            <a:off x="1403648" y="404664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Надевание и снимание колечка, </a:t>
            </a:r>
            <a:r>
              <a:rPr lang="ru-RU" sz="3200" dirty="0" err="1">
                <a:solidFill>
                  <a:srgbClr val="FF0000"/>
                </a:solidFill>
              </a:rPr>
              <a:t>резиночек</a:t>
            </a:r>
            <a:r>
              <a:rPr lang="ru-RU" sz="3200" dirty="0">
                <a:solidFill>
                  <a:srgbClr val="FF0000"/>
                </a:solidFill>
              </a:rPr>
              <a:t> с пальчиков</a:t>
            </a:r>
            <a:endParaRPr lang="ru-RU" sz="32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6DA8A3F-CA82-42A3-9B00-932A149A3C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7914" y="1711077"/>
            <a:ext cx="6108171" cy="343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02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1B9BD33-9BAA-4D1A-869D-607CBC4BCC6A}"/>
              </a:ext>
            </a:extLst>
          </p:cNvPr>
          <p:cNvSpPr/>
          <p:nvPr/>
        </p:nvSpPr>
        <p:spPr>
          <a:xfrm>
            <a:off x="467544" y="476672"/>
            <a:ext cx="8280920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>
              <a:contourClr>
                <a:schemeClr val="tx1"/>
              </a:contourClr>
            </a:sp3d>
          </a:bodyPr>
          <a:lstStyle/>
          <a:p>
            <a:pPr lvl="0" algn="ctr"/>
            <a:r>
              <a:rPr lang="ru-RU" sz="2800" i="1" dirty="0">
                <a:solidFill>
                  <a:srgbClr val="7030A0"/>
                </a:solidFill>
              </a:rPr>
              <a:t>Огромное количество нервных окончаний расположено именно в руке и на языке. Отсюда информации передается в мозг ребенка, где она сопоставляются с данными зрительных, слуховых и обонятельных рецепторов.</a:t>
            </a:r>
          </a:p>
          <a:p>
            <a:pPr lvl="0" algn="ctr"/>
            <a:r>
              <a:rPr lang="ru-RU" sz="2800" i="1" dirty="0">
                <a:solidFill>
                  <a:srgbClr val="7030A0"/>
                </a:solidFill>
              </a:rPr>
              <a:t>Только после всестороннего обследования предметов, в том числе, ощупывании, облизывания, в сознание младенца складывается целостное представление об их свойствах и качествах.</a:t>
            </a:r>
          </a:p>
          <a:p>
            <a:pPr lvl="0" algn="ctr"/>
            <a:r>
              <a:rPr lang="ru-RU" sz="2800" i="1" u="sng" dirty="0">
                <a:solidFill>
                  <a:srgbClr val="7030A0"/>
                </a:solidFill>
              </a:rPr>
              <a:t>Задача родителей, воспитателей предоставить ребенку возможность развиваться с самого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940712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5953A16-0E7F-4BF4-A9E0-5B54E4794B28}"/>
              </a:ext>
            </a:extLst>
          </p:cNvPr>
          <p:cNvSpPr/>
          <p:nvPr/>
        </p:nvSpPr>
        <p:spPr>
          <a:xfrm>
            <a:off x="2411760" y="404664"/>
            <a:ext cx="5238328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Памятка родителям!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мелкой моторики руки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4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Развитие ручной умелости (рисование карандашом, лепка, конструирование, аппликация, изготовление оригами).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Пальчиковая гимнастика с речевым сопровождением и без речевого сопровождения.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Пальчиковый театр.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40"/>
              </a:lnSpc>
              <a:spcAft>
                <a:spcPts val="0"/>
              </a:spcAft>
            </a:pP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развития ручной умелости дети должны:</a:t>
            </a:r>
            <a:b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запускать пальцами мелкие «волчки»;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разминать пальцами пластилин и глину, лепить различные поделки;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сжимать и разжимать кулачки («бутончик проснулся и открылся, а вечером заснул и закрылся»);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собирать все пальцы в щепотку;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нанизывать крупные пуговицы, шарики, бусинки на леску;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завязывать узелки на шнурке, веревке;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застегивать (расстегивать) пуговицы;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играть с конструктором, мозаикой;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складывать матрешки, пирамидки;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рисовать в воздухе;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мять руками поролоновые шарики, губки;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4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 рисовать, раскрашивать, штриховать;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выполнять аппликации;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скатывать бумажные шарики (у кого шарик получится более плотным, тот и выиграл);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складывание, скручивание, разрывание, перелистывание бумаги;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перекладывать из одной коробочки в другую счетные палочки, спички, фасоль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440"/>
              </a:lnSpc>
              <a:spcAft>
                <a:spcPts val="0"/>
              </a:spcAft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• «пальчиковый бассейн» (пластмассовый тазик с фасолью или горохом);</a:t>
            </a:r>
            <a:b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85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2" descr="Игры с красками. Игры. Дети. Сайт о здоровом образе жизни. KAKZDOROVO.COM. Диеты, упражнения для быстрого похудения, фитнес, рек">
            <a:extLst>
              <a:ext uri="{FF2B5EF4-FFF2-40B4-BE49-F238E27FC236}">
                <a16:creationId xmlns:a16="http://schemas.microsoft.com/office/drawing/2014/main" id="{2FDA08E5-4771-47CC-A291-6D57BABF8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4858" y="5661248"/>
            <a:ext cx="1057275" cy="84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3">
            <a:extLst>
              <a:ext uri="{FF2B5EF4-FFF2-40B4-BE49-F238E27FC236}">
                <a16:creationId xmlns:a16="http://schemas.microsoft.com/office/drawing/2014/main" id="{BA21EFAF-63FA-4C13-A482-436DF1C5BE6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15616" y="239492"/>
            <a:ext cx="6984776" cy="92333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Если ребенка не увлекают развивающие пособия - предложите ему настоящие дела. Вот упражнения, в которых малыш может тренировать мелкую моторику, помогая родителям и чувствуя себя нужным и почти взрослым: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2670A02-42B5-4EDF-88C8-9A4238CFA1C7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15616" y="1305606"/>
            <a:ext cx="6984776" cy="166199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1. Очищать крутые яйца. Чистить мандарины.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2. Разбирать расколотые грецкие орехи (ядра от скорлупок). Очищать фисташки.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Собирать с пола соринки. Помогать собирать рассыпавшиеся по полу предметы (пуговицы, гвоздики, фасоль, бусинки).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4.Пытаться самостоятельно обуваться, одеваться. 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5. Помогать сматывать нитки или веревку в клубок (О том, кто их размотал лучше умолчать)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6. Вешать белье, используя прищепки (нужно натянуть веревку для ребенка).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CA1E0E6E-7B54-4740-A519-7AB2D5C0F1D4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115616" y="2631981"/>
            <a:ext cx="6984776" cy="29546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7. Помогать родителям отвинчивать различные пробки - у канистр с водой, пены для ванн, зубной пасты и т.п.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8. Помогать перебирать крупу.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9. Рвать, мять бумагу и набивать ей убираемую на хранение обувь.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10. Собирать на даче или в лесу ягоды.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11. Доставать что-то из узкой щели под шкафом, диваном, между мебелью.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12. Вытирать пыль.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13. Включать и выключать свет.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14. Отлеплять и прилеплять наклейки.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15. Перелистывать страницы книги.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16. Затачивать карандаши (точилкой). Стирать нарисованные каракули ластиком.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Что-то будет получаться, что-то нет. Но, обычно, в освоении серьезных дел дети оказываются очень упорными.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Желаем успехов!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2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38F84F9-D4F3-4314-BACD-AC5CB22677C7}"/>
              </a:ext>
            </a:extLst>
          </p:cNvPr>
          <p:cNvSpPr/>
          <p:nvPr/>
        </p:nvSpPr>
        <p:spPr>
          <a:xfrm>
            <a:off x="1187624" y="1340768"/>
            <a:ext cx="58326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54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</a:p>
          <a:p>
            <a:pPr algn="ctr"/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5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5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54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5400" b="1" dirty="0">
                <a:solidFill>
                  <a:srgbClr val="FF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5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54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5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4372A56-9BCA-4D99-A384-640C8AFDABD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8380" y="3212976"/>
            <a:ext cx="3493980" cy="3096344"/>
          </a:xfrm>
          <a:prstGeom prst="ellipse">
            <a:avLst/>
          </a:prstGeom>
          <a:effectLst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082F6A-F9AD-4AAB-840C-DB1E74A251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06" y="3095094"/>
            <a:ext cx="2615566" cy="1918082"/>
          </a:xfrm>
          <a:prstGeom prst="rect">
            <a:avLst/>
          </a:prstGeom>
        </p:spPr>
      </p:pic>
      <p:pic>
        <p:nvPicPr>
          <p:cNvPr id="2050" name="Picture 2" descr="http://www.culture.admkirov.ru/news/%D1%81%D0%B5%D0%BC%D1%8C%D1%8F_3.jpg">
            <a:extLst>
              <a:ext uri="{FF2B5EF4-FFF2-40B4-BE49-F238E27FC236}">
                <a16:creationId xmlns:a16="http://schemas.microsoft.com/office/drawing/2014/main" id="{505F939B-0EB2-444A-A5ED-1D51BB4078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892" y="383325"/>
            <a:ext cx="2158759" cy="167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8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6BAA60F-A9DA-4578-A914-167574A825B4}"/>
              </a:ext>
            </a:extLst>
          </p:cNvPr>
          <p:cNvSpPr/>
          <p:nvPr/>
        </p:nvSpPr>
        <p:spPr>
          <a:xfrm>
            <a:off x="611560" y="476672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i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 понятием термина «</a:t>
            </a:r>
            <a:r>
              <a:rPr lang="ru-RU" sz="5400" b="1" i="1" u="sng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Мелкая моторика рук</a:t>
            </a:r>
            <a:r>
              <a:rPr lang="ru-RU" sz="5400" b="1" i="1" dirty="0">
                <a:ln w="1905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 подразумевается комплекс умственных и физиологических процессов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486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126A797-D9B6-4FD7-9ECF-2341DF27D2D5}"/>
              </a:ext>
            </a:extLst>
          </p:cNvPr>
          <p:cNvSpPr/>
          <p:nvPr/>
        </p:nvSpPr>
        <p:spPr>
          <a:xfrm>
            <a:off x="755576" y="764704"/>
            <a:ext cx="77048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Актуальность развития мелкой моторики детей раннего возраста объясняется физиологическими и психическими особенностями детей данного периода развития. Это обусловлено тем, что в раннем возрасте активно развиваются структуры и функции головного мозга ребенка, а это расширяет его возможности познания окружающего мира. В основе всестороннего познания окружающего мира лежит тактильно-двигательное восприятие. Именно чувственное восприятие дает первые впечатления и знания о форме, величине и расположении предметов в пространстве. Развитая мелкая моторика также является одним из главных помощников овладения речью для ребенка. </a:t>
            </a:r>
          </a:p>
          <a:p>
            <a:pPr algn="just"/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Уровень развития мелкой моторики является одним из показателей интеллектуальной готовности ребенка к школе. Зачастую именно в этой области дети дошкольного возраста испытывают трудности. Поэтому ,мы считаем, что работу по развитию мелкой моторики рук необходимо начинать с раннего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1194413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73864" y="260648"/>
            <a:ext cx="579626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 нужно развивать</a:t>
            </a:r>
            <a:b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cap="none" spc="50" dirty="0">
                <a:ln w="11430">
                  <a:solidFill>
                    <a:srgbClr val="C0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мелкую моторику?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8412" y="1584086"/>
            <a:ext cx="8154733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Мелкая моторика – основа развития </a:t>
            </a:r>
          </a:p>
          <a:p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               психических процессов: </a:t>
            </a:r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внимания, </a:t>
            </a:r>
          </a:p>
          <a:p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памяти,</a:t>
            </a:r>
          </a:p>
          <a:p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восприятия, </a:t>
            </a:r>
          </a:p>
          <a:p>
            <a:r>
              <a:rPr lang="ru-RU" sz="3600" b="1" i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м</a:t>
            </a:r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ышления, </a:t>
            </a:r>
          </a:p>
          <a:p>
            <a:r>
              <a:rPr lang="ru-RU" sz="3600" b="1" i="1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</a:t>
            </a:r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ечи,</a:t>
            </a:r>
            <a:endParaRPr lang="ru-RU" sz="3600" b="1" i="1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</a:endParaRPr>
          </a:p>
          <a:p>
            <a:r>
              <a:rPr lang="ru-RU" sz="3600" b="1" i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 пространственных представлений</a:t>
            </a:r>
            <a:r>
              <a:rPr lang="ru-RU" sz="3600" b="1" cap="none" spc="0" dirty="0">
                <a:ln w="11430"/>
                <a:solidFill>
                  <a:srgbClr val="134D1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.</a:t>
            </a:r>
            <a:endParaRPr lang="ru-RU" sz="3600" b="1" cap="none" spc="0" dirty="0">
              <a:ln w="11430"/>
              <a:solidFill>
                <a:srgbClr val="134D1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0488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630" y="332656"/>
            <a:ext cx="882696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развивать мелкую моторику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5502A6A-C367-4EE3-90E8-E6BE64CE3EC9}"/>
              </a:ext>
            </a:extLst>
          </p:cNvPr>
          <p:cNvSpPr/>
          <p:nvPr/>
        </p:nvSpPr>
        <p:spPr>
          <a:xfrm>
            <a:off x="2123728" y="1196752"/>
            <a:ext cx="473427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i="1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Игра в игрушки</a:t>
            </a:r>
          </a:p>
          <a:p>
            <a:pPr algn="ctr"/>
            <a:r>
              <a:rPr lang="ru-RU" sz="2400" i="1" dirty="0">
                <a:solidFill>
                  <a:srgbClr val="FF0000"/>
                </a:solidFill>
                <a:latin typeface="Arial"/>
                <a:ea typeface="+mj-ea"/>
                <a:cs typeface="+mj-cs"/>
              </a:rPr>
              <a:t>Роль игрушки в развитии ребенка сложно переоценить</a:t>
            </a:r>
            <a:endParaRPr lang="ru-RU" sz="2400" i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EE496FF-E422-4FCF-80BE-3566431377FD}"/>
              </a:ext>
            </a:extLst>
          </p:cNvPr>
          <p:cNvSpPr/>
          <p:nvPr/>
        </p:nvSpPr>
        <p:spPr>
          <a:xfrm>
            <a:off x="899592" y="2704857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Конструирование-игра в кубики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6E2FEC9-C261-44D9-9B5C-9223177667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804" y="3500112"/>
            <a:ext cx="3312368" cy="224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0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591139B-B803-4B83-BA45-8E542B4C853A}"/>
              </a:ext>
            </a:extLst>
          </p:cNvPr>
          <p:cNvSpPr/>
          <p:nvPr/>
        </p:nvSpPr>
        <p:spPr>
          <a:xfrm>
            <a:off x="2627784" y="692696"/>
            <a:ext cx="3312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Игра в куклы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AC1C74-6021-4D38-87F5-D61592029A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78439"/>
            <a:ext cx="7278552" cy="409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01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591139B-B803-4B83-BA45-8E542B4C853A}"/>
              </a:ext>
            </a:extLst>
          </p:cNvPr>
          <p:cNvSpPr/>
          <p:nvPr/>
        </p:nvSpPr>
        <p:spPr>
          <a:xfrm>
            <a:off x="1043608" y="764704"/>
            <a:ext cx="316835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endParaRPr lang="ru-RU" i="1" dirty="0">
              <a:solidFill>
                <a:srgbClr val="FF0000"/>
              </a:solidFill>
              <a:latin typeface="Arial"/>
            </a:endParaRPr>
          </a:p>
          <a:p>
            <a:pPr algn="ctr"/>
            <a:r>
              <a:rPr lang="ru-RU" i="1" dirty="0">
                <a:solidFill>
                  <a:srgbClr val="FF0000"/>
                </a:solidFill>
                <a:latin typeface="Arial"/>
              </a:rPr>
              <a:t>Игра в машинки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D844E2-3C9F-4EF9-8E6C-E59DC302C0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48072"/>
            <a:ext cx="3103443" cy="551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1650</TotalTime>
  <Words>688</Words>
  <Application>Microsoft Office PowerPoint</Application>
  <PresentationFormat>Экран (4:3)</PresentationFormat>
  <Paragraphs>89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Bookman Old Style</vt:lpstr>
      <vt:lpstr>Calibri</vt:lpstr>
      <vt:lpstr>Times New Roman</vt:lpstr>
      <vt:lpstr>Тема Office</vt:lpstr>
      <vt:lpstr>Наши крохи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Рисование, аппликация,лепка из пластилина.</vt:lpstr>
      <vt:lpstr>Презентация PowerPoint</vt:lpstr>
      <vt:lpstr>Игры с крупой «Сухой бассейн «Ищу спрятанную игрушку»</vt:lpstr>
      <vt:lpstr>Презентация PowerPoint</vt:lpstr>
      <vt:lpstr>Презентация PowerPoint</vt:lpstr>
      <vt:lpstr>Рисование манкой</vt:lpstr>
      <vt:lpstr>Пазлы, мозаика.</vt:lpstr>
      <vt:lpstr>Презентация PowerPoint</vt:lpstr>
      <vt:lpstr>Игры с прищепками.</vt:lpstr>
      <vt:lpstr>Шнуровка.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Алексей</cp:lastModifiedBy>
  <cp:revision>153</cp:revision>
  <cp:lastPrinted>2019-01-14T19:32:23Z</cp:lastPrinted>
  <dcterms:created xsi:type="dcterms:W3CDTF">2013-08-18T05:10:05Z</dcterms:created>
  <dcterms:modified xsi:type="dcterms:W3CDTF">2019-05-26T18:05:00Z</dcterms:modified>
</cp:coreProperties>
</file>