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3" r:id="rId5"/>
    <p:sldId id="268" r:id="rId6"/>
    <p:sldId id="261" r:id="rId7"/>
    <p:sldId id="262" r:id="rId8"/>
    <p:sldId id="269" r:id="rId9"/>
    <p:sldId id="264" r:id="rId10"/>
    <p:sldId id="271" r:id="rId11"/>
    <p:sldId id="265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5A9F"/>
    <a:srgbClr val="B3F09A"/>
    <a:srgbClr val="FFD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okin.org.ru/book/64062.jpg" TargetMode="External"/><Relationship Id="rId13" Type="http://schemas.openxmlformats.org/officeDocument/2006/relationships/hyperlink" Target="http://www.bookin.org.ru/book/62848.jpg" TargetMode="External"/><Relationship Id="rId18" Type="http://schemas.openxmlformats.org/officeDocument/2006/relationships/hyperlink" Target="http://dom-podarka.ru/img/products/335-201.jpg" TargetMode="External"/><Relationship Id="rId3" Type="http://schemas.openxmlformats.org/officeDocument/2006/relationships/hyperlink" Target="http://thelib.ru/books/00/08/33/00083346/i_015.png" TargetMode="External"/><Relationship Id="rId21" Type="http://schemas.openxmlformats.org/officeDocument/2006/relationships/hyperlink" Target="http://royallib.ru/data/images/144/cover_144831.jpg" TargetMode="External"/><Relationship Id="rId7" Type="http://schemas.openxmlformats.org/officeDocument/2006/relationships/hyperlink" Target="http://thelib.ru/books/00/08/33/00083346/i_003.png" TargetMode="External"/><Relationship Id="rId12" Type="http://schemas.openxmlformats.org/officeDocument/2006/relationships/hyperlink" Target="http://knigi.tomsk.ru/covers/000/714/910/original.jpg" TargetMode="External"/><Relationship Id="rId17" Type="http://schemas.openxmlformats.org/officeDocument/2006/relationships/hyperlink" Target="http://bookmix.ru/groups/img/groups_1337944171.jpg" TargetMode="External"/><Relationship Id="rId25" Type="http://schemas.openxmlformats.org/officeDocument/2006/relationships/hyperlink" Target="http://thelib.ru/books/00/08/33/00083346/i_016.png" TargetMode="External"/><Relationship Id="rId2" Type="http://schemas.openxmlformats.org/officeDocument/2006/relationships/hyperlink" Target="http://ollforkids.ru/uploads/posts/2013-09/1379576275_05.jpg" TargetMode="External"/><Relationship Id="rId16" Type="http://schemas.openxmlformats.org/officeDocument/2006/relationships/hyperlink" Target="http://img0.liveinternet.ru/images/attach/c/1/58/664/58664672_1273068287_mk_foto_32.jpg" TargetMode="External"/><Relationship Id="rId20" Type="http://schemas.openxmlformats.org/officeDocument/2006/relationships/hyperlink" Target="http://www.imobilco.ru/f/products/8847/190/506/825/moi-6eno_181_resized28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.rus.ec/i/51/130451/i_007.png" TargetMode="External"/><Relationship Id="rId11" Type="http://schemas.openxmlformats.org/officeDocument/2006/relationships/hyperlink" Target="http://booklya.com.ua/files/books/46470_1.jpg" TargetMode="External"/><Relationship Id="rId24" Type="http://schemas.openxmlformats.org/officeDocument/2006/relationships/hyperlink" Target="http://moole.ru/uploads/posts/2009-04/thumbs/1241029350_96f974b64c64.jpg" TargetMode="External"/><Relationship Id="rId5" Type="http://schemas.openxmlformats.org/officeDocument/2006/relationships/hyperlink" Target="http://images.mreadz.net/146/145697/2.png" TargetMode="External"/><Relationship Id="rId15" Type="http://schemas.openxmlformats.org/officeDocument/2006/relationships/hyperlink" Target="http://www.kmrz.ru/catimg/62/62887.jpg" TargetMode="External"/><Relationship Id="rId23" Type="http://schemas.openxmlformats.org/officeDocument/2006/relationships/hyperlink" Target="http://e-libra.ru/files/cache2/241578/pic16.jpg" TargetMode="External"/><Relationship Id="rId10" Type="http://schemas.openxmlformats.org/officeDocument/2006/relationships/hyperlink" Target="http://pictures.bookshop.ua/TitleBooks/bs0000394608.jpg" TargetMode="External"/><Relationship Id="rId19" Type="http://schemas.openxmlformats.org/officeDocument/2006/relationships/hyperlink" Target="http://www.knigograd.com.ua/images/detailed/913261393844f0b47f82a51c.jpg" TargetMode="External"/><Relationship Id="rId4" Type="http://schemas.openxmlformats.org/officeDocument/2006/relationships/hyperlink" Target="http://thelib.ru/books/00/08/33/00083346/i_031.png" TargetMode="External"/><Relationship Id="rId9" Type="http://schemas.openxmlformats.org/officeDocument/2006/relationships/hyperlink" Target="http://www.libex.ru/dimg/3b5bf.jpg" TargetMode="External"/><Relationship Id="rId14" Type="http://schemas.openxmlformats.org/officeDocument/2006/relationships/hyperlink" Target="http://img.read.ru/images/illustrations/12713163023999287097.jpg" TargetMode="External"/><Relationship Id="rId22" Type="http://schemas.openxmlformats.org/officeDocument/2006/relationships/hyperlink" Target="http://mumult.ru/_ld/26/47652092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7947386" cy="158417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Урок   литературного   чтения. </a:t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1 класс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0" y="5373216"/>
            <a:ext cx="4194025" cy="115533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000" dirty="0" smtClean="0"/>
              <a:t>Учитель начальных классов</a:t>
            </a:r>
          </a:p>
          <a:p>
            <a:pPr marL="0" indent="0" algn="r">
              <a:buNone/>
            </a:pPr>
            <a:r>
              <a:rPr lang="ru-RU" sz="2000" dirty="0" smtClean="0"/>
              <a:t>ГБОУ школа №2098</a:t>
            </a:r>
          </a:p>
          <a:p>
            <a:pPr marL="0" indent="0" algn="r">
              <a:buNone/>
            </a:pPr>
            <a:r>
              <a:rPr lang="ru-RU" sz="2000" dirty="0" err="1" smtClean="0"/>
              <a:t>Кулькова</a:t>
            </a:r>
            <a:r>
              <a:rPr lang="ru-RU" sz="2000" dirty="0" smtClean="0"/>
              <a:t> Н.В.</a:t>
            </a:r>
            <a:endParaRPr lang="ru-RU" sz="2000" dirty="0"/>
          </a:p>
        </p:txBody>
      </p:sp>
      <p:pic>
        <p:nvPicPr>
          <p:cNvPr id="1028" name="Picture 4" descr="C:\Users\Валентина\Desktop\es21595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276872"/>
            <a:ext cx="4003258" cy="29555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58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За   добро </a:t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добром  платят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64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324" y="148478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уроке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узнал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endParaRPr lang="ru-RU" b="1" dirty="0" smtClean="0">
              <a:solidFill>
                <a:srgbClr val="FF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66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уроке </a:t>
            </a:r>
            <a:r>
              <a:rPr lang="ru-RU" b="1" dirty="0">
                <a:solidFill>
                  <a:srgbClr val="66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понравилось </a:t>
            </a:r>
            <a:r>
              <a:rPr lang="ru-RU" b="1" dirty="0" smtClean="0">
                <a:solidFill>
                  <a:srgbClr val="66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endParaRPr lang="ru-RU" b="1" dirty="0">
              <a:solidFill>
                <a:srgbClr val="66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трудно…</a:t>
            </a:r>
          </a:p>
          <a:p>
            <a:pPr marL="0" indent="0">
              <a:buNone/>
            </a:pPr>
            <a:endParaRPr lang="ru-RU" b="1" dirty="0">
              <a:solidFill>
                <a:srgbClr val="FF66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3424" y="3356992"/>
            <a:ext cx="8153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>
              <a:solidFill>
                <a:srgbClr val="66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98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6"/>
            <a:ext cx="8229600" cy="6264696"/>
          </a:xfrm>
        </p:spPr>
        <p:txBody>
          <a:bodyPr>
            <a:normAutofit/>
          </a:bodyPr>
          <a:lstStyle/>
          <a:p>
            <a:r>
              <a:rPr lang="en-US" sz="1400" dirty="0">
                <a:hlinkClick r:id="rId2"/>
              </a:rPr>
              <a:t>http://</a:t>
            </a:r>
            <a:r>
              <a:rPr lang="en-US" sz="1400" dirty="0" smtClean="0">
                <a:hlinkClick r:id="rId2"/>
              </a:rPr>
              <a:t>ollforkids.ru/uploads/posts/2013-09/1379576275_05.jpg</a:t>
            </a:r>
            <a:endParaRPr lang="ru-RU" sz="1400" dirty="0" smtClean="0"/>
          </a:p>
          <a:p>
            <a:r>
              <a:rPr lang="en-US" sz="1400" dirty="0">
                <a:hlinkClick r:id="rId3"/>
              </a:rPr>
              <a:t>http://</a:t>
            </a:r>
            <a:r>
              <a:rPr lang="en-US" sz="1400" dirty="0" smtClean="0">
                <a:hlinkClick r:id="rId3"/>
              </a:rPr>
              <a:t>thelib.ru/books/00/08/33/00083346/i_015.png</a:t>
            </a:r>
            <a:endParaRPr lang="ru-RU" sz="1400" dirty="0" smtClean="0"/>
          </a:p>
          <a:p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thelib.ru/books/00/08/33/00083346/i_031.png</a:t>
            </a:r>
            <a:endParaRPr lang="ru-RU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images.mreadz.net/146/145697/2.png</a:t>
            </a:r>
            <a:endParaRPr lang="ru-RU" sz="1400" dirty="0" smtClean="0"/>
          </a:p>
          <a:p>
            <a:r>
              <a:rPr lang="en-US" sz="1400" dirty="0">
                <a:hlinkClick r:id="rId6"/>
              </a:rPr>
              <a:t>http://</a:t>
            </a:r>
            <a:r>
              <a:rPr lang="en-US" sz="1400" dirty="0" smtClean="0">
                <a:hlinkClick r:id="rId6"/>
              </a:rPr>
              <a:t>lib.rus.ec/i/51/130451/i_007.png</a:t>
            </a:r>
            <a:endParaRPr lang="ru-RU" sz="1400" dirty="0" smtClean="0"/>
          </a:p>
          <a:p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thelib.ru/books/00/08/33/00083346/i_003.png</a:t>
            </a:r>
            <a:endParaRPr lang="ru-RU" sz="1400" dirty="0" smtClean="0"/>
          </a:p>
          <a:p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</a:t>
            </a:r>
            <a:r>
              <a:rPr lang="en-US" sz="1400" dirty="0" smtClean="0">
                <a:hlinkClick r:id="rId8"/>
              </a:rPr>
              <a:t>www.bookin.org.ru/book/64062.jpg</a:t>
            </a:r>
            <a:endParaRPr lang="ru-RU" sz="1400" dirty="0" smtClean="0"/>
          </a:p>
          <a:p>
            <a:r>
              <a:rPr lang="en-US" sz="1400" dirty="0">
                <a:hlinkClick r:id="rId9"/>
              </a:rPr>
              <a:t>http://</a:t>
            </a:r>
            <a:r>
              <a:rPr lang="en-US" sz="1400" dirty="0" smtClean="0">
                <a:hlinkClick r:id="rId9"/>
              </a:rPr>
              <a:t>www.libex.ru/dimg/3b5bf.jpg</a:t>
            </a:r>
            <a:endParaRPr lang="ru-RU" sz="1400" dirty="0" smtClean="0"/>
          </a:p>
          <a:p>
            <a:r>
              <a:rPr lang="en-US" sz="1400" dirty="0">
                <a:hlinkClick r:id="rId10"/>
              </a:rPr>
              <a:t>http://</a:t>
            </a:r>
            <a:r>
              <a:rPr lang="en-US" sz="1400" dirty="0" smtClean="0">
                <a:hlinkClick r:id="rId10"/>
              </a:rPr>
              <a:t>pictures.bookshop.ua/TitleBooks/bs0000394608.jpg</a:t>
            </a:r>
            <a:endParaRPr lang="ru-RU" sz="1400" dirty="0" smtClean="0"/>
          </a:p>
          <a:p>
            <a:r>
              <a:rPr lang="en-US" sz="1400" dirty="0">
                <a:hlinkClick r:id="rId11"/>
              </a:rPr>
              <a:t>http://</a:t>
            </a:r>
            <a:r>
              <a:rPr lang="en-US" sz="1400" dirty="0" smtClean="0">
                <a:hlinkClick r:id="rId11"/>
              </a:rPr>
              <a:t>booklya.com.ua/files/books/46470_1.jpg</a:t>
            </a:r>
            <a:endParaRPr lang="ru-RU" sz="1400" dirty="0" smtClean="0"/>
          </a:p>
          <a:p>
            <a:r>
              <a:rPr lang="en-US" sz="1400" dirty="0">
                <a:hlinkClick r:id="rId12"/>
              </a:rPr>
              <a:t>http://</a:t>
            </a:r>
            <a:r>
              <a:rPr lang="en-US" sz="1400" dirty="0" smtClean="0">
                <a:hlinkClick r:id="rId12"/>
              </a:rPr>
              <a:t>knigi.tomsk.ru/covers/000/714/910/original.jpg</a:t>
            </a:r>
            <a:endParaRPr lang="ru-RU" sz="1400" dirty="0" smtClean="0"/>
          </a:p>
          <a:p>
            <a:r>
              <a:rPr lang="en-US" sz="1400" dirty="0">
                <a:hlinkClick r:id="rId13"/>
              </a:rPr>
              <a:t>http://</a:t>
            </a:r>
            <a:r>
              <a:rPr lang="en-US" sz="1400" dirty="0" smtClean="0">
                <a:hlinkClick r:id="rId13"/>
              </a:rPr>
              <a:t>www.bookin.org.ru/book/62848.jpg</a:t>
            </a:r>
            <a:endParaRPr lang="ru-RU" sz="1400" dirty="0" smtClean="0"/>
          </a:p>
          <a:p>
            <a:r>
              <a:rPr lang="en-US" sz="1400" dirty="0">
                <a:hlinkClick r:id="rId14"/>
              </a:rPr>
              <a:t>http://</a:t>
            </a:r>
            <a:r>
              <a:rPr lang="en-US" sz="1400" dirty="0" smtClean="0">
                <a:hlinkClick r:id="rId14"/>
              </a:rPr>
              <a:t>img.read.ru/images/illustrations/12713163023999287097.jpg</a:t>
            </a:r>
            <a:endParaRPr lang="ru-RU" sz="1400" dirty="0" smtClean="0"/>
          </a:p>
          <a:p>
            <a:r>
              <a:rPr lang="en-US" sz="1400" dirty="0">
                <a:hlinkClick r:id="rId15"/>
              </a:rPr>
              <a:t>http://</a:t>
            </a:r>
            <a:r>
              <a:rPr lang="en-US" sz="1400" dirty="0" smtClean="0">
                <a:hlinkClick r:id="rId15"/>
              </a:rPr>
              <a:t>www.kmrz.ru/catimg/62/62887.jpg</a:t>
            </a:r>
            <a:endParaRPr lang="ru-RU" sz="1400" dirty="0" smtClean="0"/>
          </a:p>
          <a:p>
            <a:r>
              <a:rPr lang="en-US" sz="1400" dirty="0">
                <a:hlinkClick r:id="rId16"/>
              </a:rPr>
              <a:t>http://</a:t>
            </a:r>
            <a:r>
              <a:rPr lang="en-US" sz="1400" dirty="0" smtClean="0">
                <a:hlinkClick r:id="rId16"/>
              </a:rPr>
              <a:t>img0.liveinternet.ru/images/attach/c/1/58/664/58664672_1273068287_mk_foto_32.jpg</a:t>
            </a:r>
            <a:endParaRPr lang="ru-RU" sz="1400" dirty="0" smtClean="0"/>
          </a:p>
          <a:p>
            <a:r>
              <a:rPr lang="en-US" sz="1400" dirty="0" smtClean="0">
                <a:hlinkClick r:id="rId17"/>
              </a:rPr>
              <a:t>http</a:t>
            </a:r>
            <a:r>
              <a:rPr lang="en-US" sz="1400" dirty="0">
                <a:hlinkClick r:id="rId17"/>
              </a:rPr>
              <a:t>://</a:t>
            </a:r>
            <a:r>
              <a:rPr lang="en-US" sz="1400" dirty="0" smtClean="0">
                <a:hlinkClick r:id="rId17"/>
              </a:rPr>
              <a:t>bookmix.ru/groups/img/groups_1337944171.jpg</a:t>
            </a:r>
            <a:endParaRPr lang="ru-RU" sz="1400" dirty="0" smtClean="0"/>
          </a:p>
          <a:p>
            <a:r>
              <a:rPr lang="en-US" sz="1400" dirty="0">
                <a:hlinkClick r:id="rId18"/>
              </a:rPr>
              <a:t>http://</a:t>
            </a:r>
            <a:r>
              <a:rPr lang="en-US" sz="1400" dirty="0" smtClean="0">
                <a:hlinkClick r:id="rId18"/>
              </a:rPr>
              <a:t>dom-podarka.ru/img/products/335-201.jpg</a:t>
            </a:r>
            <a:endParaRPr lang="ru-RU" sz="1400" dirty="0" smtClean="0"/>
          </a:p>
          <a:p>
            <a:r>
              <a:rPr lang="en-US" sz="1400" dirty="0">
                <a:hlinkClick r:id="rId19"/>
              </a:rPr>
              <a:t>http://</a:t>
            </a:r>
            <a:r>
              <a:rPr lang="en-US" sz="1400" dirty="0" smtClean="0">
                <a:hlinkClick r:id="rId19"/>
              </a:rPr>
              <a:t>www.knigograd.com.ua/images/detailed/913261393844f0b47f82a51c.jpg</a:t>
            </a:r>
            <a:endParaRPr lang="ru-RU" sz="1400" dirty="0" smtClean="0"/>
          </a:p>
          <a:p>
            <a:r>
              <a:rPr lang="en-US" sz="1400" dirty="0">
                <a:hlinkClick r:id="rId20"/>
              </a:rPr>
              <a:t>http://</a:t>
            </a:r>
            <a:r>
              <a:rPr lang="en-US" sz="1400" dirty="0" smtClean="0">
                <a:hlinkClick r:id="rId20"/>
              </a:rPr>
              <a:t>www.imobilco.ru/f/products/8847/190/506/825/moi-6eno_181_resized280.jpg</a:t>
            </a:r>
            <a:endParaRPr lang="ru-RU" sz="1400" dirty="0" smtClean="0"/>
          </a:p>
          <a:p>
            <a:r>
              <a:rPr lang="en-US" sz="1400" dirty="0">
                <a:hlinkClick r:id="rId21"/>
              </a:rPr>
              <a:t>http://</a:t>
            </a:r>
            <a:r>
              <a:rPr lang="en-US" sz="1400" dirty="0" smtClean="0">
                <a:hlinkClick r:id="rId21"/>
              </a:rPr>
              <a:t>royallib.ru/data/images/144/cover_144831.jpg</a:t>
            </a:r>
            <a:endParaRPr lang="ru-RU" sz="1400" dirty="0" smtClean="0"/>
          </a:p>
          <a:p>
            <a:r>
              <a:rPr lang="en-US" sz="1400" dirty="0">
                <a:hlinkClick r:id="rId22"/>
              </a:rPr>
              <a:t>http://mumult.ru/_</a:t>
            </a:r>
            <a:r>
              <a:rPr lang="en-US" sz="1400" dirty="0" smtClean="0">
                <a:hlinkClick r:id="rId22"/>
              </a:rPr>
              <a:t>ld/26/47652092.jpg</a:t>
            </a:r>
            <a:endParaRPr lang="ru-RU" sz="1400" dirty="0" smtClean="0"/>
          </a:p>
          <a:p>
            <a:r>
              <a:rPr lang="en-US" sz="1400" dirty="0">
                <a:hlinkClick r:id="rId23"/>
              </a:rPr>
              <a:t>http://</a:t>
            </a:r>
            <a:r>
              <a:rPr lang="en-US" sz="1400" dirty="0" smtClean="0">
                <a:hlinkClick r:id="rId23"/>
              </a:rPr>
              <a:t>e-libra.ru/files/cache2/241578/pic16.jpg</a:t>
            </a:r>
            <a:endParaRPr lang="ru-RU" sz="1400" dirty="0" smtClean="0"/>
          </a:p>
          <a:p>
            <a:r>
              <a:rPr lang="en-US" sz="1400" dirty="0">
                <a:hlinkClick r:id="rId24"/>
              </a:rPr>
              <a:t>http://</a:t>
            </a:r>
            <a:r>
              <a:rPr lang="en-US" sz="1400" dirty="0" smtClean="0">
                <a:hlinkClick r:id="rId24"/>
              </a:rPr>
              <a:t>moole.ru/uploads/posts/2009-04/thumbs/1241029350_96f974b64c64.jpg</a:t>
            </a:r>
            <a:endParaRPr lang="ru-RU" sz="1400" dirty="0" smtClean="0"/>
          </a:p>
          <a:p>
            <a:r>
              <a:rPr lang="en-US" sz="1400" dirty="0">
                <a:hlinkClick r:id="rId25"/>
              </a:rPr>
              <a:t>http://</a:t>
            </a:r>
            <a:r>
              <a:rPr lang="en-US" sz="1400" dirty="0" smtClean="0">
                <a:hlinkClick r:id="rId25"/>
              </a:rPr>
              <a:t>thelib.ru/books/00/08/33/00083346/i_016.png</a:t>
            </a:r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 smtClean="0"/>
          </a:p>
          <a:p>
            <a:pPr marL="0" indent="0">
              <a:buNone/>
            </a:pPr>
            <a:endParaRPr lang="ru-RU" sz="1400" dirty="0" smtClean="0"/>
          </a:p>
        </p:txBody>
      </p:sp>
    </p:spTree>
    <p:extLst>
      <p:ext uri="{BB962C8B-B14F-4D97-AF65-F5344CB8AC3E}">
        <p14:creationId xmlns:p14="http://schemas.microsoft.com/office/powerpoint/2010/main" val="169729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Прослушай отрывок и назови произведение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Валентина\Desktop\пало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328"/>
            <a:ext cx="3024336" cy="3899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192" y="1525886"/>
            <a:ext cx="3129391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94928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«Палочка -выручалочка»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5949280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«Дядя Миша»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20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99412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Владимир  Григорьевич 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</a:rPr>
              <a:t>Сутеев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772817"/>
            <a:ext cx="4608513" cy="3456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детский писатель</a:t>
            </a: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сценарист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мультипликатор</a:t>
            </a:r>
          </a:p>
          <a:p>
            <a:pPr marL="0" indent="0">
              <a:buNone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художник-иллюстратор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Валентина\Desktop\сутеев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041399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3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В.Сутеев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писатель и художник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Валентина\Desktop\под грибо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3488" y="1442879"/>
            <a:ext cx="1872208" cy="2580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Валентина\Desktop\кто сказал мяу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770" y="260648"/>
            <a:ext cx="1971958" cy="25024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3032" y="336612"/>
            <a:ext cx="1837000" cy="2512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329" y="3356992"/>
            <a:ext cx="2597150" cy="334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26583"/>
            <a:ext cx="2598104" cy="3072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8669" y="3522663"/>
            <a:ext cx="2719387" cy="333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6075" y="3717032"/>
            <a:ext cx="3371850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98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В.Сутеев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– сценарист-мультипликатор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Валентина\Desktop\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556792"/>
            <a:ext cx="3388041" cy="1888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алентина\Desktop\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032" y="1556792"/>
            <a:ext cx="3564396" cy="26732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алентина\Desktop\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607" y="4031445"/>
            <a:ext cx="3273425" cy="2472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17547" y="6337596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«Хвосты»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7171" y="3445595"/>
            <a:ext cx="3100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«Петух и краски»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9662" y="4427820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«Петя и Красная шапочка»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2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Моделирование обложки книги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94090" y="1628800"/>
            <a:ext cx="3564396" cy="4921224"/>
          </a:xfrm>
          <a:prstGeom prst="rect">
            <a:avLst/>
          </a:prstGeom>
          <a:solidFill>
            <a:schemeClr val="bg1"/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68364" y="1890457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В.Г. 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Сутеев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2340" y="5530711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Мешок   яблок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60164" y="2937284"/>
            <a:ext cx="2160240" cy="2304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560164" y="2937284"/>
            <a:ext cx="2232248" cy="2304256"/>
          </a:xfrm>
          <a:prstGeom prst="ellips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954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105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Словарная работа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777" y="980728"/>
            <a:ext cx="8229600" cy="56886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Крынка </a:t>
            </a:r>
            <a:r>
              <a:rPr lang="ru-RU" dirty="0" smtClean="0"/>
              <a:t>– глиняный сосуд </a:t>
            </a:r>
          </a:p>
          <a:p>
            <a:pPr marL="0" indent="0">
              <a:buNone/>
            </a:pPr>
            <a:r>
              <a:rPr lang="ru-RU" dirty="0" smtClean="0"/>
              <a:t>для молока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Тащить волоком </a:t>
            </a:r>
            <a:r>
              <a:rPr lang="ru-RU" dirty="0" smtClean="0"/>
              <a:t>–передвигать с усилием, не отрывая от земли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</a:rPr>
              <a:t>Обомлел </a:t>
            </a:r>
            <a:r>
              <a:rPr lang="ru-RU" dirty="0" smtClean="0"/>
              <a:t>– потерял дар речи от неожиданности</a:t>
            </a:r>
            <a:endParaRPr lang="ru-RU" dirty="0"/>
          </a:p>
        </p:txBody>
      </p:sp>
      <p:pic>
        <p:nvPicPr>
          <p:cNvPr id="1026" name="Picture 2" descr="C:\Users\Валентина\Desktop\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2133" y="3579417"/>
            <a:ext cx="4608129" cy="149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Валентина\Desktop\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87491" y="980728"/>
            <a:ext cx="1768052" cy="19250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61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1E5A9F"/>
                </a:solidFill>
              </a:rPr>
              <a:t>Характеристика главного героя</a:t>
            </a:r>
            <a:endParaRPr lang="ru-RU" sz="4000" b="1" dirty="0">
              <a:solidFill>
                <a:srgbClr val="1E5A9F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3299" y="1466491"/>
            <a:ext cx="3778370" cy="42637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4479655" y="1124744"/>
            <a:ext cx="367240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з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лой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добрый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щ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едрый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завистливый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о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тзывчивый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заботливый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ж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адный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смелый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находчивый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5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Подбери к данному эпизоду    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  отрывок  из текста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483" y="2128488"/>
            <a:ext cx="4046604" cy="3613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C:\Users\Валентина\Desktop\33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9343" y="2077462"/>
            <a:ext cx="4296744" cy="3688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алентина\Desktop\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3440" y="2053134"/>
            <a:ext cx="6368553" cy="247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7791" y="1931527"/>
            <a:ext cx="5076473" cy="4439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Валентина\Desktop\i_01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703" y="1931527"/>
            <a:ext cx="55340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315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1865</TotalTime>
  <Words>200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  литературного   чтения.  1 класс</vt:lpstr>
      <vt:lpstr>Прослушай отрывок и назови произведение</vt:lpstr>
      <vt:lpstr>  Владимир  Григорьевич  Сутеев</vt:lpstr>
      <vt:lpstr>В.Сутеев   писатель и художник</vt:lpstr>
      <vt:lpstr>В.Сутеев – сценарист-мультипликатор</vt:lpstr>
      <vt:lpstr>Моделирование обложки книги</vt:lpstr>
      <vt:lpstr>Словарная работа</vt:lpstr>
      <vt:lpstr>Характеристика главного героя</vt:lpstr>
      <vt:lpstr>   Подбери к данному эпизоду             отрывок  из текста</vt:lpstr>
      <vt:lpstr>За   добро  добром  платят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63</cp:revision>
  <dcterms:created xsi:type="dcterms:W3CDTF">2014-11-03T14:44:13Z</dcterms:created>
  <dcterms:modified xsi:type="dcterms:W3CDTF">2019-05-26T16:37:51Z</dcterms:modified>
</cp:coreProperties>
</file>