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16"/>
  </p:notesMasterIdLst>
  <p:sldIdLst>
    <p:sldId id="272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FFFFFF"/>
    <a:srgbClr val="D5D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BEA05-6F74-4E39-93B7-7FA7EDAC75E0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10F59E-EDFE-4539-9AB3-CB121E86CD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147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10F59E-EDFE-4539-9AB3-CB121E86CD7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775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2727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896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080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66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0492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066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820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38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899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05227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86158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02F84E3-3588-43D3-BE38-D24B1D808285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D688A55-2B42-4516-8ED3-B9F7D9FA4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757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Муниципальное автономное дошкольное образовательное учреждение</a:t>
            </a:r>
            <a:br>
              <a:rPr lang="ru-RU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ru-RU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детский сад «МАЯЧОК» комбинированного вида</a:t>
            </a:r>
            <a:br>
              <a:rPr lang="ru-RU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ru-RU" sz="1600" dirty="0">
                <a:solidFill>
                  <a:prstClr val="black">
                    <a:lumMod val="85000"/>
                    <a:lumOff val="15000"/>
                  </a:prstClr>
                </a:solidFill>
              </a:rPr>
              <a:t>детский сад № 170 комбинированного вида</a:t>
            </a: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/>
            </a:r>
            <a:b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</a:br>
            <a:r>
              <a:rPr lang="ru-RU" dirty="0">
                <a:solidFill>
                  <a:prstClr val="black">
                    <a:lumMod val="85000"/>
                    <a:lumOff val="15000"/>
                  </a:prstClr>
                </a:solidFill>
              </a:rPr>
              <a:t>Ум на кончиках пальцев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Учитель-дефектолог: Халтурина Ксения Дмитриевна</a:t>
            </a:r>
          </a:p>
          <a:p>
            <a:pPr algn="r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3024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37877"/>
            <a:ext cx="10058400" cy="776773"/>
          </a:xfrm>
        </p:spPr>
        <p:txBody>
          <a:bodyPr/>
          <a:lstStyle/>
          <a:p>
            <a:pPr algn="ctr"/>
            <a:r>
              <a:rPr lang="ru-RU" dirty="0"/>
              <a:t>Пальчиковая гимнастика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65090" y="1311867"/>
            <a:ext cx="3548419" cy="5198115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Простые однотипные упражнения по образцу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Упражнения с переключением действий в зависимости от стихотворения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Самостоятельное выполнение с оречевлением 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  <p:pic>
        <p:nvPicPr>
          <p:cNvPr id="7170" name="Picture 2" descr="ÐÐ°ÑÑÐ¸Ð½ÐºÐ¸ Ð¿Ð¾ Ð·Ð°Ð¿ÑÐ¾ÑÑ Ð¿Ð°Ð»ÑÑÐ¸ÐºÐ¾Ð²Ð°Ñ Ð³Ð¸Ð¼Ð½Ð°ÑÑÐ¸Ðº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7" y="1311867"/>
            <a:ext cx="4293595" cy="162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ÐÐ°ÑÑÐ¸Ð½ÐºÐ¸ Ð¿Ð¾ Ð·Ð°Ð¿ÑÐ¾ÑÑ Ð¿Ð°Ð»ÑÑÐ¸ÐºÐ¾Ð²Ð°Ñ Ð³Ð¸Ð¼Ð½Ð°ÑÑÐ¸ÐºÐ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6" y="2934269"/>
            <a:ext cx="4293595" cy="137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75" y="4312693"/>
            <a:ext cx="4293596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771" y="1311867"/>
            <a:ext cx="3575714" cy="498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8132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69639"/>
            <a:ext cx="10058400" cy="65394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Arial" panose="020B0604020202020204" pitchFamily="34" charset="0"/>
              </a:rPr>
              <a:t>Художественное творчество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06281" y="1023582"/>
            <a:ext cx="4039739" cy="5239375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Лепка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Аппликация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Рисование, раскрашивание</a:t>
            </a:r>
            <a:endParaRPr lang="ru-RU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Вырезание ножницами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Оригами</a:t>
            </a:r>
            <a:r>
              <a:rPr lang="ru-RU" sz="2800" dirty="0"/>
              <a:t>,</a:t>
            </a:r>
            <a:r>
              <a:rPr lang="ru-RU" sz="2800" dirty="0" smtClean="0"/>
              <a:t> </a:t>
            </a:r>
            <a:r>
              <a:rPr lang="ru-RU" sz="2800" dirty="0"/>
              <a:t>п</a:t>
            </a:r>
            <a:r>
              <a:rPr lang="ru-RU" sz="2800" dirty="0" smtClean="0"/>
              <a:t>летение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Графические </a:t>
            </a:r>
            <a:r>
              <a:rPr lang="ru-RU" sz="2800" dirty="0" smtClean="0"/>
              <a:t>упражнения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Штриховка</a:t>
            </a:r>
            <a:endParaRPr lang="ru-RU" sz="2800" dirty="0"/>
          </a:p>
        </p:txBody>
      </p:sp>
      <p:pic>
        <p:nvPicPr>
          <p:cNvPr id="819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23" y="1023579"/>
            <a:ext cx="2582037" cy="2347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ÐÐ°ÑÑÐ¸Ð½ÐºÐ¸ Ð¿Ð¾ Ð·Ð°Ð¿ÑÐ¾ÑÑ Ð°Ð¿Ð¿Ð»Ð¸ÐºÐ°ÑÐ¸Ñ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5967" y="1023580"/>
            <a:ext cx="2543956" cy="234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ÐÐ°ÑÑÐ¸Ð½ÐºÐ¸ Ð¿Ð¾ Ð·Ð°Ð¿ÑÐ¾ÑÑ ÑÐ¸ÑÐ¾Ð²Ð°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922" y="1023581"/>
            <a:ext cx="2579945" cy="2347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ÐÐ°ÑÑÐ¸Ð½ÐºÐ¸ Ð¿Ð¾ Ð·Ð°Ð¿ÑÐ¾ÑÑ Ð¾ÑÐ¸Ð³Ð°Ð¼Ð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022" y="3370996"/>
            <a:ext cx="2658452" cy="289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6379" y="3370996"/>
            <a:ext cx="2493541" cy="2891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920" y="3370996"/>
            <a:ext cx="2579947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560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74105"/>
            <a:ext cx="10058400" cy="831364"/>
          </a:xfrm>
        </p:spPr>
        <p:txBody>
          <a:bodyPr/>
          <a:lstStyle/>
          <a:p>
            <a:pPr algn="ctr"/>
            <a:r>
              <a:rPr lang="ru-RU" dirty="0"/>
              <a:t>Предметная деятельность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55877" y="1105469"/>
            <a:ext cx="4375051" cy="492957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З</a:t>
            </a:r>
            <a:r>
              <a:rPr lang="ru-RU" sz="2800" dirty="0" smtClean="0"/>
              <a:t>астегивание </a:t>
            </a:r>
            <a:r>
              <a:rPr lang="ru-RU" sz="2800" dirty="0"/>
              <a:t>и расстегивание замков, </a:t>
            </a:r>
            <a:r>
              <a:rPr lang="ru-RU" sz="2800" dirty="0" smtClean="0"/>
              <a:t>пуговиц, липучек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Игры с конструктором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Составление узоров из </a:t>
            </a:r>
            <a:r>
              <a:rPr lang="ru-RU" sz="2800" dirty="0" smtClean="0"/>
              <a:t>мозаики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Игры с бизибордом </a:t>
            </a:r>
            <a:endParaRPr lang="ru-RU" sz="2800" dirty="0"/>
          </a:p>
        </p:txBody>
      </p:sp>
      <p:pic>
        <p:nvPicPr>
          <p:cNvPr id="9218" name="Picture 2" descr="ÐÐ°ÑÑÐ¸Ð½ÐºÐ¸ Ð¿Ð¾ Ð·Ð°Ð¿ÑÐ¾ÑÑ Ð¸Ð³ÑÑ Ñ ÐºÐ¾Ð½ÑÑÑÑÐºÑÐ¾ÑÐ¾Ð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62" y="945832"/>
            <a:ext cx="333375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212" y="945831"/>
            <a:ext cx="3265686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62" y="3260406"/>
            <a:ext cx="6599436" cy="3351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5713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/>
              <a:t>Развитие кисти руки и координации движений пальцев рук </a:t>
            </a:r>
            <a:r>
              <a:rPr lang="ru-RU" sz="2800" dirty="0" smtClean="0"/>
              <a:t>– задача комплексная</a:t>
            </a:r>
            <a:r>
              <a:rPr lang="ru-RU" sz="2800" dirty="0"/>
              <a:t>, охватывающая многие сферы деятельности ребенка. Она </a:t>
            </a:r>
            <a:r>
              <a:rPr lang="ru-RU" sz="2800" dirty="0" smtClean="0"/>
              <a:t>является </a:t>
            </a:r>
            <a:r>
              <a:rPr lang="ru-RU" sz="2800" dirty="0"/>
              <a:t>одним из аспектов проблемы обеспечения полноценного </a:t>
            </a:r>
            <a:r>
              <a:rPr lang="ru-RU" sz="2800" dirty="0" smtClean="0"/>
              <a:t>развития </a:t>
            </a:r>
            <a:r>
              <a:rPr lang="ru-RU" sz="2800" dirty="0"/>
              <a:t>в дошкольном возрасте</a:t>
            </a:r>
            <a:r>
              <a:rPr lang="ru-RU" sz="2800" dirty="0" smtClean="0"/>
              <a:t>. 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435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7714" y="2958852"/>
            <a:ext cx="10058400" cy="13716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46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0642"/>
            <a:ext cx="6306185" cy="2987358"/>
          </a:xfrm>
          <a:prstGeom prst="rect">
            <a:avLst/>
          </a:prstGeom>
          <a:solidFill>
            <a:srgbClr val="D5D5D5"/>
          </a:solidFill>
        </p:spPr>
      </p:pic>
      <p:pic>
        <p:nvPicPr>
          <p:cNvPr id="10248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932" y="0"/>
            <a:ext cx="6671945" cy="322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3246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2901" y="1133912"/>
            <a:ext cx="10058400" cy="1378641"/>
          </a:xfrm>
        </p:spPr>
        <p:txBody>
          <a:bodyPr>
            <a:normAutofit fontScale="90000"/>
          </a:bodyPr>
          <a:lstStyle/>
          <a:p>
            <a:pPr marL="0" indent="0" algn="ctr"/>
            <a:r>
              <a:rPr lang="ru-RU" b="1" dirty="0"/>
              <a:t>«Ум ребенка находится на кончиках его пальцев</a:t>
            </a:r>
            <a:r>
              <a:rPr lang="ru-RU" b="1" dirty="0" smtClean="0"/>
              <a:t>».</a:t>
            </a:r>
            <a:br>
              <a:rPr lang="ru-RU" b="1" dirty="0" smtClean="0"/>
            </a:br>
            <a:r>
              <a:rPr lang="ru-RU" b="1" dirty="0" smtClean="0"/>
              <a:t>                              </a:t>
            </a:r>
            <a:r>
              <a:rPr lang="ru-RU" dirty="0" smtClean="0"/>
              <a:t>В.А</a:t>
            </a:r>
            <a:r>
              <a:rPr lang="ru-RU" dirty="0"/>
              <a:t>. Сухомлинский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910" y="2333768"/>
            <a:ext cx="11218460" cy="3701272"/>
          </a:xfrm>
        </p:spPr>
        <p:txBody>
          <a:bodyPr>
            <a:noAutofit/>
          </a:bodyPr>
          <a:lstStyle/>
          <a:p>
            <a:r>
              <a:rPr lang="ru-RU" sz="2800" dirty="0" smtClean="0"/>
              <a:t>Доказано, </a:t>
            </a:r>
            <a:r>
              <a:rPr lang="ru-RU" sz="2800" dirty="0"/>
              <a:t>что проекция кисти руки в головном мозге расположена </a:t>
            </a:r>
            <a:r>
              <a:rPr lang="ru-RU" sz="2800" u="sng" dirty="0"/>
              <a:t>очень близко </a:t>
            </a:r>
            <a:r>
              <a:rPr lang="ru-RU" sz="2800" dirty="0"/>
              <a:t>с речевой моторной зоной. </a:t>
            </a:r>
            <a:r>
              <a:rPr lang="ru-RU" sz="2800" dirty="0" smtClean="0"/>
              <a:t>Из </a:t>
            </a:r>
            <a:r>
              <a:rPr lang="ru-RU" sz="2800" dirty="0"/>
              <a:t>этого следует, что тренировка движений пальцев и кистей рук является </a:t>
            </a:r>
            <a:r>
              <a:rPr lang="ru-RU" sz="2800" u="sng" dirty="0"/>
              <a:t>важнейшим фактором</a:t>
            </a:r>
            <a:r>
              <a:rPr lang="ru-RU" sz="2800" dirty="0"/>
              <a:t>, стимулирующим речевое развитие ребенка, способствующим </a:t>
            </a:r>
            <a:r>
              <a:rPr lang="ru-RU" sz="2800" u="sng" dirty="0"/>
              <a:t>улучшению</a:t>
            </a:r>
            <a:r>
              <a:rPr lang="ru-RU" sz="2800" dirty="0"/>
              <a:t> артикуляционных движений, подготовке кисти руки к письму, а также </a:t>
            </a:r>
            <a:r>
              <a:rPr lang="ru-RU" sz="2800" u="sng" dirty="0"/>
              <a:t>мощным средством</a:t>
            </a:r>
            <a:r>
              <a:rPr lang="ru-RU" sz="2800" dirty="0"/>
              <a:t>, повышающим работоспособность коры головного мозга и, следовательно, уровень развития мышления. </a:t>
            </a:r>
          </a:p>
        </p:txBody>
      </p:sp>
    </p:spTree>
    <p:extLst>
      <p:ext uri="{BB962C8B-B14F-4D97-AF65-F5344CB8AC3E}">
        <p14:creationId xmlns:p14="http://schemas.microsoft.com/office/powerpoint/2010/main" val="990658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450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Этапы развития мелкой моторики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487606"/>
            <a:ext cx="10058400" cy="454743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Начальный этап: Начинать </a:t>
            </a:r>
            <a:r>
              <a:rPr lang="ru-RU" sz="2800" dirty="0"/>
              <a:t>работу по развитию мелкой мускулатуры рук нужно с самого </a:t>
            </a:r>
            <a:r>
              <a:rPr lang="ru-RU" sz="2800" dirty="0" smtClean="0"/>
              <a:t>раннего возраста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Подготовительный этап: Знакомство с упражнением, выполнение по образцу или с помощью взрослого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Автоматизация процесса работы </a:t>
            </a:r>
            <a:r>
              <a:rPr lang="ru-RU" sz="2800" dirty="0" smtClean="0"/>
              <a:t>пальцев: Усложнение упражнений, при их овладении </a:t>
            </a:r>
            <a:endParaRPr lang="ru-RU" sz="28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 Подготовка руки к </a:t>
            </a:r>
            <a:r>
              <a:rPr lang="ru-RU" sz="2800" dirty="0" smtClean="0"/>
              <a:t>письму: Мелкая моторика +  Высшие Психические Функции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14356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3286"/>
            <a:ext cx="10058400" cy="99513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Рекомендации к проведению пальчиковых игр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1958" y="1378424"/>
            <a:ext cx="11038764" cy="494048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800" dirty="0" smtClean="0"/>
              <a:t>Упражнение начните с его показа, переходя на словесное пояснение действий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800" dirty="0" smtClean="0"/>
              <a:t>Говорите </a:t>
            </a:r>
            <a:r>
              <a:rPr lang="ru-RU" sz="2800" dirty="0"/>
              <a:t>медленно и выразительно, соблюдая </a:t>
            </a:r>
            <a:r>
              <a:rPr lang="ru-RU" sz="2800" dirty="0" smtClean="0"/>
              <a:t>паузы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800" dirty="0" smtClean="0"/>
              <a:t>При затруднении в самостоятельном выполнении, используйте помощь «рука в руке»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800" dirty="0" smtClean="0"/>
              <a:t>Учитывайте индивидуальные возможности своего ребенка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800" dirty="0" smtClean="0"/>
              <a:t>Упражнения </a:t>
            </a:r>
            <a:r>
              <a:rPr lang="ru-RU" sz="2800" dirty="0"/>
              <a:t>рекомендуется выполнять сначала ведущей рукой, затем другой, после чего двумя руками </a:t>
            </a:r>
            <a:r>
              <a:rPr lang="ru-RU" sz="2800" dirty="0" smtClean="0"/>
              <a:t>одновременно</a:t>
            </a:r>
            <a:endParaRPr lang="ru-RU" sz="2800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800" dirty="0" smtClean="0"/>
              <a:t>Задания предоставляются от простого к сложному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800" dirty="0" smtClean="0"/>
              <a:t>Ребенок должен не заниматься с вами, а играть.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13805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493" y="465173"/>
            <a:ext cx="10058400" cy="885955"/>
          </a:xfrm>
        </p:spPr>
        <p:txBody>
          <a:bodyPr/>
          <a:lstStyle/>
          <a:p>
            <a:pPr algn="ctr"/>
            <a:r>
              <a:rPr lang="ru-RU" dirty="0"/>
              <a:t>Массажное колечко</a:t>
            </a:r>
          </a:p>
        </p:txBody>
      </p:sp>
      <p:pic>
        <p:nvPicPr>
          <p:cNvPr id="1026" name="Picture 2" descr="ÐÐ°ÑÑÐ¸Ð½ÐºÐ¸ Ð¿Ð¾ Ð·Ð°Ð¿ÑÐ¾ÑÑ ÐÐ°ÑÑÐ°Ð¶Ð½Ð¾Ðµ ÐºÐ¾Ð»ÐµÑÐºÐ¾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711905"/>
            <a:ext cx="3850695" cy="385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55" y="1711905"/>
            <a:ext cx="3406491" cy="385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16546" y="1351128"/>
            <a:ext cx="42661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«Раз, два, три, четыре, пять,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Пальчики хотят играть.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Мы колечко взяли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И на пальчик одевали.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Раз- большой, он 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красивый такой.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Два –указательный, 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очень обаятельный,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Три –средний, он совсем 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не вредный,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Четыре –безымянный, 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пальчик очень славный,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Пять –мизинчик, </a:t>
            </a:r>
          </a:p>
          <a:p>
            <a:r>
              <a:rPr lang="ru-RU" sz="2400" b="0" i="0" dirty="0" smtClean="0">
                <a:effectLst/>
                <a:latin typeface="Arial" panose="020B0604020202020204" pitchFamily="34" charset="0"/>
              </a:rPr>
              <a:t>маленький счастливчик»</a:t>
            </a:r>
            <a:endParaRPr lang="ru-RU" sz="2400" b="0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922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3287"/>
            <a:ext cx="10058400" cy="858660"/>
          </a:xfrm>
        </p:spPr>
        <p:txBody>
          <a:bodyPr/>
          <a:lstStyle/>
          <a:p>
            <a:pPr algn="ctr"/>
            <a:r>
              <a:rPr lang="ru-RU" dirty="0"/>
              <a:t>Игры с бусинами.</a:t>
            </a:r>
          </a:p>
        </p:txBody>
      </p:sp>
      <p:pic>
        <p:nvPicPr>
          <p:cNvPr id="2050" name="Picture 2" descr="ÐÐ°ÑÑÐ¸Ð½ÐºÐ¸ Ð¿Ð¾ Ð·Ð°Ð¿ÑÐ¾ÑÑ ÐÐ³ÑÑ Ñ Ð±ÑÑÐ¸Ð½Ð°Ð¼Ð¸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75" y="1241947"/>
            <a:ext cx="5378070" cy="443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50425" y="1446663"/>
            <a:ext cx="49814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Хаотичное надевание бус на веревку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По образцу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По цвету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По форме </a:t>
            </a:r>
          </a:p>
        </p:txBody>
      </p:sp>
    </p:spTree>
    <p:extLst>
      <p:ext uri="{BB962C8B-B14F-4D97-AF65-F5344CB8AC3E}">
        <p14:creationId xmlns:p14="http://schemas.microsoft.com/office/powerpoint/2010/main" val="1636549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24230"/>
            <a:ext cx="10058400" cy="790421"/>
          </a:xfrm>
        </p:spPr>
        <p:txBody>
          <a:bodyPr/>
          <a:lstStyle/>
          <a:p>
            <a:pPr algn="ctr"/>
            <a:r>
              <a:rPr lang="ru-RU" dirty="0"/>
              <a:t>Игры с прищепками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8598" y="1516267"/>
            <a:ext cx="4001068" cy="393192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По образцу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По свойствам предмета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Самостоятельно с пояснением </a:t>
            </a:r>
            <a:endParaRPr lang="ru-RU" sz="2800" dirty="0"/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31"/>
          <a:stretch/>
        </p:blipFill>
        <p:spPr bwMode="auto">
          <a:xfrm>
            <a:off x="483121" y="1378423"/>
            <a:ext cx="6204281" cy="449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8931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491" y="478820"/>
            <a:ext cx="10058400" cy="79042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Игры со </a:t>
            </a:r>
            <a:r>
              <a:rPr lang="ru-RU" dirty="0"/>
              <a:t>счетными палочками</a:t>
            </a:r>
            <a:br>
              <a:rPr lang="ru-RU" dirty="0"/>
            </a:br>
            <a:endParaRPr lang="ru-RU" dirty="0"/>
          </a:p>
        </p:txBody>
      </p:sp>
      <p:pic>
        <p:nvPicPr>
          <p:cNvPr id="5124" name="Picture 4" descr="ÐÐ°ÑÑÐ¸Ð½ÐºÐ¸ Ð¿Ð¾ Ð·Ð°Ð¿ÑÐ¾ÑÑ ÐÐ³ÑÑÑÐ¾ ÑÑÐµÑÐ½ÑÐ¼Ð¸ Ð¿Ð°Ð»Ð¾ÑÐºÐ°Ð¼Ð¸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9258" y="1735448"/>
            <a:ext cx="3933367" cy="292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70" y="3331008"/>
            <a:ext cx="3767920" cy="294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ÐÐ°ÑÑÐ¸Ð½ÐºÐ¸ Ð¿Ð¾ Ð·Ð°Ð¿ÑÐ¾ÑÑ ÐÐ³ÑÑ Ð¡Ð¾ ÑÑÐµÑÐ½ÑÐ¼Ð¸ Ð¿Ð°Ð»Ð¾ÑÐºÐ°Ð¼Ð¸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70" y="874030"/>
            <a:ext cx="3767920" cy="245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26090" y="1043129"/>
            <a:ext cx="41762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/>
              <a:t>Способ наложения 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994767" y="3464608"/>
            <a:ext cx="26544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По образцу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649258" y="4804965"/>
            <a:ext cx="49376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/>
              <a:t>Изобрази с помощью счетных палочек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14933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10582"/>
            <a:ext cx="10058400" cy="6402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Пальчиковый бассейн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54618" y="1184329"/>
            <a:ext cx="3062244" cy="451308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Развивает </a:t>
            </a:r>
            <a:r>
              <a:rPr lang="ru-RU" sz="2800" dirty="0" err="1" smtClean="0"/>
              <a:t>чувствитель-ность</a:t>
            </a:r>
            <a:r>
              <a:rPr lang="ru-RU" sz="2800" dirty="0" smtClean="0"/>
              <a:t> рук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Ищем спрятанный предмет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/>
              <a:t>Что нашел? Свойства предмета</a:t>
            </a:r>
            <a:endParaRPr lang="ru-RU" sz="2800" dirty="0"/>
          </a:p>
        </p:txBody>
      </p:sp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26" y="1050878"/>
            <a:ext cx="4123415" cy="267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26" y="3724572"/>
            <a:ext cx="4123417" cy="278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ÐÐ°ÑÑÐ¸Ð½ÐºÐ¸ Ð¿Ð¾ Ð·Ð°Ð¿ÑÐ¾ÑÑ ÐÐ°Ð»ÑÑÐ¸ÐºÐ¾Ð²ÑÐ¹ Ð±Ð°ÑÑÐµÐ¹Ð½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243" y="1050878"/>
            <a:ext cx="4175375" cy="2673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ÐÐ°ÑÑÐ¸Ð½ÐºÐ¸ Ð¿Ð¾ Ð·Ð°Ð¿ÑÐ¾ÑÑ ÐÐ°Ð»ÑÑÐ¸ÐºÐ¾Ð²ÑÐ¹ Ð±Ð°ÑÑÐµÐ¹Ð½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244" y="3724573"/>
            <a:ext cx="4175374" cy="278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4845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221</TotalTime>
  <Words>418</Words>
  <Application>Microsoft Office PowerPoint</Application>
  <PresentationFormat>Широкоэкранный</PresentationFormat>
  <Paragraphs>69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Garamond</vt:lpstr>
      <vt:lpstr>Wingdings</vt:lpstr>
      <vt:lpstr>Savon</vt:lpstr>
      <vt:lpstr>Муниципальное автономное дошкольное образовательное учреждение детский сад «МАЯЧОК» комбинированного вида детский сад № 170 комбинированного вида Ум на кончиках пальцев</vt:lpstr>
      <vt:lpstr>«Ум ребенка находится на кончиках его пальцев».                               В.А. Сухомлинский </vt:lpstr>
      <vt:lpstr>Этапы развития мелкой моторики</vt:lpstr>
      <vt:lpstr>Рекомендации к проведению пальчиковых игр</vt:lpstr>
      <vt:lpstr>Массажное колечко</vt:lpstr>
      <vt:lpstr>Игры с бусинами.</vt:lpstr>
      <vt:lpstr>Игры с прищепками</vt:lpstr>
      <vt:lpstr>Игры со счетными палочками </vt:lpstr>
      <vt:lpstr>Пальчиковый бассейн</vt:lpstr>
      <vt:lpstr>Пальчиковая гимнастика</vt:lpstr>
      <vt:lpstr>Художественное творчество</vt:lpstr>
      <vt:lpstr>Предметная деятельность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Муниципальное автономное дошкольное образовательное учреждение детский сад «МАЯЧОК» комбинированного вида детский сад № 170 комбинированного вида Ум на кончиках пальцев</dc:title>
  <dc:creator>Home</dc:creator>
  <cp:lastModifiedBy>Home</cp:lastModifiedBy>
  <cp:revision>20</cp:revision>
  <dcterms:created xsi:type="dcterms:W3CDTF">2019-05-26T08:08:04Z</dcterms:created>
  <dcterms:modified xsi:type="dcterms:W3CDTF">2019-05-26T11:54:21Z</dcterms:modified>
</cp:coreProperties>
</file>