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Ацтекский календарь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000" dirty="0" smtClean="0"/>
              <a:t>Подготовила </a:t>
            </a:r>
            <a:r>
              <a:rPr lang="ru-RU" sz="2000" dirty="0" smtClean="0"/>
              <a:t>ученица 11 «Д</a:t>
            </a:r>
            <a:r>
              <a:rPr lang="ru-RU" sz="2000" dirty="0"/>
              <a:t>» МБОУ СОШ №119 </a:t>
            </a:r>
            <a:r>
              <a:rPr lang="ru-RU" sz="2000" dirty="0" smtClean="0"/>
              <a:t> класса </a:t>
            </a:r>
            <a:r>
              <a:rPr lang="ru-RU" sz="2000" dirty="0"/>
              <a:t>Кириллова </a:t>
            </a:r>
            <a:r>
              <a:rPr lang="ru-RU" sz="2000" dirty="0" smtClean="0"/>
              <a:t>Виктория</a:t>
            </a:r>
          </a:p>
          <a:p>
            <a:endParaRPr lang="ru-RU" sz="2000" dirty="0"/>
          </a:p>
          <a:p>
            <a:endParaRPr lang="ru-RU" sz="2000" dirty="0" smtClean="0"/>
          </a:p>
          <a:p>
            <a:r>
              <a:rPr lang="ru-RU" sz="2000" dirty="0" smtClean="0"/>
              <a:t>Г. </a:t>
            </a:r>
            <a:r>
              <a:rPr lang="ru-RU" sz="2000" smtClean="0"/>
              <a:t>Новосибирск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09679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2146250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sz="2000" b="1" dirty="0"/>
              <a:t>Ацтекский календарь</a:t>
            </a:r>
            <a:r>
              <a:rPr lang="ru-RU" sz="2000" dirty="0"/>
              <a:t> — система измерения времени, применявшаяся у народов </a:t>
            </a:r>
            <a:r>
              <a:rPr lang="ru-RU" sz="2000" dirty="0" err="1"/>
              <a:t>Месоамерики</a:t>
            </a:r>
            <a:r>
              <a:rPr lang="ru-RU" sz="2000" dirty="0"/>
              <a:t>. Впервые эта система появилась около 3500 лет назад и впоследствии распространилась среди культур и народов центральной Мексики, в том числе майя и ацтеков, которые считали, что время воплощает в себе божественное присутствие, а также предопределяет счастливую, несчастную или нейтральную судьбу.</a:t>
            </a:r>
          </a:p>
        </p:txBody>
      </p:sp>
      <p:sp>
        <p:nvSpPr>
          <p:cNvPr id="4" name="AutoShape 2" descr="https://cs5.livemaster.ru/storage/fa/4c/ae4e47f59559d3f2af9ddeb08ajh--dlya-doma-i-interera-kamen-solnts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cs5.livemaster.ru/storage/fa/4c/ae4e47f59559d3f2af9ddeb08ajh--dlya-doma-i-interera-kamen-solnts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636912"/>
            <a:ext cx="5160740" cy="3440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98603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r>
              <a:rPr lang="ru-RU" sz="2000" dirty="0"/>
              <a:t>Календарь состоял из двух параллельных циклов: гражданского 365-дневного </a:t>
            </a:r>
            <a:r>
              <a:rPr lang="ru-RU" sz="2000" dirty="0" smtClean="0"/>
              <a:t> </a:t>
            </a:r>
            <a:r>
              <a:rPr lang="ru-RU" sz="2000" dirty="0"/>
              <a:t>и ритуального </a:t>
            </a:r>
            <a:r>
              <a:rPr lang="ru-RU" sz="2000" dirty="0" smtClean="0"/>
              <a:t>260-дневного</a:t>
            </a:r>
            <a:r>
              <a:rPr lang="ru-RU" sz="2000" dirty="0"/>
              <a:t> </a:t>
            </a:r>
            <a:r>
              <a:rPr lang="ru-RU" sz="2000" dirty="0" smtClean="0"/>
              <a:t>. Они </a:t>
            </a:r>
            <a:r>
              <a:rPr lang="ru-RU" sz="2000" dirty="0"/>
              <a:t>совпадали каждые 52 года, образуя так называемый «век», называвшийся «Новым Огнём». Ацтеки верили, что в конце каждого такого 52-летнего цикла миру угрожает опасность быть уничтоженным, поэтому начало нового ознаменовывалось особыми торжествами. Сто «веков», в свою очередь, составляли 5200-летнюю эру, называвшуюся «Солнцем». В соответствии с этой системой в настоящий момент мы живём в пятой эре </a:t>
            </a:r>
            <a:r>
              <a:rPr lang="ru-RU" sz="2000" i="1" dirty="0"/>
              <a:t>Четыре землетрясения</a:t>
            </a:r>
            <a:r>
              <a:rPr lang="ru-RU" sz="2000" dirty="0"/>
              <a:t>, «солнцем» которой является бог </a:t>
            </a:r>
            <a:r>
              <a:rPr lang="ru-RU" sz="2000" dirty="0" err="1" smtClean="0"/>
              <a:t>Тонатиу</a:t>
            </a:r>
            <a:r>
              <a:rPr lang="ru-RU" sz="2000" dirty="0" smtClean="0"/>
              <a:t> (</a:t>
            </a:r>
            <a:r>
              <a:rPr lang="ru-RU" sz="2000" dirty="0"/>
              <a:t>в мифологии ацтеков бог неба и Солнца, бог </a:t>
            </a:r>
            <a:r>
              <a:rPr lang="ru-RU" sz="2000" dirty="0" smtClean="0"/>
              <a:t>воинов).</a:t>
            </a:r>
            <a:endParaRPr lang="ru-RU" sz="2000" dirty="0"/>
          </a:p>
        </p:txBody>
      </p:sp>
      <p:pic>
        <p:nvPicPr>
          <p:cNvPr id="2050" name="Picture 2" descr="Tonatiuh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429000"/>
            <a:ext cx="3197048" cy="3351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9" y="3717032"/>
            <a:ext cx="48245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Ацтеки считали, что оба календаря имеют божественное происхождение: первый связывали с </a:t>
            </a:r>
            <a:r>
              <a:rPr lang="ru-RU" dirty="0" err="1"/>
              <a:t>Кецалькоатлем</a:t>
            </a:r>
            <a:r>
              <a:rPr lang="ru-RU" dirty="0"/>
              <a:t>, а второй — с божествами астрологии и календарей.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84859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Гражданский календарь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/>
              <a:t>В основе гражданского, или сельскохозяйственного, календаря лежал солнечный год. В соответствии с этим календарём ацтеки определяли даты и продолжительность обрядов и церемоний, связанных с сельскохозяйственными циклами. Календарь состоял из 18 месяцев по 20 дней. Пять дней составляли одну неделю. Чтобы год соответствовал астрономическому, к нему прибавлялись </a:t>
            </a:r>
            <a:r>
              <a:rPr lang="ru-RU" i="1" dirty="0" err="1"/>
              <a:t>немонтеми</a:t>
            </a:r>
            <a:r>
              <a:rPr lang="ru-RU" dirty="0"/>
              <a:t> — пять пустых дней, дополнительная неделя поста и воздержания.</a:t>
            </a:r>
          </a:p>
          <a:p>
            <a:r>
              <a:rPr lang="ru-RU" dirty="0"/>
              <a:t>Проблема високосных годов решалась удвоением одного дня каждые четыре года. </a:t>
            </a:r>
            <a:r>
              <a:rPr lang="ru-RU" dirty="0" smtClean="0"/>
              <a:t>Год получал </a:t>
            </a:r>
            <a:r>
              <a:rPr lang="ru-RU" dirty="0"/>
              <a:t>название, или в своём роде нумеровался, получая одну из 52 комбинаций, состоящих из числа от 1 до 13 и четырёх </a:t>
            </a:r>
            <a:r>
              <a:rPr lang="ru-RU" dirty="0" smtClean="0"/>
              <a:t>символов: </a:t>
            </a:r>
            <a:r>
              <a:rPr lang="ru-RU" dirty="0" err="1"/>
              <a:t>калли</a:t>
            </a:r>
            <a:r>
              <a:rPr lang="ru-RU" dirty="0"/>
              <a:t> (дом), </a:t>
            </a:r>
            <a:r>
              <a:rPr lang="ru-RU" dirty="0" err="1"/>
              <a:t>точтли</a:t>
            </a:r>
            <a:r>
              <a:rPr lang="ru-RU" dirty="0"/>
              <a:t> (кролик), </a:t>
            </a:r>
            <a:r>
              <a:rPr lang="ru-RU" dirty="0" err="1"/>
              <a:t>акатль</a:t>
            </a:r>
            <a:r>
              <a:rPr lang="ru-RU" dirty="0"/>
              <a:t> (тростник), </a:t>
            </a:r>
            <a:r>
              <a:rPr lang="ru-RU" dirty="0" err="1"/>
              <a:t>текпатль</a:t>
            </a:r>
            <a:r>
              <a:rPr lang="ru-RU" dirty="0"/>
              <a:t> (кремень). Например, </a:t>
            </a:r>
            <a:r>
              <a:rPr lang="ru-RU" dirty="0" err="1"/>
              <a:t>Эрнан</a:t>
            </a:r>
            <a:r>
              <a:rPr lang="ru-RU" dirty="0"/>
              <a:t> Кортес встретился с Монтесумой II в день 8 Ветер в год 1 Тростник (или 8 ноября 1519 г.).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0376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!\рабочий стол\Викино\Безымянный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2" y="404664"/>
            <a:ext cx="9165171" cy="55446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721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Священный календарь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Помимо </a:t>
            </a:r>
            <a:r>
              <a:rPr lang="ru-RU" dirty="0"/>
              <a:t>гражданского календаря, ацтеки использовали священный </a:t>
            </a:r>
            <a:r>
              <a:rPr lang="ru-RU" dirty="0" smtClean="0"/>
              <a:t>календарь. </a:t>
            </a:r>
            <a:r>
              <a:rPr lang="ru-RU" dirty="0"/>
              <a:t>Этот священный календарь был записан в «книге дней» </a:t>
            </a:r>
            <a:r>
              <a:rPr lang="ru-RU" dirty="0" smtClean="0"/>
              <a:t>, </a:t>
            </a:r>
            <a:r>
              <a:rPr lang="ru-RU" dirty="0"/>
              <a:t>которая представляла собой кодекс на коже или бумаге из коры, на основе которого жрец </a:t>
            </a:r>
            <a:r>
              <a:rPr lang="ru-RU" dirty="0" smtClean="0"/>
              <a:t>вычислял </a:t>
            </a:r>
            <a:r>
              <a:rPr lang="ru-RU" dirty="0"/>
              <a:t>гороскопы и предсказывал благоприятные и неблагоприятные дни. Каждому дню назначалась комбинация из числа от 1 до 13 и одного из двадцати знаковых дней, таким образом у каждого дня в году было своё уникальное обозначение. Всего таких комбинаций 260, что и дало в итоге 260-дневный священный год. Год состоял из 20 недель по 13 дней, причём при наступлении нового дня к дате прибавлялись единица и новый знак. Так, первая неделя начиналась в день 1 Крокодил и заканчивалась в день 13 Тростник. После этого числа повторялись, а знаки продолжали идти по порядку: вторая неделя начиналась в 1 Ягуар и заканчивалась в 13 Череп и так далее. Только по прошествии полных 260 </a:t>
            </a:r>
            <a:r>
              <a:rPr lang="ru-RU" dirty="0" smtClean="0"/>
              <a:t>дней </a:t>
            </a:r>
            <a:r>
              <a:rPr lang="ru-RU" dirty="0"/>
              <a:t>оба цикла чисел и знаков совпадали, снова повторяя комбинацию 1 Крокодил.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3251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Названия дней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err="1"/>
              <a:t>Сипактли</a:t>
            </a:r>
            <a:r>
              <a:rPr lang="ru-RU" dirty="0"/>
              <a:t> — Крокодил/Кайман</a:t>
            </a:r>
          </a:p>
          <a:p>
            <a:r>
              <a:rPr lang="ru-RU" dirty="0" err="1"/>
              <a:t>Ээкатль</a:t>
            </a:r>
            <a:r>
              <a:rPr lang="ru-RU" dirty="0"/>
              <a:t> — Ветер</a:t>
            </a:r>
          </a:p>
          <a:p>
            <a:r>
              <a:rPr lang="ru-RU" dirty="0" err="1"/>
              <a:t>Калли</a:t>
            </a:r>
            <a:r>
              <a:rPr lang="ru-RU" dirty="0"/>
              <a:t> — Дом</a:t>
            </a:r>
          </a:p>
          <a:p>
            <a:r>
              <a:rPr lang="ru-RU" dirty="0" err="1"/>
              <a:t>Куэцпаллин</a:t>
            </a:r>
            <a:r>
              <a:rPr lang="ru-RU" dirty="0"/>
              <a:t> — Ящерица</a:t>
            </a:r>
          </a:p>
          <a:p>
            <a:r>
              <a:rPr lang="ru-RU" dirty="0" err="1"/>
              <a:t>Коатль</a:t>
            </a:r>
            <a:r>
              <a:rPr lang="ru-RU" dirty="0"/>
              <a:t> — Змея</a:t>
            </a:r>
          </a:p>
          <a:p>
            <a:r>
              <a:rPr lang="ru-RU" dirty="0" err="1"/>
              <a:t>Микистли</a:t>
            </a:r>
            <a:r>
              <a:rPr lang="ru-RU" dirty="0"/>
              <a:t> — Череп/Смерть</a:t>
            </a:r>
          </a:p>
          <a:p>
            <a:r>
              <a:rPr lang="ru-RU" dirty="0" err="1"/>
              <a:t>Масатль</a:t>
            </a:r>
            <a:r>
              <a:rPr lang="ru-RU" dirty="0"/>
              <a:t> — Олень</a:t>
            </a:r>
          </a:p>
          <a:p>
            <a:r>
              <a:rPr lang="ru-RU" dirty="0" err="1"/>
              <a:t>Точтли</a:t>
            </a:r>
            <a:r>
              <a:rPr lang="ru-RU" dirty="0"/>
              <a:t> — Кролик</a:t>
            </a:r>
          </a:p>
          <a:p>
            <a:r>
              <a:rPr lang="ru-RU" dirty="0" err="1"/>
              <a:t>Атль</a:t>
            </a:r>
            <a:r>
              <a:rPr lang="ru-RU" dirty="0"/>
              <a:t> — Вода</a:t>
            </a:r>
          </a:p>
          <a:p>
            <a:r>
              <a:rPr lang="ru-RU" dirty="0" err="1"/>
              <a:t>Ицкинтли</a:t>
            </a:r>
            <a:r>
              <a:rPr lang="ru-RU" dirty="0"/>
              <a:t> — Собака</a:t>
            </a:r>
          </a:p>
          <a:p>
            <a:r>
              <a:rPr lang="ru-RU" dirty="0" err="1"/>
              <a:t>Осоматли</a:t>
            </a:r>
            <a:r>
              <a:rPr lang="ru-RU" dirty="0"/>
              <a:t> — Обезьяна</a:t>
            </a:r>
          </a:p>
          <a:p>
            <a:r>
              <a:rPr lang="ru-RU" dirty="0" err="1"/>
              <a:t>Малиналли</a:t>
            </a:r>
            <a:r>
              <a:rPr lang="ru-RU" dirty="0"/>
              <a:t> — Трава/Растение</a:t>
            </a:r>
          </a:p>
          <a:p>
            <a:r>
              <a:rPr lang="ru-RU" dirty="0" err="1"/>
              <a:t>Акатль</a:t>
            </a:r>
            <a:r>
              <a:rPr lang="ru-RU" dirty="0"/>
              <a:t> — Тростник</a:t>
            </a:r>
          </a:p>
          <a:p>
            <a:r>
              <a:rPr lang="ru-RU" dirty="0" err="1"/>
              <a:t>Оцелотль</a:t>
            </a:r>
            <a:r>
              <a:rPr lang="ru-RU" dirty="0"/>
              <a:t> — Ягуар/Оцелот</a:t>
            </a:r>
          </a:p>
          <a:p>
            <a:r>
              <a:rPr lang="ru-RU" dirty="0" err="1"/>
              <a:t>Куаутли</a:t>
            </a:r>
            <a:r>
              <a:rPr lang="ru-RU" dirty="0"/>
              <a:t> — Орёл</a:t>
            </a:r>
          </a:p>
          <a:p>
            <a:r>
              <a:rPr lang="ru-RU" dirty="0" err="1"/>
              <a:t>Коскакуаутли</a:t>
            </a:r>
            <a:r>
              <a:rPr lang="ru-RU" dirty="0"/>
              <a:t> — Стервятник</a:t>
            </a:r>
          </a:p>
          <a:p>
            <a:r>
              <a:rPr lang="ru-RU" dirty="0" err="1"/>
              <a:t>Оллин</a:t>
            </a:r>
            <a:r>
              <a:rPr lang="ru-RU" dirty="0"/>
              <a:t> — Движение/Землетрясение</a:t>
            </a:r>
          </a:p>
          <a:p>
            <a:r>
              <a:rPr lang="ru-RU" dirty="0" err="1"/>
              <a:t>Текпатль</a:t>
            </a:r>
            <a:r>
              <a:rPr lang="ru-RU" dirty="0"/>
              <a:t> — Кремень/Кремневый нож</a:t>
            </a:r>
          </a:p>
          <a:p>
            <a:r>
              <a:rPr lang="ru-RU" dirty="0" err="1"/>
              <a:t>Киауитль</a:t>
            </a:r>
            <a:r>
              <a:rPr lang="ru-RU" dirty="0"/>
              <a:t> — Дождь</a:t>
            </a:r>
          </a:p>
          <a:p>
            <a:r>
              <a:rPr lang="ru-RU" dirty="0" err="1"/>
              <a:t>Шочитль</a:t>
            </a:r>
            <a:r>
              <a:rPr lang="ru-RU" dirty="0"/>
              <a:t> — Цветок</a:t>
            </a:r>
          </a:p>
          <a:p>
            <a:endParaRPr lang="ru-RU" dirty="0"/>
          </a:p>
        </p:txBody>
      </p:sp>
      <p:pic>
        <p:nvPicPr>
          <p:cNvPr id="4098" name="Picture 2" descr="https://upload.wikimedia.org/wikipedia/commons/b/b5/Tonalpohualli_Aztec_calend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484784"/>
            <a:ext cx="5101395" cy="5157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240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45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125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Ацтекский календарь</vt:lpstr>
      <vt:lpstr>Презентация PowerPoint</vt:lpstr>
      <vt:lpstr>Презентация PowerPoint</vt:lpstr>
      <vt:lpstr>Гражданский календарь </vt:lpstr>
      <vt:lpstr>Презентация PowerPoint</vt:lpstr>
      <vt:lpstr>Священный календарь </vt:lpstr>
      <vt:lpstr>Названия дней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Ацтекский календарь</dc:title>
  <dc:creator>user</dc:creator>
  <cp:lastModifiedBy>user</cp:lastModifiedBy>
  <cp:revision>4</cp:revision>
  <dcterms:created xsi:type="dcterms:W3CDTF">2018-11-14T16:26:43Z</dcterms:created>
  <dcterms:modified xsi:type="dcterms:W3CDTF">2019-05-27T14:55:18Z</dcterms:modified>
</cp:coreProperties>
</file>