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56" r:id="rId3"/>
    <p:sldId id="258" r:id="rId4"/>
    <p:sldId id="259" r:id="rId5"/>
    <p:sldId id="260" r:id="rId6"/>
    <p:sldId id="263" r:id="rId7"/>
    <p:sldId id="264" r:id="rId8"/>
    <p:sldId id="266" r:id="rId9"/>
    <p:sldId id="267" r:id="rId10"/>
    <p:sldId id="261" r:id="rId11"/>
    <p:sldId id="268" r:id="rId12"/>
    <p:sldId id="269" r:id="rId13"/>
    <p:sldId id="270" r:id="rId14"/>
    <p:sldId id="265" r:id="rId15"/>
    <p:sldId id="272" r:id="rId16"/>
    <p:sldId id="271" r:id="rId17"/>
    <p:sldId id="26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Источники получения </a:t>
            </a:r>
            <a:r>
              <a:rPr lang="ru-RU" dirty="0" smtClean="0"/>
              <a:t>новой </a:t>
            </a:r>
            <a:r>
              <a:rPr lang="ru-RU" dirty="0"/>
              <a:t>информации детьми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Источники получения нововй информации детьми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Информация, получаемая детьми из электронных источников</c:v>
                </c:pt>
                <c:pt idx="1">
                  <c:v>Информация, получаемая детьми из бумажных источников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77-4235-9507-050DC8D786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E6053-D53E-4F83-A06A-92D23DE97B32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B57F8-4ABB-4D18-AB4C-AEB2E263C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B57F8-4ABB-4D18-AB4C-AEB2E263CA4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solidFill>
          <a:srgbClr val="E5EA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685800" y="3699308"/>
            <a:ext cx="7772400" cy="2876059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  <a:alpha val="25000"/>
                  <a:lumMod val="70000"/>
                  <a:lumOff val="3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99308"/>
            <a:ext cx="7772400" cy="2855912"/>
          </a:xfrm>
        </p:spPr>
        <p:txBody>
          <a:bodyPr anchor="ctr" anchorCtr="0">
            <a:normAutofit/>
          </a:bodyPr>
          <a:lstStyle>
            <a:lvl1pPr algn="ctr">
              <a:defRPr sz="56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010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24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9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5" r="1335" b="17212"/>
          <a:stretch/>
        </p:blipFill>
        <p:spPr>
          <a:xfrm>
            <a:off x="0" y="1"/>
            <a:ext cx="4192510" cy="43059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4305993"/>
            <a:ext cx="6858000" cy="1820486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Объект 14"/>
          <p:cNvSpPr>
            <a:spLocks noGrp="1"/>
          </p:cNvSpPr>
          <p:nvPr>
            <p:ph sz="quarter" idx="13"/>
          </p:nvPr>
        </p:nvSpPr>
        <p:spPr>
          <a:xfrm>
            <a:off x="4538749" y="423949"/>
            <a:ext cx="4189326" cy="3425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2481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763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95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95796"/>
            <a:ext cx="3886200" cy="44811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95796"/>
            <a:ext cx="3886200" cy="44811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9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90946"/>
            <a:ext cx="7886700" cy="13399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593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136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5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98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C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Багетная рамка 21"/>
          <p:cNvSpPr/>
          <p:nvPr/>
        </p:nvSpPr>
        <p:spPr>
          <a:xfrm rot="19210274">
            <a:off x="8619811" y="62696"/>
            <a:ext cx="244177" cy="244177"/>
          </a:xfrm>
          <a:prstGeom prst="bevel">
            <a:avLst>
              <a:gd name="adj" fmla="val 15530"/>
            </a:avLst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/>
              <a:t>2</a:t>
            </a:r>
            <a:endParaRPr lang="ru-RU" sz="800" dirty="0"/>
          </a:p>
        </p:txBody>
      </p:sp>
      <p:sp>
        <p:nvSpPr>
          <p:cNvPr id="19" name="Багетная рамка 18"/>
          <p:cNvSpPr/>
          <p:nvPr/>
        </p:nvSpPr>
        <p:spPr>
          <a:xfrm rot="549100">
            <a:off x="4591415" y="29953"/>
            <a:ext cx="440668" cy="279400"/>
          </a:xfrm>
          <a:prstGeom prst="bevel">
            <a:avLst>
              <a:gd name="adj" fmla="val 15530"/>
            </a:avLst>
          </a:prstGeom>
          <a:solidFill>
            <a:srgbClr val="CC99FF"/>
          </a:solidFill>
          <a:ln>
            <a:solidFill>
              <a:srgbClr val="CC99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/>
              <a:t>Tab</a:t>
            </a:r>
            <a:endParaRPr lang="ru-RU" sz="900" dirty="0"/>
          </a:p>
        </p:txBody>
      </p:sp>
      <p:sp>
        <p:nvSpPr>
          <p:cNvPr id="18" name="Багетная рамка 17"/>
          <p:cNvSpPr/>
          <p:nvPr/>
        </p:nvSpPr>
        <p:spPr>
          <a:xfrm rot="21354383">
            <a:off x="6466242" y="55501"/>
            <a:ext cx="1318003" cy="279400"/>
          </a:xfrm>
          <a:prstGeom prst="bevel">
            <a:avLst>
              <a:gd name="adj" fmla="val 15768"/>
            </a:avLst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 rot="1019198">
            <a:off x="8869482" y="179172"/>
            <a:ext cx="244177" cy="244177"/>
          </a:xfrm>
          <a:prstGeom prst="bevel">
            <a:avLst>
              <a:gd name="adj" fmla="val 15530"/>
            </a:avLst>
          </a:prstGeom>
          <a:solidFill>
            <a:srgbClr val="37CBFF"/>
          </a:solidFill>
          <a:ln>
            <a:solidFill>
              <a:srgbClr val="37CB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/>
              <a:t>9</a:t>
            </a:r>
            <a:endParaRPr lang="ru-RU" sz="800" dirty="0"/>
          </a:p>
        </p:txBody>
      </p:sp>
      <p:sp>
        <p:nvSpPr>
          <p:cNvPr id="14" name="Багетная рамка 13"/>
          <p:cNvSpPr/>
          <p:nvPr/>
        </p:nvSpPr>
        <p:spPr>
          <a:xfrm rot="474543">
            <a:off x="8810294" y="6518640"/>
            <a:ext cx="279400" cy="279400"/>
          </a:xfrm>
          <a:prstGeom prst="bevel">
            <a:avLst>
              <a:gd name="adj" fmla="val 1553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Alt</a:t>
            </a:r>
            <a:endParaRPr lang="ru-RU" sz="800" dirty="0"/>
          </a:p>
        </p:txBody>
      </p:sp>
      <p:sp>
        <p:nvSpPr>
          <p:cNvPr id="13" name="Багетная рамка 12"/>
          <p:cNvSpPr/>
          <p:nvPr/>
        </p:nvSpPr>
        <p:spPr>
          <a:xfrm rot="5113579">
            <a:off x="338109" y="11141"/>
            <a:ext cx="279400" cy="279400"/>
          </a:xfrm>
          <a:prstGeom prst="bevel">
            <a:avLst>
              <a:gd name="adj" fmla="val 1553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Ins</a:t>
            </a:r>
            <a:endParaRPr lang="ru-RU" sz="800" dirty="0"/>
          </a:p>
        </p:txBody>
      </p:sp>
      <p:sp>
        <p:nvSpPr>
          <p:cNvPr id="12" name="Багетная рамка 11"/>
          <p:cNvSpPr/>
          <p:nvPr/>
        </p:nvSpPr>
        <p:spPr>
          <a:xfrm rot="1019198">
            <a:off x="59961" y="36839"/>
            <a:ext cx="279400" cy="279400"/>
          </a:xfrm>
          <a:prstGeom prst="bevel">
            <a:avLst>
              <a:gd name="adj" fmla="val 15530"/>
            </a:avLst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Esc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1" name="Багетная рамка 10"/>
          <p:cNvSpPr/>
          <p:nvPr/>
        </p:nvSpPr>
        <p:spPr>
          <a:xfrm rot="20696560">
            <a:off x="31974" y="332756"/>
            <a:ext cx="279400" cy="279400"/>
          </a:xfrm>
          <a:prstGeom prst="bevel">
            <a:avLst>
              <a:gd name="adj" fmla="val 1553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End</a:t>
            </a:r>
            <a:endParaRPr lang="ru-RU" sz="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9505" y="191193"/>
            <a:ext cx="8744990" cy="6475614"/>
          </a:xfrm>
          <a:prstGeom prst="roundRect">
            <a:avLst>
              <a:gd name="adj" fmla="val 6000"/>
            </a:avLst>
          </a:prstGeom>
          <a:solidFill>
            <a:srgbClr val="E5EAF0"/>
          </a:solidFill>
          <a:ln w="57150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031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714990"/>
            <a:ext cx="7886700" cy="4461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2399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3997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2399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 rot="4193504">
            <a:off x="109104" y="6458160"/>
            <a:ext cx="279400" cy="279400"/>
          </a:xfrm>
          <a:prstGeom prst="bevel">
            <a:avLst>
              <a:gd name="adj" fmla="val 155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algn="l"/>
            <a:r>
              <a:rPr lang="en-US" sz="800" b="1" dirty="0" smtClean="0"/>
              <a:t>O</a:t>
            </a:r>
          </a:p>
          <a:p>
            <a:pPr algn="r"/>
            <a:r>
              <a:rPr lang="ru-RU" sz="800" b="1" dirty="0" smtClean="0">
                <a:solidFill>
                  <a:srgbClr val="FF0000"/>
                </a:solidFill>
              </a:rPr>
              <a:t>Щ</a:t>
            </a:r>
            <a:endParaRPr lang="ru-RU" sz="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4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ln>
            <a:noFill/>
          </a:ln>
          <a:solidFill>
            <a:srgbClr val="002060"/>
          </a:solidFill>
          <a:effectLst>
            <a:glow rad="63500">
              <a:schemeClr val="bg1"/>
            </a:glow>
          </a:effectLst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&#1088;&#1072;&#1089;&#1082;&#1088;&#1072;&#1089;&#1082;&#1072;&#1088;&#1072;&#1089;&#1082;&#1088;&#1072;&#1089;&#1082;&#1080;.com/%D1%80%D0%B0%D1%81%D0%BA%D1%80%D0%B0%D1%81%D0%BA%D0%B8-%D0%A2%D1%80%D0%B0%D0%BD%D1%81%D0%BF%D0%BE%D1%80%D1%82%D0%BD%D1%8B%D0%B5-%D1%81%D1%80%D0%B5%D0%B4%D1%81%D1%82%D0%B2%D0%B0-%D0%B4%D0%BB%D1%8F-%D1%87%D1%80%D0%B5%D0%B7%25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основ безопасности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дошкольников средствами ИКТ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672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entury Gothic" pitchFamily="34" charset="0"/>
              </a:rPr>
              <a:t>Любимы детьми обучающие анимационные фильмы, </a:t>
            </a:r>
            <a:r>
              <a:rPr lang="ru-RU" sz="2000" dirty="0" err="1" smtClean="0">
                <a:latin typeface="Century Gothic" pitchFamily="34" charset="0"/>
              </a:rPr>
              <a:t>демон-стрирующие</a:t>
            </a:r>
            <a:r>
              <a:rPr lang="ru-RU" sz="2000" dirty="0" smtClean="0">
                <a:latin typeface="Century Gothic" pitchFamily="34" charset="0"/>
              </a:rPr>
              <a:t> не только правила безопасности </a:t>
            </a:r>
            <a:r>
              <a:rPr lang="ru-RU" sz="2000" dirty="0" err="1" smtClean="0">
                <a:latin typeface="Century Gothic" pitchFamily="34" charset="0"/>
              </a:rPr>
              <a:t>жизнедеятель-ности</a:t>
            </a:r>
            <a:r>
              <a:rPr lang="ru-RU" sz="2000" dirty="0" smtClean="0">
                <a:latin typeface="Century Gothic" pitchFamily="34" charset="0"/>
              </a:rPr>
              <a:t>, но и примеры «неправильного» поведения. </a:t>
            </a:r>
            <a:endParaRPr lang="ru-RU" sz="2000" dirty="0">
              <a:latin typeface="Century Gothic" pitchFamily="34" charset="0"/>
            </a:endParaRPr>
          </a:p>
        </p:txBody>
      </p:sp>
      <p:pic>
        <p:nvPicPr>
          <p:cNvPr id="6" name="Picture 2" descr="C:\Users\Ученик1\Desktop\копилка\обж\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3744416" cy="3739346"/>
          </a:xfrm>
          <a:prstGeom prst="rect">
            <a:avLst/>
          </a:prstGeom>
          <a:noFill/>
        </p:spPr>
      </p:pic>
      <p:pic>
        <p:nvPicPr>
          <p:cNvPr id="7" name="Picture 2" descr="C:\Users\Ученик1\Desktop\копилка\обж\1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395" y="1853775"/>
            <a:ext cx="4523077" cy="3735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76672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Century Gothic" pitchFamily="34" charset="0"/>
              </a:rPr>
              <a:t>Посредством любимой детьми забавы – разгадывания загадок - развивается интерес к познавательной деятельности, развивается логическое  и ассоциативное мышление и, что нас в данном случае интересует больше всего, формируются основы безопасного поведения на дороге.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9064" y="2060848"/>
            <a:ext cx="6167272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5472608" cy="414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404664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Century Gothic" pitchFamily="34" charset="0"/>
              </a:rPr>
              <a:t>Простое повторение информации о безопасности в доме будет гораздо более эффективным, если предлагаемые детям правила и инструкции поведения будут изложены в стихах. А еще надежнее эта информация отложится в памяти детей, если она будет представлена в забавных ярких картинках, демонстрирующих ошибки других детей, которые при просмотре можно обсудить всем вместе.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332656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Качественные, хорошо озвученные, яркие </a:t>
            </a:r>
            <a:r>
              <a:rPr lang="en-US" dirty="0" smtClean="0">
                <a:latin typeface="Century Gothic" pitchFamily="34" charset="0"/>
              </a:rPr>
              <a:t>flash-</a:t>
            </a:r>
            <a:r>
              <a:rPr lang="ru-RU" dirty="0" smtClean="0">
                <a:latin typeface="Century Gothic" pitchFamily="34" charset="0"/>
              </a:rPr>
              <a:t>приложения привлекут внимание даже самых неусидчивых детей и будут способствовать формированию элементарных знаний о правилах поведения на улице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5" y="1628800"/>
            <a:ext cx="7022447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454813" cy="4361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404664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Благодаря подобного вида приложениям дети имеют возможность познакомиться со специальным транспортом, идет </a:t>
            </a:r>
            <a:r>
              <a:rPr lang="ru-RU" dirty="0" err="1" smtClean="0">
                <a:latin typeface="Century Gothic" pitchFamily="34" charset="0"/>
              </a:rPr>
              <a:t>формирова-ние</a:t>
            </a:r>
            <a:r>
              <a:rPr lang="ru-RU" dirty="0" smtClean="0">
                <a:latin typeface="Century Gothic" pitchFamily="34" charset="0"/>
              </a:rPr>
              <a:t> у детей представления о специализированном транспорте (машина скорой помощи, полиции, пожарных, МЧС), о том, какие бывают машины и каково их значение в жизни человека.</a:t>
            </a:r>
            <a:endParaRPr lang="ru-RU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А с помощью </a:t>
            </a:r>
            <a:r>
              <a:rPr lang="en-US" dirty="0" smtClean="0">
                <a:latin typeface="Century Gothic" pitchFamily="34" charset="0"/>
              </a:rPr>
              <a:t>flash</a:t>
            </a:r>
            <a:r>
              <a:rPr lang="ru-RU" dirty="0" smtClean="0">
                <a:latin typeface="Century Gothic" pitchFamily="34" charset="0"/>
              </a:rPr>
              <a:t>-раскрасок дошкольники закрепят знания внешнего вида специальных машин, их основные цвета и внешние опознавательные знаки.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44034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280920" cy="365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3568" y="6211669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</a:t>
            </a:r>
            <a:r>
              <a:rPr lang="ru-RU" dirty="0" err="1" smtClean="0"/>
              <a:t>раскраскараскраски</a:t>
            </a:r>
            <a:r>
              <a:rPr lang="ru-RU" dirty="0" smtClean="0"/>
              <a:t>.</a:t>
            </a:r>
            <a:r>
              <a:rPr lang="en-US" dirty="0" smtClean="0"/>
              <a:t>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Презентации с диагностическими заданиями могут быть использованы для проведения мониторинга – это с точки зрения педагога. А для ребенка это будет выглядеть как интересная игра.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844823"/>
            <a:ext cx="6048672" cy="455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Также дошкольники активно участвую в викторинах по безопасности, созданных с помощью цифровых технологий.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6552728" cy="524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67544" y="332656"/>
            <a:ext cx="838842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Естественным образом возникают коммуникация и сотрудничество при решении задач, рисовании, обсуждении того, что дети видят на экране. Но для достижения максимальной пользы от применения ИКТ требуется участие взрослых.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ИКТ также используются при освоении доступных способов изучения основ безопасности (наблюдение, запись, опыт, сравнение, классификация и др., с получением информации от окружающих людей, в открытом информационном пространстве); при развитии навыков устанавливать и выявлять причинно-следственные связи в окружающем мире.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45059" name="Picture 3" descr="http://edu.panaboard.ru/img/expir/ds/con_1556/ds1556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996952"/>
            <a:ext cx="4625982" cy="3474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23528" y="4077072"/>
            <a:ext cx="84969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Хорошо сконструированные цифровые образовательные ресурсы стимулируют творчество, предоставляя широкие возможности для реакций детей, их самовыражения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Использование ИКТ в системе формирования основ безопасности у дошкольников позволяет улучшить качество развития ребенка, изменить методы и организационные формы работы с детьми, формировать у детей умение продуктивно работать в коллективе, решать задачи, взятые из реальной жизни.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48133" name="Picture 5" descr="http://www.3dnews.ru/_imgdata/img/2009/05/01/1225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76672"/>
            <a:ext cx="5112568" cy="3414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404664"/>
            <a:ext cx="828092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Средства массовой информации, особенно электронные, активно проникают в жизнь детей во всем мире. Исследования, проводимые в большинстве развитых стран, показали, что до 80% информации, получаемой детьми к 7 годам, они черпают вне образовательных учреждений из источников, не имеющих бумажных носителей.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83568" y="2420888"/>
          <a:ext cx="770485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538808"/>
            <a:ext cx="842493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Сегодня нам трудно представить образовательное учреждение любого уровня, в котором не было бы ИКТ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информационных-коммуникационных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технологий). Все больше и больше детей знакомятся с компьютером еще до школы, зачастую даже раньше, чем приходят в ДОУ.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Новые цифровые технологии уже вошли во все стороны реальности, в которой мы живем, в том числе в семейный быт и жизнь детей и молодежи. ИКТ в любом случае оказывают влияние на игры и обучение дошкольников.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027" name="Picture 3" descr="http://it-informs.ru/wp-content/uploads/2013/04/cv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501008"/>
            <a:ext cx="4429125" cy="295275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3356992"/>
            <a:ext cx="3960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ИКТ важны в дошкольном образовании, поскольку неизбежно оказывают воздействие на людей и среду, в которой происходит повседневная жизнь и обучение детей дошкольного возраста.</a:t>
            </a:r>
            <a:endParaRPr lang="ru-RU" sz="2000" dirty="0" smtClean="0">
              <a:latin typeface="Century Gothic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95536" y="692696"/>
            <a:ext cx="83529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В реальных условиях компьютеры и другие компьютерные технологии интегрированы в развивающие процессы ДОУ наряду со многими другими видами деятельности.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Педагоги в работе с детьми используют: аудио-,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видеоап-паратуру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мультимедийное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оборудование. В детском саду воспитателями успешно внедряются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мультимедийные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презентации в непосредственной образовательной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деятель-ности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. Это и телевизионное изображение, и анимация, и звук, и графика.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0723" name="Picture 3" descr="http://tmndetsady.ru/upload/news/orig_194f0b49fac1088f4ba6fb52f73d4a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573016"/>
            <a:ext cx="4742234" cy="28083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3861048"/>
            <a:ext cx="34563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Мероприятия с использованием информационных технологий не только оживляют учебный процесс, но и повышают мотивацию обучения.</a:t>
            </a:r>
            <a:endParaRPr lang="ru-RU" sz="2000" dirty="0" smtClean="0">
              <a:latin typeface="Century Gothic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95536" y="938337"/>
            <a:ext cx="8424936" cy="524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В образовательной области "Безопасность" при помощи ИКТ педагоги решают проблему дефицита подвижной наглядности, анализируют взаимоотношения персонажей, принимают решения и обсуждают ситуации, демонстрируемые с помощью компьютерных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продуктов, созданных в среде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Power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Point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flash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, различных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видеоформатах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и т.д..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ИКТ позволяет широко использовать метод моделирования. Он заключается в исследовании, когда из числа предлагаемых вариантов ребенок выбирает, аргументируя, собственное решение. Экранные микромиры могут предоставлять ребенку возможности для их исследования и открытий, в них можно использовать различные средства и инструменты для достижения цели.</a:t>
            </a:r>
            <a:r>
              <a:rPr lang="ru-RU" sz="2000" dirty="0" smtClean="0">
                <a:latin typeface="Century Gothic" pitchFamily="34" charset="0"/>
              </a:rPr>
              <a:t>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95536" y="404664"/>
            <a:ext cx="831641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Сейчас выигрывает тот воспитатель, который не только может дать базовые знания ребенку, но и направить их действия на самостоятельное освоение знаний.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Для развития у ребят устойчивого познавательного интереса к учению перед педагогом стоит задача: сделать занятие интересным, насыщенным и занимательным, т. е. материал должен содержать в себе элементы необычайного, удивительного, неожиданного, вызывающие интерес у дошкольников к учебному процессу и способствующие созданию положительной эмоциональной обстановки учения, а также развитию мыслительных способностей. Ведь именно приём удивления ведет за собой процесс понимания.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34819" name="Picture 3" descr="http://go2.imgsmail.ru/imgpreview?key=7c49f70a783f38a8&amp;mb=imgdb_preview_11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149080"/>
            <a:ext cx="3172931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67544" y="404664"/>
            <a:ext cx="831641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Применение компьютерной техники при ознакомлении с окружающим миром, таящим различные опасности, как раз позволяет сделать каждое занятие нетрадиционным, ярким, насыщенным, приводит к необходимости использовать различные способы подачи учебного материала, предусмотреть разнообразные приемы и методы в обучении.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35843" name="Picture 3" descr="http://www.krassever.ru/upload/iblock/6d6/lkpk%20zhakooevizqc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492896"/>
            <a:ext cx="4423420" cy="24574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5085184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Сегодня я хочу вам предложить  некоторые варианты применения информационно-коммуникативных технологий, которые можно использовать в работе с детьми в процессе ознакомления с образовательной областью «Безопасность».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ru-RU" dirty="0" smtClean="0">
                <a:solidFill>
                  <a:srgbClr val="000000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Дидактические игры, созданные при помощи ИКТ, могут содержать важные элементы деятельности по построению алгоритмов. Способность управлять событиями, планировать правильный способ осуществления чего-либо в изменяющейся обстановке, играют важную роль в освоении правил безопасного поведения. Пример управления событиями, происходящими на экране, — простая игра в определении алгоритма действий при переходе через дорогу.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636912"/>
            <a:ext cx="5328592" cy="398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348880"/>
            <a:ext cx="5544616" cy="4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404664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dirty="0" smtClean="0">
                <a:latin typeface="Century Gothic" pitchFamily="34" charset="0"/>
              </a:rPr>
              <a:t>Через навыки конструирования и моделирования формируется экологическое сознание и ценностное отношение к природному миру. Используя материалы электронного ресурса, каждый ребенок может самостоятельно создать свой макет знака (разрешающего, запрещающего, предупреждающего) и в дальнейшем использовать его в познавательной игре, посвященной лесу и его обитателям.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Клавиатура" id="{F26DBFD6-43B9-478F-8F8D-170F213E122F}" vid="{DD39142D-9279-4B33-A4E5-E39706405DE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224</TotalTime>
  <Words>1003</Words>
  <Application>Microsoft Office PowerPoint</Application>
  <PresentationFormat>Экран (4:3)</PresentationFormat>
  <Paragraphs>32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Calibri</vt:lpstr>
      <vt:lpstr>Century Gothic</vt:lpstr>
      <vt:lpstr>Tahoma</vt:lpstr>
      <vt:lpstr>Times New Roman</vt:lpstr>
      <vt:lpstr>Тема3</vt:lpstr>
      <vt:lpstr>Формирование основ безопасности у дошкольников средствами ИКТ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основ безопасности у дошкольников средствами ИКТ</dc:title>
  <dc:creator>Home</dc:creator>
  <cp:lastModifiedBy>Роман Южалов</cp:lastModifiedBy>
  <cp:revision>28</cp:revision>
  <dcterms:created xsi:type="dcterms:W3CDTF">2014-11-27T16:13:10Z</dcterms:created>
  <dcterms:modified xsi:type="dcterms:W3CDTF">2017-04-21T04:20:45Z</dcterms:modified>
</cp:coreProperties>
</file>