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1" r:id="rId3"/>
    <p:sldId id="262" r:id="rId4"/>
    <p:sldId id="263" r:id="rId5"/>
    <p:sldId id="265" r:id="rId6"/>
    <p:sldId id="266" r:id="rId7"/>
    <p:sldId id="267" r:id="rId8"/>
    <p:sldId id="271" r:id="rId9"/>
    <p:sldId id="273" r:id="rId10"/>
    <p:sldId id="275" r:id="rId11"/>
    <p:sldId id="276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3016"/>
        <p:guide pos="23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4D68038-9075-4F75-9077-31E578876165}" type="datetimeFigureOut">
              <a:rPr lang="en-US" smtClean="0"/>
              <a:pPr>
                <a:defRPr/>
              </a:pPr>
              <a:t>5/27/2019</a:t>
            </a:fld>
            <a:endParaRPr lang="en-CA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938EF0-63DD-461D-81FF-9FE49C6E5510}" type="slidenum">
              <a:rPr lang="en-CA" smtClean="0"/>
              <a:pPr>
                <a:defRPr/>
              </a:pPr>
              <a:t>‹#›</a:t>
            </a:fld>
            <a:endParaRPr lang="en-CA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4D68038-9075-4F75-9077-31E578876165}" type="datetimeFigureOut">
              <a:rPr lang="en-US" smtClean="0"/>
              <a:pPr>
                <a:defRPr/>
              </a:pPr>
              <a:t>5/27/2019</a:t>
            </a:fld>
            <a:endParaRPr lang="en-C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C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938EF0-63DD-461D-81FF-9FE49C6E5510}" type="slidenum">
              <a:rPr lang="en-CA" smtClean="0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4D68038-9075-4F75-9077-31E578876165}" type="datetimeFigureOut">
              <a:rPr lang="en-US" smtClean="0"/>
              <a:pPr>
                <a:defRPr/>
              </a:pPr>
              <a:t>5/27/2019</a:t>
            </a:fld>
            <a:endParaRPr lang="en-C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C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938EF0-63DD-461D-81FF-9FE49C6E5510}" type="slidenum">
              <a:rPr lang="en-CA" smtClean="0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A4D68038-9075-4F75-9077-31E578876165}" type="datetimeFigureOut">
              <a:rPr lang="en-US" smtClean="0"/>
              <a:pPr>
                <a:defRPr/>
              </a:pPr>
              <a:t>5/27/2019</a:t>
            </a:fld>
            <a:endParaRPr lang="en-CA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13938EF0-63DD-461D-81FF-9FE49C6E5510}" type="slidenum">
              <a:rPr lang="en-CA" smtClean="0"/>
              <a:pPr>
                <a:defRPr/>
              </a:pPr>
              <a:t>‹#›</a:t>
            </a:fld>
            <a:endParaRPr lang="en-CA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endParaRPr lang="en-CA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4D68038-9075-4F75-9077-31E578876165}" type="datetimeFigureOut">
              <a:rPr lang="en-US" smtClean="0"/>
              <a:pPr>
                <a:defRPr/>
              </a:pPr>
              <a:t>5/27/2019</a:t>
            </a:fld>
            <a:endParaRPr lang="en-C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C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938EF0-63DD-461D-81FF-9FE49C6E5510}" type="slidenum">
              <a:rPr lang="en-CA" smtClean="0"/>
              <a:pPr>
                <a:defRPr/>
              </a:pPr>
              <a:t>‹#›</a:t>
            </a:fld>
            <a:endParaRPr lang="en-CA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4D68038-9075-4F75-9077-31E578876165}" type="datetimeFigureOut">
              <a:rPr lang="en-US" smtClean="0"/>
              <a:pPr>
                <a:defRPr/>
              </a:pPr>
              <a:t>5/27/2019</a:t>
            </a:fld>
            <a:endParaRPr lang="en-C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C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938EF0-63DD-461D-81FF-9FE49C6E5510}" type="slidenum">
              <a:rPr lang="en-CA" smtClean="0"/>
              <a:pPr>
                <a:defRPr/>
              </a:pPr>
              <a:t>‹#›</a:t>
            </a:fld>
            <a:endParaRPr lang="en-CA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938EF0-63DD-461D-81FF-9FE49C6E5510}" type="slidenum">
              <a:rPr lang="en-CA" smtClean="0"/>
              <a:pPr>
                <a:defRPr/>
              </a:pPr>
              <a:t>‹#›</a:t>
            </a:fld>
            <a:endParaRPr lang="en-C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C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4D68038-9075-4F75-9077-31E578876165}" type="datetimeFigureOut">
              <a:rPr lang="en-US" smtClean="0"/>
              <a:pPr>
                <a:defRPr/>
              </a:pPr>
              <a:t>5/27/2019</a:t>
            </a:fld>
            <a:endParaRPr lang="en-C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4D68038-9075-4F75-9077-31E578876165}" type="datetimeFigureOut">
              <a:rPr lang="en-US" smtClean="0"/>
              <a:pPr>
                <a:defRPr/>
              </a:pPr>
              <a:t>5/27/2019</a:t>
            </a:fld>
            <a:endParaRPr lang="en-C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C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938EF0-63DD-461D-81FF-9FE49C6E5510}" type="slidenum">
              <a:rPr lang="en-CA" smtClean="0"/>
              <a:pPr>
                <a:defRPr/>
              </a:pPr>
              <a:t>‹#›</a:t>
            </a:fld>
            <a:endParaRPr lang="en-CA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4D68038-9075-4F75-9077-31E578876165}" type="datetimeFigureOut">
              <a:rPr lang="en-US" smtClean="0"/>
              <a:pPr>
                <a:defRPr/>
              </a:pPr>
              <a:t>5/27/2019</a:t>
            </a:fld>
            <a:endParaRPr lang="en-C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C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938EF0-63DD-461D-81FF-9FE49C6E5510}" type="slidenum">
              <a:rPr lang="en-CA" smtClean="0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A4D68038-9075-4F75-9077-31E578876165}" type="datetimeFigureOut">
              <a:rPr lang="en-US" smtClean="0"/>
              <a:pPr>
                <a:defRPr/>
              </a:pPr>
              <a:t>5/27/2019</a:t>
            </a:fld>
            <a:endParaRPr lang="en-C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13938EF0-63DD-461D-81FF-9FE49C6E5510}" type="slidenum">
              <a:rPr lang="en-CA" smtClean="0"/>
              <a:pPr>
                <a:defRPr/>
              </a:pPr>
              <a:t>‹#›</a:t>
            </a:fld>
            <a:endParaRPr lang="en-CA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4D68038-9075-4F75-9077-31E578876165}" type="datetimeFigureOut">
              <a:rPr lang="en-US" smtClean="0"/>
              <a:pPr>
                <a:defRPr/>
              </a:pPr>
              <a:t>5/27/2019</a:t>
            </a:fld>
            <a:endParaRPr lang="en-C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938EF0-63DD-461D-81FF-9FE49C6E5510}" type="slidenum">
              <a:rPr lang="en-CA" smtClean="0"/>
              <a:pPr>
                <a:defRPr/>
              </a:pPr>
              <a:t>‹#›</a:t>
            </a:fld>
            <a:endParaRPr lang="en-CA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A4D68038-9075-4F75-9077-31E578876165}" type="datetimeFigureOut">
              <a:rPr lang="en-US" smtClean="0"/>
              <a:pPr>
                <a:defRPr/>
              </a:pPr>
              <a:t>5/27/2019</a:t>
            </a:fld>
            <a:endParaRPr lang="en-CA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13938EF0-63DD-461D-81FF-9FE49C6E5510}" type="slidenum">
              <a:rPr lang="en-CA" smtClean="0"/>
              <a:pPr>
                <a:defRPr/>
              </a:pPr>
              <a:t>‹#›</a:t>
            </a:fld>
            <a:endParaRPr lang="en-CA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1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4" name="TextBox 2"/>
          <p:cNvSpPr txBox="1">
            <a:spLocks noChangeArrowheads="1"/>
          </p:cNvSpPr>
          <p:nvPr/>
        </p:nvSpPr>
        <p:spPr bwMode="auto">
          <a:xfrm>
            <a:off x="6680200" y="5229225"/>
            <a:ext cx="246380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lnSpc>
                <a:spcPts val="2075"/>
              </a:lnSpc>
            </a:pPr>
            <a:r>
              <a:rPr lang="en-CA">
                <a:solidFill>
                  <a:srgbClr val="FFFFFF"/>
                </a:solidFill>
                <a:latin typeface="Calibri Italic" pitchFamily="34" charset="0"/>
              </a:rPr>
              <a:t>Учитель</a:t>
            </a:r>
          </a:p>
          <a:p>
            <a:pPr>
              <a:lnSpc>
                <a:spcPts val="2075"/>
              </a:lnSpc>
            </a:pPr>
            <a:endParaRPr lang="en-CA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3315" name="TextBox 3"/>
          <p:cNvSpPr txBox="1">
            <a:spLocks noChangeArrowheads="1"/>
          </p:cNvSpPr>
          <p:nvPr/>
        </p:nvSpPr>
        <p:spPr bwMode="auto">
          <a:xfrm>
            <a:off x="6680200" y="5516563"/>
            <a:ext cx="2976563" cy="538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lnSpc>
                <a:spcPts val="2075"/>
              </a:lnSpc>
            </a:pPr>
            <a:r>
              <a:rPr lang="en-CA" dirty="0" err="1">
                <a:solidFill>
                  <a:srgbClr val="FFFFFF"/>
                </a:solidFill>
                <a:latin typeface="Calibri Italic" pitchFamily="34" charset="0"/>
              </a:rPr>
              <a:t>физической</a:t>
            </a:r>
            <a:r>
              <a:rPr lang="en-CA" dirty="0">
                <a:solidFill>
                  <a:srgbClr val="FFFFFF"/>
                </a:solidFill>
                <a:latin typeface="Calibri Italic" pitchFamily="34" charset="0"/>
              </a:rPr>
              <a:t> </a:t>
            </a:r>
            <a:r>
              <a:rPr lang="en-CA" dirty="0" err="1">
                <a:solidFill>
                  <a:srgbClr val="FFFFFF"/>
                </a:solidFill>
                <a:latin typeface="Calibri Italic" pitchFamily="34" charset="0"/>
              </a:rPr>
              <a:t>культуры</a:t>
            </a:r>
            <a:r>
              <a:rPr lang="ru-RU" dirty="0">
                <a:solidFill>
                  <a:srgbClr val="FFFFFF"/>
                </a:solidFill>
              </a:rPr>
              <a:t> </a:t>
            </a:r>
          </a:p>
          <a:p>
            <a:pPr>
              <a:lnSpc>
                <a:spcPts val="2075"/>
              </a:lnSpc>
            </a:pPr>
            <a:r>
              <a:rPr lang="ru-RU" dirty="0">
                <a:solidFill>
                  <a:srgbClr val="FFFFFF"/>
                </a:solidFill>
              </a:rPr>
              <a:t>МБОУ </a:t>
            </a:r>
            <a:r>
              <a:rPr lang="ru-RU" dirty="0" smtClean="0">
                <a:solidFill>
                  <a:srgbClr val="FFFFFF"/>
                </a:solidFill>
              </a:rPr>
              <a:t>ИСОШ</a:t>
            </a:r>
            <a:endParaRPr lang="en-CA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3316" name="TextBox 5"/>
          <p:cNvSpPr txBox="1">
            <a:spLocks noChangeArrowheads="1"/>
          </p:cNvSpPr>
          <p:nvPr/>
        </p:nvSpPr>
        <p:spPr bwMode="auto">
          <a:xfrm>
            <a:off x="6680200" y="6299200"/>
            <a:ext cx="2208425" cy="718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ts val="2763"/>
              </a:lnSpc>
            </a:pPr>
            <a:r>
              <a:rPr lang="ru-RU" sz="2200" b="1" dirty="0" smtClean="0">
                <a:solidFill>
                  <a:srgbClr val="FFFFFF"/>
                </a:solidFill>
              </a:rPr>
              <a:t>Осинцевой Я.А.</a:t>
            </a:r>
            <a:endParaRPr lang="en-CA" sz="2200" b="1" dirty="0">
              <a:solidFill>
                <a:srgbClr val="FFFFFF"/>
              </a:solidFill>
              <a:latin typeface="Calibri Bold Italic" pitchFamily="34" charset="0"/>
            </a:endParaRPr>
          </a:p>
          <a:p>
            <a:pPr>
              <a:lnSpc>
                <a:spcPts val="2763"/>
              </a:lnSpc>
            </a:pPr>
            <a:endParaRPr lang="en-CA" sz="2400" dirty="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Box 2"/>
          <p:cNvSpPr txBox="1">
            <a:spLocks noChangeArrowheads="1"/>
          </p:cNvSpPr>
          <p:nvPr/>
        </p:nvSpPr>
        <p:spPr bwMode="auto">
          <a:xfrm>
            <a:off x="5372100" y="1524000"/>
            <a:ext cx="37719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00">
                <a:solidFill>
                  <a:srgbClr val="974707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</a:t>
            </a:r>
            <a:r>
              <a:rPr lang="en-CA" sz="1900">
                <a:solidFill>
                  <a:srgbClr val="974707"/>
                </a:solidFill>
                <a:latin typeface="Calibri" pitchFamily="34" charset="0"/>
              </a:rPr>
              <a:t> ученик применяет</a:t>
            </a:r>
          </a:p>
          <a:p>
            <a:pPr>
              <a:lnSpc>
                <a:spcPts val="2300"/>
              </a:lnSpc>
            </a:pPr>
            <a:endParaRPr lang="en-CA" sz="20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24579" name="TextBox 3"/>
          <p:cNvSpPr txBox="1">
            <a:spLocks noChangeArrowheads="1"/>
          </p:cNvSpPr>
          <p:nvPr/>
        </p:nvSpPr>
        <p:spPr bwMode="auto">
          <a:xfrm>
            <a:off x="5638800" y="1816100"/>
            <a:ext cx="35052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ts val="2400"/>
              </a:lnSpc>
            </a:pPr>
            <a:r>
              <a:rPr lang="en-CA" sz="1900">
                <a:solidFill>
                  <a:srgbClr val="974707"/>
                </a:solidFill>
                <a:latin typeface="Calibri" pitchFamily="34" charset="0"/>
              </a:rPr>
              <a:t>разученное движение для</a:t>
            </a:r>
            <a:r>
              <a:rPr lang="en-CA" sz="2000">
                <a:solidFill>
                  <a:srgbClr val="000000"/>
                </a:solidFill>
                <a:latin typeface="Times New Roman" pitchFamily="18" charset="0"/>
              </a:rPr>
              <a:t/>
            </a:r>
            <a:br>
              <a:rPr lang="en-CA" sz="2000">
                <a:solidFill>
                  <a:srgbClr val="000000"/>
                </a:solidFill>
                <a:latin typeface="Times New Roman" pitchFamily="18" charset="0"/>
              </a:rPr>
            </a:br>
            <a:r>
              <a:rPr lang="en-CA" sz="1900">
                <a:solidFill>
                  <a:srgbClr val="974707"/>
                </a:solidFill>
                <a:latin typeface="Calibri" pitchFamily="34" charset="0"/>
              </a:rPr>
              <a:t>повышения показателей</a:t>
            </a:r>
            <a:r>
              <a:rPr lang="en-CA" sz="2000">
                <a:solidFill>
                  <a:srgbClr val="000000"/>
                </a:solidFill>
                <a:latin typeface="Times New Roman" pitchFamily="18" charset="0"/>
              </a:rPr>
              <a:t/>
            </a:r>
            <a:br>
              <a:rPr lang="en-CA" sz="2000">
                <a:solidFill>
                  <a:srgbClr val="000000"/>
                </a:solidFill>
                <a:latin typeface="Times New Roman" pitchFamily="18" charset="0"/>
              </a:rPr>
            </a:br>
            <a:r>
              <a:rPr lang="en-CA" sz="1900">
                <a:solidFill>
                  <a:srgbClr val="974707"/>
                </a:solidFill>
                <a:latin typeface="Calibri" pitchFamily="34" charset="0"/>
              </a:rPr>
              <a:t>физической</a:t>
            </a:r>
          </a:p>
          <a:p>
            <a:pPr>
              <a:lnSpc>
                <a:spcPts val="2400"/>
              </a:lnSpc>
            </a:pPr>
            <a:endParaRPr lang="en-CA" sz="20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24580" name="TextBox 4"/>
          <p:cNvSpPr txBox="1">
            <a:spLocks noChangeArrowheads="1"/>
          </p:cNvSpPr>
          <p:nvPr/>
        </p:nvSpPr>
        <p:spPr bwMode="auto">
          <a:xfrm>
            <a:off x="5372100" y="2730500"/>
            <a:ext cx="37719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indent="266700">
              <a:lnSpc>
                <a:spcPts val="2400"/>
              </a:lnSpc>
              <a:tabLst>
                <a:tab pos="266700" algn="l"/>
              </a:tabLst>
            </a:pPr>
            <a:r>
              <a:rPr lang="en-CA" sz="1900">
                <a:solidFill>
                  <a:srgbClr val="974707"/>
                </a:solidFill>
                <a:latin typeface="Calibri" pitchFamily="34" charset="0"/>
              </a:rPr>
              <a:t>подготовленности</a:t>
            </a:r>
            <a:r>
              <a:rPr lang="en-CA" sz="2000">
                <a:solidFill>
                  <a:srgbClr val="000000"/>
                </a:solidFill>
                <a:latin typeface="Times New Roman" pitchFamily="18" charset="0"/>
              </a:rPr>
              <a:t/>
            </a:r>
            <a:br>
              <a:rPr lang="en-CA" sz="2000">
                <a:solidFill>
                  <a:srgbClr val="000000"/>
                </a:solidFill>
                <a:latin typeface="Times New Roman" pitchFamily="18" charset="0"/>
              </a:rPr>
            </a:br>
            <a:r>
              <a:rPr lang="en-CA" sz="1900">
                <a:solidFill>
                  <a:srgbClr val="974707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</a:t>
            </a:r>
            <a:r>
              <a:rPr lang="en-CA" sz="1900">
                <a:solidFill>
                  <a:srgbClr val="974707"/>
                </a:solidFill>
                <a:latin typeface="Calibri" pitchFamily="34" charset="0"/>
              </a:rPr>
              <a:t> повышение</a:t>
            </a:r>
            <a:r>
              <a:rPr lang="en-CA" sz="2000">
                <a:solidFill>
                  <a:srgbClr val="000000"/>
                </a:solidFill>
                <a:latin typeface="Times New Roman" pitchFamily="18" charset="0"/>
              </a:rPr>
              <a:t/>
            </a:r>
            <a:br>
              <a:rPr lang="en-CA" sz="2000">
                <a:solidFill>
                  <a:srgbClr val="000000"/>
                </a:solidFill>
                <a:latin typeface="Times New Roman" pitchFamily="18" charset="0"/>
              </a:rPr>
            </a:br>
            <a:r>
              <a:rPr lang="en-CA" sz="1900">
                <a:solidFill>
                  <a:srgbClr val="974707"/>
                </a:solidFill>
                <a:latin typeface="Calibri" pitchFamily="34" charset="0"/>
              </a:rPr>
              <a:t>	эмоциональной</a:t>
            </a:r>
          </a:p>
          <a:p>
            <a:pPr indent="266700">
              <a:lnSpc>
                <a:spcPts val="2400"/>
              </a:lnSpc>
              <a:tabLst>
                <a:tab pos="266700" algn="l"/>
              </a:tabLst>
            </a:pPr>
            <a:endParaRPr lang="en-CA" sz="20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24581" name="TextBox 5"/>
          <p:cNvSpPr txBox="1">
            <a:spLocks noChangeArrowheads="1"/>
          </p:cNvSpPr>
          <p:nvPr/>
        </p:nvSpPr>
        <p:spPr bwMode="auto">
          <a:xfrm>
            <a:off x="5638800" y="3657600"/>
            <a:ext cx="35052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00">
                <a:solidFill>
                  <a:srgbClr val="974707"/>
                </a:solidFill>
                <a:latin typeface="Calibri" pitchFamily="34" charset="0"/>
              </a:rPr>
              <a:t>направленности урока</a:t>
            </a:r>
          </a:p>
          <a:p>
            <a:pPr>
              <a:lnSpc>
                <a:spcPts val="2300"/>
              </a:lnSpc>
            </a:pPr>
            <a:endParaRPr lang="en-CA" sz="20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24582" name="TextBox 6"/>
          <p:cNvSpPr txBox="1">
            <a:spLocks noChangeArrowheads="1"/>
          </p:cNvSpPr>
          <p:nvPr/>
        </p:nvSpPr>
        <p:spPr bwMode="auto">
          <a:xfrm>
            <a:off x="393700" y="5029200"/>
            <a:ext cx="8750300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ts val="2400"/>
              </a:lnSpc>
              <a:tabLst>
                <a:tab pos="266700" algn="l"/>
              </a:tabLst>
            </a:pPr>
            <a:r>
              <a:rPr lang="en-CA" sz="1900">
                <a:solidFill>
                  <a:srgbClr val="974707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</a:t>
            </a:r>
            <a:r>
              <a:rPr lang="en-CA" sz="1900">
                <a:solidFill>
                  <a:srgbClr val="974707"/>
                </a:solidFill>
                <a:latin typeface="Calibri" pitchFamily="34" charset="0"/>
              </a:rPr>
              <a:t> увеличение интереса к занятиям физической культурой и</a:t>
            </a:r>
            <a:r>
              <a:rPr lang="en-CA" sz="2000">
                <a:solidFill>
                  <a:srgbClr val="000000"/>
                </a:solidFill>
                <a:latin typeface="Times New Roman" pitchFamily="18" charset="0"/>
              </a:rPr>
              <a:t/>
            </a:r>
            <a:br>
              <a:rPr lang="en-CA" sz="2000">
                <a:solidFill>
                  <a:srgbClr val="000000"/>
                </a:solidFill>
                <a:latin typeface="Times New Roman" pitchFamily="18" charset="0"/>
              </a:rPr>
            </a:br>
            <a:r>
              <a:rPr lang="en-CA" sz="1900">
                <a:solidFill>
                  <a:srgbClr val="974707"/>
                </a:solidFill>
                <a:latin typeface="Calibri" pitchFamily="34" charset="0"/>
              </a:rPr>
              <a:t>	спортом</a:t>
            </a:r>
          </a:p>
          <a:p>
            <a:pPr>
              <a:lnSpc>
                <a:spcPts val="2400"/>
              </a:lnSpc>
              <a:tabLst>
                <a:tab pos="266700" algn="l"/>
              </a:tabLst>
            </a:pPr>
            <a:endParaRPr lang="en-CA" sz="20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24583" name="TextBox 7"/>
          <p:cNvSpPr txBox="1">
            <a:spLocks noChangeArrowheads="1"/>
          </p:cNvSpPr>
          <p:nvPr/>
        </p:nvSpPr>
        <p:spPr bwMode="auto">
          <a:xfrm>
            <a:off x="393700" y="5638800"/>
            <a:ext cx="8750300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ts val="2400"/>
              </a:lnSpc>
              <a:tabLst>
                <a:tab pos="266700" algn="l"/>
              </a:tabLst>
            </a:pPr>
            <a:r>
              <a:rPr lang="en-CA" sz="1900">
                <a:solidFill>
                  <a:srgbClr val="974707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</a:t>
            </a:r>
            <a:r>
              <a:rPr lang="en-CA" sz="1900">
                <a:solidFill>
                  <a:srgbClr val="974707"/>
                </a:solidFill>
                <a:latin typeface="Calibri" pitchFamily="34" charset="0"/>
              </a:rPr>
              <a:t> Повышение мотивации к совершенствованию технико-</a:t>
            </a:r>
            <a:r>
              <a:rPr lang="en-CA" sz="2000">
                <a:solidFill>
                  <a:srgbClr val="000000"/>
                </a:solidFill>
                <a:latin typeface="Times New Roman" pitchFamily="18" charset="0"/>
              </a:rPr>
              <a:t/>
            </a:r>
            <a:br>
              <a:rPr lang="en-CA" sz="2000">
                <a:solidFill>
                  <a:srgbClr val="000000"/>
                </a:solidFill>
                <a:latin typeface="Times New Roman" pitchFamily="18" charset="0"/>
              </a:rPr>
            </a:br>
            <a:r>
              <a:rPr lang="en-CA" sz="1900">
                <a:solidFill>
                  <a:srgbClr val="974707"/>
                </a:solidFill>
                <a:latin typeface="Calibri" pitchFamily="34" charset="0"/>
              </a:rPr>
              <a:t>	тактических навыков и развитию физических качеств</a:t>
            </a:r>
          </a:p>
          <a:p>
            <a:pPr>
              <a:lnSpc>
                <a:spcPts val="2400"/>
              </a:lnSpc>
              <a:tabLst>
                <a:tab pos="266700" algn="l"/>
              </a:tabLst>
            </a:pPr>
            <a:endParaRPr lang="en-CA" sz="2000">
              <a:solidFill>
                <a:srgbClr val="000000"/>
              </a:solidFill>
              <a:latin typeface="Calibri" pitchFamily="34" charset="0"/>
            </a:endParaRPr>
          </a:p>
        </p:txBody>
      </p:sp>
      <p:pic>
        <p:nvPicPr>
          <p:cNvPr id="1026" name="Picture 2" descr="C:\Users\User\Desktop\отчет о проведении соревнований Президентские состязания\Баскетбол\IMG_79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357166"/>
            <a:ext cx="4953033" cy="37147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1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4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2" name="TextBox 2"/>
          <p:cNvSpPr txBox="1">
            <a:spLocks noChangeArrowheads="1"/>
          </p:cNvSpPr>
          <p:nvPr/>
        </p:nvSpPr>
        <p:spPr bwMode="auto">
          <a:xfrm>
            <a:off x="6540500" y="1701800"/>
            <a:ext cx="26035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00">
                <a:solidFill>
                  <a:srgbClr val="974707"/>
                </a:solidFill>
                <a:latin typeface="Calibri" pitchFamily="34" charset="0"/>
              </a:rPr>
              <a:t>Блок содержит</a:t>
            </a:r>
          </a:p>
          <a:p>
            <a:pPr>
              <a:lnSpc>
                <a:spcPts val="2300"/>
              </a:lnSpc>
            </a:pPr>
            <a:endParaRPr lang="en-CA" sz="20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25603" name="TextBox 3"/>
          <p:cNvSpPr txBox="1">
            <a:spLocks noChangeArrowheads="1"/>
          </p:cNvSpPr>
          <p:nvPr/>
        </p:nvSpPr>
        <p:spPr bwMode="auto">
          <a:xfrm>
            <a:off x="6540500" y="2006600"/>
            <a:ext cx="26035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ts val="2400"/>
              </a:lnSpc>
              <a:tabLst>
                <a:tab pos="266700" algn="l"/>
              </a:tabLst>
            </a:pPr>
            <a:r>
              <a:rPr lang="en-CA" sz="1900">
                <a:solidFill>
                  <a:srgbClr val="974707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</a:t>
            </a:r>
            <a:r>
              <a:rPr lang="en-CA" sz="1900">
                <a:solidFill>
                  <a:srgbClr val="974707"/>
                </a:solidFill>
                <a:latin typeface="Calibri" pitchFamily="34" charset="0"/>
              </a:rPr>
              <a:t> когнитивный этап</a:t>
            </a:r>
            <a:r>
              <a:rPr lang="en-CA" sz="2000">
                <a:solidFill>
                  <a:srgbClr val="000000"/>
                </a:solidFill>
                <a:latin typeface="Times New Roman" pitchFamily="18" charset="0"/>
              </a:rPr>
              <a:t/>
            </a:r>
            <a:br>
              <a:rPr lang="en-CA" sz="2000">
                <a:solidFill>
                  <a:srgbClr val="000000"/>
                </a:solidFill>
                <a:latin typeface="Times New Roman" pitchFamily="18" charset="0"/>
              </a:rPr>
            </a:br>
            <a:r>
              <a:rPr lang="en-CA" sz="1900">
                <a:solidFill>
                  <a:srgbClr val="974707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</a:t>
            </a:r>
            <a:r>
              <a:rPr lang="en-CA" sz="1900">
                <a:solidFill>
                  <a:srgbClr val="974707"/>
                </a:solidFill>
                <a:latin typeface="Calibri" pitchFamily="34" charset="0"/>
              </a:rPr>
              <a:t> аффективный</a:t>
            </a:r>
            <a:r>
              <a:rPr lang="en-CA" sz="2000">
                <a:solidFill>
                  <a:srgbClr val="000000"/>
                </a:solidFill>
                <a:latin typeface="Times New Roman" pitchFamily="18" charset="0"/>
              </a:rPr>
              <a:t/>
            </a:r>
            <a:br>
              <a:rPr lang="en-CA" sz="2000">
                <a:solidFill>
                  <a:srgbClr val="000000"/>
                </a:solidFill>
                <a:latin typeface="Times New Roman" pitchFamily="18" charset="0"/>
              </a:rPr>
            </a:br>
            <a:r>
              <a:rPr lang="en-CA" sz="1900">
                <a:solidFill>
                  <a:srgbClr val="974707"/>
                </a:solidFill>
                <a:latin typeface="Calibri" pitchFamily="34" charset="0"/>
              </a:rPr>
              <a:t>	этап</a:t>
            </a:r>
          </a:p>
          <a:p>
            <a:pPr>
              <a:lnSpc>
                <a:spcPts val="2400"/>
              </a:lnSpc>
              <a:tabLst>
                <a:tab pos="266700" algn="l"/>
              </a:tabLst>
            </a:pPr>
            <a:endParaRPr lang="en-CA" sz="20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25604" name="TextBox 4"/>
          <p:cNvSpPr txBox="1">
            <a:spLocks noChangeArrowheads="1"/>
          </p:cNvSpPr>
          <p:nvPr/>
        </p:nvSpPr>
        <p:spPr bwMode="auto">
          <a:xfrm>
            <a:off x="6540500" y="2921000"/>
            <a:ext cx="26035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00">
                <a:solidFill>
                  <a:srgbClr val="974707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</a:t>
            </a:r>
            <a:r>
              <a:rPr lang="en-CA" sz="1900">
                <a:solidFill>
                  <a:srgbClr val="974707"/>
                </a:solidFill>
                <a:latin typeface="Calibri" pitchFamily="34" charset="0"/>
              </a:rPr>
              <a:t> творческо-</a:t>
            </a:r>
          </a:p>
          <a:p>
            <a:pPr>
              <a:lnSpc>
                <a:spcPts val="2300"/>
              </a:lnSpc>
            </a:pPr>
            <a:endParaRPr lang="en-CA" sz="20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25605" name="TextBox 5"/>
          <p:cNvSpPr txBox="1">
            <a:spLocks noChangeArrowheads="1"/>
          </p:cNvSpPr>
          <p:nvPr/>
        </p:nvSpPr>
        <p:spPr bwMode="auto">
          <a:xfrm>
            <a:off x="6807200" y="3225800"/>
            <a:ext cx="2336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00">
                <a:solidFill>
                  <a:srgbClr val="974707"/>
                </a:solidFill>
                <a:latin typeface="Calibri" pitchFamily="34" charset="0"/>
              </a:rPr>
              <a:t>деятельностный</a:t>
            </a:r>
          </a:p>
          <a:p>
            <a:pPr>
              <a:lnSpc>
                <a:spcPts val="2300"/>
              </a:lnSpc>
            </a:pPr>
            <a:endParaRPr lang="en-CA" sz="20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25606" name="TextBox 6"/>
          <p:cNvSpPr txBox="1">
            <a:spLocks noChangeArrowheads="1"/>
          </p:cNvSpPr>
          <p:nvPr/>
        </p:nvSpPr>
        <p:spPr bwMode="auto">
          <a:xfrm>
            <a:off x="6807200" y="3530600"/>
            <a:ext cx="2336800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ts val="2400"/>
              </a:lnSpc>
            </a:pPr>
            <a:r>
              <a:rPr lang="en-CA" sz="1900">
                <a:solidFill>
                  <a:srgbClr val="974707"/>
                </a:solidFill>
                <a:latin typeface="Calibri" pitchFamily="34" charset="0"/>
              </a:rPr>
              <a:t>(исполнительный)</a:t>
            </a:r>
            <a:r>
              <a:rPr lang="en-CA" sz="2000">
                <a:solidFill>
                  <a:srgbClr val="000000"/>
                </a:solidFill>
                <a:latin typeface="Times New Roman" pitchFamily="18" charset="0"/>
              </a:rPr>
              <a:t/>
            </a:r>
            <a:br>
              <a:rPr lang="en-CA" sz="2000">
                <a:solidFill>
                  <a:srgbClr val="000000"/>
                </a:solidFill>
                <a:latin typeface="Times New Roman" pitchFamily="18" charset="0"/>
              </a:rPr>
            </a:br>
            <a:r>
              <a:rPr lang="en-CA" sz="1900">
                <a:solidFill>
                  <a:srgbClr val="974707"/>
                </a:solidFill>
                <a:latin typeface="Calibri" pitchFamily="34" charset="0"/>
              </a:rPr>
              <a:t>этап</a:t>
            </a:r>
          </a:p>
          <a:p>
            <a:pPr>
              <a:lnSpc>
                <a:spcPts val="2400"/>
              </a:lnSpc>
            </a:pPr>
            <a:endParaRPr lang="en-CA" sz="20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25607" name="TextBox 7"/>
          <p:cNvSpPr txBox="1">
            <a:spLocks noChangeArrowheads="1"/>
          </p:cNvSpPr>
          <p:nvPr/>
        </p:nvSpPr>
        <p:spPr bwMode="auto">
          <a:xfrm>
            <a:off x="6540500" y="4140200"/>
            <a:ext cx="2603500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ts val="2400"/>
              </a:lnSpc>
              <a:tabLst>
                <a:tab pos="266700" algn="l"/>
              </a:tabLst>
            </a:pPr>
            <a:r>
              <a:rPr lang="en-CA" sz="1900">
                <a:solidFill>
                  <a:srgbClr val="974707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</a:t>
            </a:r>
            <a:r>
              <a:rPr lang="en-CA" sz="1900">
                <a:solidFill>
                  <a:srgbClr val="974707"/>
                </a:solidFill>
                <a:latin typeface="Calibri" pitchFamily="34" charset="0"/>
              </a:rPr>
              <a:t> контрольно-</a:t>
            </a:r>
            <a:r>
              <a:rPr lang="en-CA" sz="2000">
                <a:solidFill>
                  <a:srgbClr val="000000"/>
                </a:solidFill>
                <a:latin typeface="Times New Roman" pitchFamily="18" charset="0"/>
              </a:rPr>
              <a:t/>
            </a:r>
            <a:br>
              <a:rPr lang="en-CA" sz="2000">
                <a:solidFill>
                  <a:srgbClr val="000000"/>
                </a:solidFill>
                <a:latin typeface="Times New Roman" pitchFamily="18" charset="0"/>
              </a:rPr>
            </a:br>
            <a:r>
              <a:rPr lang="en-CA" sz="1900">
                <a:solidFill>
                  <a:srgbClr val="974707"/>
                </a:solidFill>
                <a:latin typeface="Calibri" pitchFamily="34" charset="0"/>
              </a:rPr>
              <a:t>	рефлексивный</a:t>
            </a:r>
          </a:p>
          <a:p>
            <a:pPr>
              <a:lnSpc>
                <a:spcPts val="2400"/>
              </a:lnSpc>
              <a:tabLst>
                <a:tab pos="266700" algn="l"/>
              </a:tabLst>
            </a:pPr>
            <a:endParaRPr lang="en-CA" sz="20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25608" name="TextBox 8"/>
          <p:cNvSpPr txBox="1">
            <a:spLocks noChangeArrowheads="1"/>
          </p:cNvSpPr>
          <p:nvPr/>
        </p:nvSpPr>
        <p:spPr bwMode="auto">
          <a:xfrm>
            <a:off x="6807200" y="4749800"/>
            <a:ext cx="2336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00">
                <a:solidFill>
                  <a:srgbClr val="974707"/>
                </a:solidFill>
                <a:latin typeface="Calibri" pitchFamily="34" charset="0"/>
              </a:rPr>
              <a:t>этапы</a:t>
            </a:r>
          </a:p>
          <a:p>
            <a:pPr>
              <a:lnSpc>
                <a:spcPts val="2300"/>
              </a:lnSpc>
            </a:pPr>
            <a:endParaRPr lang="en-CA" sz="20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25609" name="TextBox 9"/>
          <p:cNvSpPr txBox="1">
            <a:spLocks noChangeArrowheads="1"/>
          </p:cNvSpPr>
          <p:nvPr/>
        </p:nvSpPr>
        <p:spPr bwMode="auto">
          <a:xfrm>
            <a:off x="406400" y="5905500"/>
            <a:ext cx="8737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00">
                <a:solidFill>
                  <a:srgbClr val="974707"/>
                </a:solidFill>
                <a:latin typeface="Calibri" pitchFamily="34" charset="0"/>
              </a:rPr>
              <a:t>Все этапы функционируют в линейной</a:t>
            </a:r>
          </a:p>
          <a:p>
            <a:pPr>
              <a:lnSpc>
                <a:spcPts val="2300"/>
              </a:lnSpc>
            </a:pPr>
            <a:endParaRPr lang="en-CA" sz="20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25610" name="TextBox 10"/>
          <p:cNvSpPr txBox="1">
            <a:spLocks noChangeArrowheads="1"/>
          </p:cNvSpPr>
          <p:nvPr/>
        </p:nvSpPr>
        <p:spPr bwMode="auto">
          <a:xfrm>
            <a:off x="406400" y="6210300"/>
            <a:ext cx="8737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00">
                <a:solidFill>
                  <a:srgbClr val="974707"/>
                </a:solidFill>
                <a:latin typeface="Calibri" pitchFamily="34" charset="0"/>
              </a:rPr>
              <a:t>последовательности</a:t>
            </a:r>
          </a:p>
          <a:p>
            <a:pPr>
              <a:lnSpc>
                <a:spcPts val="2300"/>
              </a:lnSpc>
            </a:pPr>
            <a:endParaRPr lang="en-CA" sz="200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1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4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TextBox 2"/>
          <p:cNvSpPr txBox="1">
            <a:spLocks noChangeArrowheads="1"/>
          </p:cNvSpPr>
          <p:nvPr/>
        </p:nvSpPr>
        <p:spPr bwMode="auto">
          <a:xfrm>
            <a:off x="622300" y="2730500"/>
            <a:ext cx="41243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ts val="2400"/>
              </a:lnSpc>
            </a:pPr>
            <a:r>
              <a:rPr lang="en-CA" sz="2000">
                <a:solidFill>
                  <a:srgbClr val="974707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</a:t>
            </a:r>
            <a:r>
              <a:rPr lang="en-CA" sz="2000">
                <a:solidFill>
                  <a:srgbClr val="974707"/>
                </a:solidFill>
                <a:latin typeface="Calibri" pitchFamily="34" charset="0"/>
              </a:rPr>
              <a:t> Здоровьесберегающая технология </a:t>
            </a:r>
            <a:r>
              <a:rPr lang="en-CA" sz="2000">
                <a:solidFill>
                  <a:srgbClr val="000000"/>
                </a:solidFill>
                <a:latin typeface="Times New Roman" pitchFamily="18" charset="0"/>
              </a:rPr>
              <a:t/>
            </a:r>
            <a:br>
              <a:rPr lang="en-CA" sz="2000">
                <a:solidFill>
                  <a:srgbClr val="000000"/>
                </a:solidFill>
                <a:latin typeface="Times New Roman" pitchFamily="18" charset="0"/>
              </a:rPr>
            </a:br>
            <a:r>
              <a:rPr lang="en-CA" sz="2000">
                <a:solidFill>
                  <a:srgbClr val="974707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</a:t>
            </a:r>
            <a:r>
              <a:rPr lang="en-CA" sz="2000">
                <a:solidFill>
                  <a:srgbClr val="974707"/>
                </a:solidFill>
                <a:latin typeface="Calibri" pitchFamily="34" charset="0"/>
              </a:rPr>
              <a:t> Игровая технология </a:t>
            </a:r>
          </a:p>
          <a:p>
            <a:pPr>
              <a:lnSpc>
                <a:spcPts val="2400"/>
              </a:lnSpc>
            </a:pPr>
            <a:endParaRPr lang="en-CA" sz="20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4339" name="TextBox 3"/>
          <p:cNvSpPr txBox="1">
            <a:spLocks noChangeArrowheads="1"/>
          </p:cNvSpPr>
          <p:nvPr/>
        </p:nvSpPr>
        <p:spPr bwMode="auto">
          <a:xfrm>
            <a:off x="622300" y="3340100"/>
            <a:ext cx="5637213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ts val="2400"/>
              </a:lnSpc>
            </a:pPr>
            <a:r>
              <a:rPr lang="en-CA" sz="2000">
                <a:solidFill>
                  <a:srgbClr val="974707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</a:t>
            </a:r>
            <a:r>
              <a:rPr lang="en-CA" sz="2000">
                <a:solidFill>
                  <a:srgbClr val="974707"/>
                </a:solidFill>
                <a:latin typeface="Calibri" pitchFamily="34" charset="0"/>
              </a:rPr>
              <a:t> Информационно-коммуникационная технология</a:t>
            </a:r>
            <a:r>
              <a:rPr lang="en-CA" sz="2000">
                <a:solidFill>
                  <a:srgbClr val="000000"/>
                </a:solidFill>
                <a:latin typeface="Times New Roman" pitchFamily="18" charset="0"/>
              </a:rPr>
              <a:t/>
            </a:r>
            <a:br>
              <a:rPr lang="en-CA" sz="2000">
                <a:solidFill>
                  <a:srgbClr val="000000"/>
                </a:solidFill>
                <a:latin typeface="Times New Roman" pitchFamily="18" charset="0"/>
              </a:rPr>
            </a:br>
            <a:r>
              <a:rPr lang="en-CA" sz="2000">
                <a:solidFill>
                  <a:srgbClr val="974707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</a:t>
            </a:r>
            <a:r>
              <a:rPr lang="en-CA" sz="2000">
                <a:solidFill>
                  <a:srgbClr val="974707"/>
                </a:solidFill>
                <a:latin typeface="Calibri" pitchFamily="34" charset="0"/>
              </a:rPr>
              <a:t> Технология уровневой дифференциации </a:t>
            </a:r>
            <a:r>
              <a:rPr lang="en-CA" sz="2000">
                <a:solidFill>
                  <a:srgbClr val="000000"/>
                </a:solidFill>
                <a:latin typeface="Times New Roman" pitchFamily="18" charset="0"/>
              </a:rPr>
              <a:t/>
            </a:r>
            <a:br>
              <a:rPr lang="en-CA" sz="2000">
                <a:solidFill>
                  <a:srgbClr val="000000"/>
                </a:solidFill>
                <a:latin typeface="Times New Roman" pitchFamily="18" charset="0"/>
              </a:rPr>
            </a:br>
            <a:r>
              <a:rPr lang="en-CA" sz="2000">
                <a:solidFill>
                  <a:srgbClr val="974707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</a:t>
            </a:r>
            <a:r>
              <a:rPr lang="en-CA" sz="2000">
                <a:solidFill>
                  <a:srgbClr val="974707"/>
                </a:solidFill>
                <a:latin typeface="Calibri" pitchFamily="34" charset="0"/>
              </a:rPr>
              <a:t> Соревновательная  технология</a:t>
            </a:r>
          </a:p>
          <a:p>
            <a:pPr>
              <a:lnSpc>
                <a:spcPts val="2400"/>
              </a:lnSpc>
            </a:pPr>
            <a:endParaRPr lang="en-CA" sz="20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4340" name="TextBox 4"/>
          <p:cNvSpPr txBox="1">
            <a:spLocks noChangeArrowheads="1"/>
          </p:cNvSpPr>
          <p:nvPr/>
        </p:nvSpPr>
        <p:spPr bwMode="auto">
          <a:xfrm>
            <a:off x="622300" y="4267200"/>
            <a:ext cx="85217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2000">
                <a:solidFill>
                  <a:srgbClr val="974707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</a:t>
            </a:r>
            <a:r>
              <a:rPr lang="en-CA" sz="2000">
                <a:solidFill>
                  <a:srgbClr val="974707"/>
                </a:solidFill>
                <a:latin typeface="Calibri" pitchFamily="34" charset="0"/>
              </a:rPr>
              <a:t> Блочно-модульная технология</a:t>
            </a:r>
          </a:p>
          <a:p>
            <a:pPr>
              <a:lnSpc>
                <a:spcPts val="2300"/>
              </a:lnSpc>
            </a:pPr>
            <a:endParaRPr lang="en-CA" sz="200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1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4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TextBox 2"/>
          <p:cNvSpPr txBox="1">
            <a:spLocks noChangeArrowheads="1"/>
          </p:cNvSpPr>
          <p:nvPr/>
        </p:nvSpPr>
        <p:spPr bwMode="auto">
          <a:xfrm>
            <a:off x="558800" y="1879600"/>
            <a:ext cx="85852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2000">
                <a:solidFill>
                  <a:srgbClr val="974707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</a:t>
            </a:r>
            <a:r>
              <a:rPr lang="en-CA" sz="2000">
                <a:solidFill>
                  <a:srgbClr val="974707"/>
                </a:solidFill>
                <a:latin typeface="Calibri" pitchFamily="34" charset="0"/>
              </a:rPr>
              <a:t> Ведется постоянный контроль за</a:t>
            </a:r>
          </a:p>
          <a:p>
            <a:pPr>
              <a:lnSpc>
                <a:spcPts val="2300"/>
              </a:lnSpc>
            </a:pPr>
            <a:endParaRPr lang="en-CA" sz="20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5363" name="TextBox 3"/>
          <p:cNvSpPr txBox="1">
            <a:spLocks noChangeArrowheads="1"/>
          </p:cNvSpPr>
          <p:nvPr/>
        </p:nvSpPr>
        <p:spPr bwMode="auto">
          <a:xfrm>
            <a:off x="914400" y="2184400"/>
            <a:ext cx="8229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2000">
                <a:solidFill>
                  <a:srgbClr val="974707"/>
                </a:solidFill>
                <a:latin typeface="Calibri" pitchFamily="34" charset="0"/>
              </a:rPr>
              <a:t>соответствием требованиям техники</a:t>
            </a:r>
          </a:p>
          <a:p>
            <a:pPr>
              <a:lnSpc>
                <a:spcPts val="2300"/>
              </a:lnSpc>
            </a:pPr>
            <a:endParaRPr lang="en-CA" sz="20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5364" name="TextBox 4"/>
          <p:cNvSpPr txBox="1">
            <a:spLocks noChangeArrowheads="1"/>
          </p:cNvSpPr>
          <p:nvPr/>
        </p:nvSpPr>
        <p:spPr bwMode="auto">
          <a:xfrm>
            <a:off x="914400" y="2489200"/>
            <a:ext cx="8229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2000">
                <a:solidFill>
                  <a:srgbClr val="974707"/>
                </a:solidFill>
                <a:latin typeface="Calibri" pitchFamily="34" charset="0"/>
              </a:rPr>
              <a:t>безопасности, гигиены и температурному</a:t>
            </a:r>
          </a:p>
          <a:p>
            <a:pPr>
              <a:lnSpc>
                <a:spcPts val="2300"/>
              </a:lnSpc>
            </a:pPr>
            <a:endParaRPr lang="en-CA" sz="20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5365" name="TextBox 5"/>
          <p:cNvSpPr txBox="1">
            <a:spLocks noChangeArrowheads="1"/>
          </p:cNvSpPr>
          <p:nvPr/>
        </p:nvSpPr>
        <p:spPr bwMode="auto">
          <a:xfrm>
            <a:off x="914400" y="2794000"/>
            <a:ext cx="8229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2000">
                <a:solidFill>
                  <a:srgbClr val="974707"/>
                </a:solidFill>
                <a:latin typeface="Calibri" pitchFamily="34" charset="0"/>
              </a:rPr>
              <a:t>режиму спортивной одежды и обуви</a:t>
            </a:r>
          </a:p>
          <a:p>
            <a:pPr>
              <a:lnSpc>
                <a:spcPts val="2300"/>
              </a:lnSpc>
            </a:pPr>
            <a:endParaRPr lang="en-CA" sz="20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5366" name="TextBox 6"/>
          <p:cNvSpPr txBox="1">
            <a:spLocks noChangeArrowheads="1"/>
          </p:cNvSpPr>
          <p:nvPr/>
        </p:nvSpPr>
        <p:spPr bwMode="auto">
          <a:xfrm>
            <a:off x="914400" y="3086100"/>
            <a:ext cx="4560888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ts val="2400"/>
              </a:lnSpc>
            </a:pPr>
            <a:r>
              <a:rPr lang="en-CA" sz="2000">
                <a:solidFill>
                  <a:srgbClr val="974707"/>
                </a:solidFill>
                <a:latin typeface="Calibri" pitchFamily="34" charset="0"/>
              </a:rPr>
              <a:t>учеников͘</a:t>
            </a:r>
            <a:r>
              <a:rPr lang="ru-RU" sz="2000">
                <a:solidFill>
                  <a:srgbClr val="974707"/>
                </a:solidFill>
                <a:latin typeface="Calibri" pitchFamily="34" charset="0"/>
              </a:rPr>
              <a:t> </a:t>
            </a:r>
            <a:r>
              <a:rPr lang="en-CA" sz="2000">
                <a:solidFill>
                  <a:srgbClr val="974707"/>
                </a:solidFill>
                <a:latin typeface="Calibri" pitchFamily="34" charset="0"/>
              </a:rPr>
              <a:t>Объясняются правила подбора</a:t>
            </a:r>
            <a:r>
              <a:rPr lang="en-CA" sz="2000">
                <a:solidFill>
                  <a:srgbClr val="000000"/>
                </a:solidFill>
                <a:latin typeface="Times New Roman" pitchFamily="18" charset="0"/>
              </a:rPr>
              <a:t/>
            </a:r>
            <a:br>
              <a:rPr lang="en-CA" sz="2000">
                <a:solidFill>
                  <a:srgbClr val="000000"/>
                </a:solidFill>
                <a:latin typeface="Times New Roman" pitchFamily="18" charset="0"/>
              </a:rPr>
            </a:br>
            <a:r>
              <a:rPr lang="en-CA" sz="2000">
                <a:solidFill>
                  <a:srgbClr val="974707"/>
                </a:solidFill>
                <a:latin typeface="Calibri" pitchFamily="34" charset="0"/>
              </a:rPr>
              <a:t>одежды для занятий различными видами</a:t>
            </a:r>
          </a:p>
          <a:p>
            <a:pPr>
              <a:lnSpc>
                <a:spcPts val="2400"/>
              </a:lnSpc>
            </a:pPr>
            <a:endParaRPr lang="en-CA" sz="20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5367" name="TextBox 7"/>
          <p:cNvSpPr txBox="1">
            <a:spLocks noChangeArrowheads="1"/>
          </p:cNvSpPr>
          <p:nvPr/>
        </p:nvSpPr>
        <p:spPr bwMode="auto">
          <a:xfrm>
            <a:off x="914400" y="3708400"/>
            <a:ext cx="8229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2000">
                <a:solidFill>
                  <a:srgbClr val="974707"/>
                </a:solidFill>
                <a:latin typeface="Calibri" pitchFamily="34" charset="0"/>
              </a:rPr>
              <a:t>спорта͘</a:t>
            </a:r>
          </a:p>
          <a:p>
            <a:pPr>
              <a:lnSpc>
                <a:spcPts val="2300"/>
              </a:lnSpc>
            </a:pPr>
            <a:endParaRPr lang="en-CA" sz="200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1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4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6" name="TextBox 2"/>
          <p:cNvSpPr txBox="1">
            <a:spLocks noChangeArrowheads="1"/>
          </p:cNvSpPr>
          <p:nvPr/>
        </p:nvSpPr>
        <p:spPr bwMode="auto">
          <a:xfrm>
            <a:off x="4292600" y="1524000"/>
            <a:ext cx="4851400" cy="589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00" dirty="0">
                <a:solidFill>
                  <a:srgbClr val="974707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</a:t>
            </a:r>
            <a:r>
              <a:rPr lang="en-CA" sz="1900" dirty="0">
                <a:solidFill>
                  <a:srgbClr val="974707"/>
                </a:solidFill>
                <a:latin typeface="Calibri" pitchFamily="34" charset="0"/>
              </a:rPr>
              <a:t> </a:t>
            </a:r>
            <a:r>
              <a:rPr lang="en-CA" sz="1900" dirty="0" err="1">
                <a:solidFill>
                  <a:srgbClr val="974707"/>
                </a:solidFill>
                <a:latin typeface="Calibri" pitchFamily="34" charset="0"/>
              </a:rPr>
              <a:t>Занятия</a:t>
            </a:r>
            <a:r>
              <a:rPr lang="en-CA" sz="1900" dirty="0">
                <a:solidFill>
                  <a:srgbClr val="974707"/>
                </a:solidFill>
                <a:latin typeface="Calibri" pitchFamily="34" charset="0"/>
              </a:rPr>
              <a:t> </a:t>
            </a:r>
            <a:r>
              <a:rPr lang="en-CA" sz="1900" dirty="0" err="1">
                <a:solidFill>
                  <a:srgbClr val="974707"/>
                </a:solidFill>
                <a:latin typeface="Calibri" pitchFamily="34" charset="0"/>
              </a:rPr>
              <a:t>по</a:t>
            </a:r>
            <a:r>
              <a:rPr lang="en-CA" sz="1900" dirty="0">
                <a:solidFill>
                  <a:srgbClr val="974707"/>
                </a:solidFill>
                <a:latin typeface="Calibri" pitchFamily="34" charset="0"/>
              </a:rPr>
              <a:t> </a:t>
            </a:r>
            <a:r>
              <a:rPr lang="en-CA" sz="1900" dirty="0" err="1">
                <a:solidFill>
                  <a:srgbClr val="974707"/>
                </a:solidFill>
                <a:latin typeface="Calibri" pitchFamily="34" charset="0"/>
              </a:rPr>
              <a:t>легкой</a:t>
            </a:r>
            <a:r>
              <a:rPr lang="en-CA" sz="1900" dirty="0">
                <a:solidFill>
                  <a:srgbClr val="974707"/>
                </a:solidFill>
                <a:latin typeface="Calibri" pitchFamily="34" charset="0"/>
              </a:rPr>
              <a:t> </a:t>
            </a:r>
            <a:r>
              <a:rPr lang="en-CA" sz="1900" dirty="0" err="1">
                <a:solidFill>
                  <a:srgbClr val="974707"/>
                </a:solidFill>
                <a:latin typeface="Calibri" pitchFamily="34" charset="0"/>
              </a:rPr>
              <a:t>атлетике</a:t>
            </a:r>
            <a:r>
              <a:rPr lang="en-CA" sz="1900" dirty="0">
                <a:solidFill>
                  <a:srgbClr val="974707"/>
                </a:solidFill>
                <a:latin typeface="Calibri" pitchFamily="34" charset="0"/>
              </a:rPr>
              <a:t> (</a:t>
            </a:r>
            <a:r>
              <a:rPr lang="en-CA" sz="1900" dirty="0" err="1">
                <a:solidFill>
                  <a:srgbClr val="974707"/>
                </a:solidFill>
                <a:latin typeface="Calibri" pitchFamily="34" charset="0"/>
              </a:rPr>
              <a:t>сентябрь</a:t>
            </a:r>
            <a:endParaRPr lang="en-CA" sz="1900" dirty="0">
              <a:solidFill>
                <a:srgbClr val="974707"/>
              </a:solidFill>
              <a:latin typeface="Calibri" pitchFamily="34" charset="0"/>
            </a:endParaRPr>
          </a:p>
          <a:p>
            <a:pPr>
              <a:lnSpc>
                <a:spcPts val="2300"/>
              </a:lnSpc>
            </a:pPr>
            <a:endParaRPr lang="en-CA" sz="2000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6387" name="TextBox 3"/>
          <p:cNvSpPr txBox="1">
            <a:spLocks noChangeArrowheads="1"/>
          </p:cNvSpPr>
          <p:nvPr/>
        </p:nvSpPr>
        <p:spPr bwMode="auto">
          <a:xfrm>
            <a:off x="4660900" y="1816100"/>
            <a:ext cx="44831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ts val="2400"/>
              </a:lnSpc>
            </a:pPr>
            <a:r>
              <a:rPr lang="en-CA" sz="1900" dirty="0">
                <a:solidFill>
                  <a:srgbClr val="974707"/>
                </a:solidFill>
                <a:latin typeface="Calibri" pitchFamily="34" charset="0"/>
              </a:rPr>
              <a:t>- </a:t>
            </a:r>
            <a:r>
              <a:rPr lang="en-CA" sz="1900" dirty="0" err="1">
                <a:solidFill>
                  <a:srgbClr val="974707"/>
                </a:solidFill>
                <a:latin typeface="Calibri" pitchFamily="34" charset="0"/>
              </a:rPr>
              <a:t>октябрь</a:t>
            </a:r>
            <a:r>
              <a:rPr lang="en-CA" sz="1900" dirty="0">
                <a:solidFill>
                  <a:srgbClr val="974707"/>
                </a:solidFill>
                <a:latin typeface="Calibri" pitchFamily="34" charset="0"/>
              </a:rPr>
              <a:t> и </a:t>
            </a:r>
            <a:r>
              <a:rPr lang="en-CA" sz="1900" dirty="0" err="1">
                <a:solidFill>
                  <a:srgbClr val="974707"/>
                </a:solidFill>
                <a:latin typeface="Calibri" pitchFamily="34" charset="0"/>
              </a:rPr>
              <a:t>апрель</a:t>
            </a:r>
            <a:r>
              <a:rPr lang="en-CA" sz="1900" dirty="0">
                <a:solidFill>
                  <a:srgbClr val="974707"/>
                </a:solidFill>
                <a:latin typeface="Calibri" pitchFamily="34" charset="0"/>
              </a:rPr>
              <a:t> - </a:t>
            </a:r>
            <a:r>
              <a:rPr lang="en-CA" sz="1900" dirty="0" err="1">
                <a:solidFill>
                  <a:srgbClr val="974707"/>
                </a:solidFill>
                <a:latin typeface="Calibri" pitchFamily="34" charset="0"/>
              </a:rPr>
              <a:t>май</a:t>
            </a:r>
            <a:r>
              <a:rPr lang="en-CA" sz="1900" dirty="0">
                <a:solidFill>
                  <a:srgbClr val="974707"/>
                </a:solidFill>
                <a:latin typeface="Calibri" pitchFamily="34" charset="0"/>
              </a:rPr>
              <a:t>)  и </a:t>
            </a:r>
            <a:r>
              <a:rPr lang="en-CA" sz="1900" dirty="0" err="1">
                <a:solidFill>
                  <a:srgbClr val="974707"/>
                </a:solidFill>
                <a:latin typeface="Calibri" pitchFamily="34" charset="0"/>
              </a:rPr>
              <a:t>по</a:t>
            </a:r>
            <a:r>
              <a:rPr lang="en-CA" sz="2000" dirty="0">
                <a:solidFill>
                  <a:srgbClr val="000000"/>
                </a:solidFill>
                <a:latin typeface="Times New Roman" pitchFamily="18" charset="0"/>
              </a:rPr>
              <a:t/>
            </a:r>
            <a:br>
              <a:rPr lang="en-CA" sz="2000" dirty="0">
                <a:solidFill>
                  <a:srgbClr val="000000"/>
                </a:solidFill>
                <a:latin typeface="Times New Roman" pitchFamily="18" charset="0"/>
              </a:rPr>
            </a:br>
            <a:r>
              <a:rPr lang="en-CA" sz="1900" dirty="0" err="1">
                <a:solidFill>
                  <a:srgbClr val="974707"/>
                </a:solidFill>
                <a:latin typeface="Calibri" pitchFamily="34" charset="0"/>
              </a:rPr>
              <a:t>лыжной</a:t>
            </a:r>
            <a:r>
              <a:rPr lang="en-CA" sz="1900" dirty="0">
                <a:solidFill>
                  <a:srgbClr val="974707"/>
                </a:solidFill>
                <a:latin typeface="Calibri" pitchFamily="34" charset="0"/>
              </a:rPr>
              <a:t> </a:t>
            </a:r>
            <a:r>
              <a:rPr lang="en-CA" sz="1900" dirty="0" err="1">
                <a:solidFill>
                  <a:srgbClr val="974707"/>
                </a:solidFill>
                <a:latin typeface="Calibri" pitchFamily="34" charset="0"/>
              </a:rPr>
              <a:t>подготовке</a:t>
            </a:r>
            <a:r>
              <a:rPr lang="en-CA" sz="1900" dirty="0">
                <a:solidFill>
                  <a:srgbClr val="974707"/>
                </a:solidFill>
                <a:latin typeface="Calibri" pitchFamily="34" charset="0"/>
              </a:rPr>
              <a:t>  (</a:t>
            </a:r>
            <a:r>
              <a:rPr lang="en-CA" sz="1900" dirty="0" err="1">
                <a:solidFill>
                  <a:srgbClr val="974707"/>
                </a:solidFill>
                <a:latin typeface="Calibri" pitchFamily="34" charset="0"/>
              </a:rPr>
              <a:t>январь</a:t>
            </a:r>
            <a:r>
              <a:rPr lang="en-CA" sz="1900" dirty="0">
                <a:solidFill>
                  <a:srgbClr val="974707"/>
                </a:solidFill>
                <a:latin typeface="Calibri" pitchFamily="34" charset="0"/>
              </a:rPr>
              <a:t> -</a:t>
            </a:r>
            <a:r>
              <a:rPr lang="en-CA" sz="2000" dirty="0">
                <a:solidFill>
                  <a:srgbClr val="000000"/>
                </a:solidFill>
                <a:latin typeface="Times New Roman" pitchFamily="18" charset="0"/>
              </a:rPr>
              <a:t/>
            </a:r>
            <a:br>
              <a:rPr lang="en-CA" sz="2000" dirty="0">
                <a:solidFill>
                  <a:srgbClr val="000000"/>
                </a:solidFill>
                <a:latin typeface="Times New Roman" pitchFamily="18" charset="0"/>
              </a:rPr>
            </a:br>
            <a:r>
              <a:rPr lang="en-CA" sz="1900" dirty="0" err="1">
                <a:solidFill>
                  <a:srgbClr val="974707"/>
                </a:solidFill>
                <a:latin typeface="Calibri" pitchFamily="34" charset="0"/>
              </a:rPr>
              <a:t>февраль</a:t>
            </a:r>
            <a:r>
              <a:rPr lang="en-CA" sz="1900" dirty="0">
                <a:solidFill>
                  <a:srgbClr val="974707"/>
                </a:solidFill>
                <a:latin typeface="Calibri" pitchFamily="34" charset="0"/>
              </a:rPr>
              <a:t>) </a:t>
            </a:r>
            <a:r>
              <a:rPr lang="en-CA" sz="1900" dirty="0" err="1">
                <a:solidFill>
                  <a:srgbClr val="974707"/>
                </a:solidFill>
                <a:latin typeface="Calibri" pitchFamily="34" charset="0"/>
              </a:rPr>
              <a:t>проводятся</a:t>
            </a:r>
            <a:r>
              <a:rPr lang="en-CA" sz="1900" dirty="0">
                <a:solidFill>
                  <a:srgbClr val="974707"/>
                </a:solidFill>
                <a:latin typeface="Calibri" pitchFamily="34" charset="0"/>
              </a:rPr>
              <a:t> </a:t>
            </a:r>
            <a:r>
              <a:rPr lang="en-CA" sz="1900" dirty="0" err="1">
                <a:solidFill>
                  <a:srgbClr val="974707"/>
                </a:solidFill>
                <a:latin typeface="Calibri" pitchFamily="34" charset="0"/>
              </a:rPr>
              <a:t>на</a:t>
            </a:r>
            <a:r>
              <a:rPr lang="en-CA" sz="1900" dirty="0">
                <a:solidFill>
                  <a:srgbClr val="974707"/>
                </a:solidFill>
                <a:latin typeface="Calibri" pitchFamily="34" charset="0"/>
              </a:rPr>
              <a:t> </a:t>
            </a:r>
            <a:r>
              <a:rPr lang="en-CA" sz="1900" dirty="0" err="1">
                <a:solidFill>
                  <a:srgbClr val="974707"/>
                </a:solidFill>
                <a:latin typeface="Calibri" pitchFamily="34" charset="0"/>
              </a:rPr>
              <a:t>свежем</a:t>
            </a:r>
            <a:endParaRPr lang="en-CA" sz="1900" dirty="0">
              <a:solidFill>
                <a:srgbClr val="974707"/>
              </a:solidFill>
              <a:latin typeface="Calibri" pitchFamily="34" charset="0"/>
            </a:endParaRPr>
          </a:p>
          <a:p>
            <a:pPr>
              <a:lnSpc>
                <a:spcPts val="2400"/>
              </a:lnSpc>
            </a:pPr>
            <a:endParaRPr lang="en-CA" sz="2000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6388" name="TextBox 4"/>
          <p:cNvSpPr txBox="1">
            <a:spLocks noChangeArrowheads="1"/>
          </p:cNvSpPr>
          <p:nvPr/>
        </p:nvSpPr>
        <p:spPr bwMode="auto">
          <a:xfrm>
            <a:off x="4660900" y="2743200"/>
            <a:ext cx="44831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00" dirty="0" err="1">
                <a:solidFill>
                  <a:srgbClr val="974707"/>
                </a:solidFill>
                <a:latin typeface="Calibri" pitchFamily="34" charset="0"/>
              </a:rPr>
              <a:t>воздухе</a:t>
            </a:r>
            <a:r>
              <a:rPr lang="en-CA" sz="1900" dirty="0">
                <a:solidFill>
                  <a:srgbClr val="974707"/>
                </a:solidFill>
                <a:latin typeface="Calibri" pitchFamily="34" charset="0"/>
              </a:rPr>
              <a:t>, </a:t>
            </a:r>
            <a:r>
              <a:rPr lang="en-CA" sz="1900" dirty="0" err="1">
                <a:solidFill>
                  <a:srgbClr val="974707"/>
                </a:solidFill>
                <a:latin typeface="Calibri" pitchFamily="34" charset="0"/>
              </a:rPr>
              <a:t>что</a:t>
            </a:r>
            <a:r>
              <a:rPr lang="en-CA" sz="1900" dirty="0">
                <a:solidFill>
                  <a:srgbClr val="974707"/>
                </a:solidFill>
                <a:latin typeface="Calibri" pitchFamily="34" charset="0"/>
              </a:rPr>
              <a:t> </a:t>
            </a:r>
            <a:r>
              <a:rPr lang="en-CA" sz="1900" dirty="0" err="1">
                <a:solidFill>
                  <a:srgbClr val="974707"/>
                </a:solidFill>
                <a:latin typeface="Calibri" pitchFamily="34" charset="0"/>
              </a:rPr>
              <a:t>способствует</a:t>
            </a:r>
            <a:endParaRPr lang="en-CA" sz="1900" dirty="0">
              <a:solidFill>
                <a:srgbClr val="974707"/>
              </a:solidFill>
              <a:latin typeface="Calibri" pitchFamily="34" charset="0"/>
            </a:endParaRPr>
          </a:p>
          <a:p>
            <a:pPr>
              <a:lnSpc>
                <a:spcPts val="2300"/>
              </a:lnSpc>
            </a:pPr>
            <a:endParaRPr lang="en-CA" sz="2000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6389" name="TextBox 5"/>
          <p:cNvSpPr txBox="1">
            <a:spLocks noChangeArrowheads="1"/>
          </p:cNvSpPr>
          <p:nvPr/>
        </p:nvSpPr>
        <p:spPr bwMode="auto">
          <a:xfrm>
            <a:off x="4660900" y="3048000"/>
            <a:ext cx="44831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00" dirty="0" err="1">
                <a:solidFill>
                  <a:srgbClr val="974707"/>
                </a:solidFill>
                <a:latin typeface="Calibri" pitchFamily="34" charset="0"/>
              </a:rPr>
              <a:t>закаливанию</a:t>
            </a:r>
            <a:r>
              <a:rPr lang="en-CA" sz="1900" dirty="0">
                <a:solidFill>
                  <a:srgbClr val="974707"/>
                </a:solidFill>
                <a:latin typeface="Calibri" pitchFamily="34" charset="0"/>
              </a:rPr>
              <a:t> </a:t>
            </a:r>
            <a:r>
              <a:rPr lang="en-CA" sz="1900" dirty="0" err="1">
                <a:solidFill>
                  <a:srgbClr val="974707"/>
                </a:solidFill>
                <a:latin typeface="Calibri" pitchFamily="34" charset="0"/>
              </a:rPr>
              <a:t>детей</a:t>
            </a:r>
            <a:r>
              <a:rPr lang="en-CA" sz="1900" dirty="0">
                <a:solidFill>
                  <a:srgbClr val="974707"/>
                </a:solidFill>
                <a:latin typeface="Calibri" pitchFamily="34" charset="0"/>
              </a:rPr>
              <a:t>͘</a:t>
            </a:r>
          </a:p>
          <a:p>
            <a:pPr>
              <a:lnSpc>
                <a:spcPts val="2300"/>
              </a:lnSpc>
            </a:pPr>
            <a:endParaRPr lang="en-CA" sz="2000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6390" name="TextBox 6"/>
          <p:cNvSpPr txBox="1">
            <a:spLocks noChangeArrowheads="1"/>
          </p:cNvSpPr>
          <p:nvPr/>
        </p:nvSpPr>
        <p:spPr bwMode="auto">
          <a:xfrm>
            <a:off x="4292600" y="3340100"/>
            <a:ext cx="4851400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ts val="2400"/>
              </a:lnSpc>
              <a:tabLst>
                <a:tab pos="368300" algn="l"/>
              </a:tabLst>
            </a:pPr>
            <a:r>
              <a:rPr lang="en-CA" sz="1900" dirty="0">
                <a:solidFill>
                  <a:srgbClr val="974707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</a:t>
            </a:r>
            <a:r>
              <a:rPr lang="en-CA" sz="1900" dirty="0">
                <a:solidFill>
                  <a:srgbClr val="974707"/>
                </a:solidFill>
                <a:latin typeface="Calibri" pitchFamily="34" charset="0"/>
              </a:rPr>
              <a:t> В </a:t>
            </a:r>
            <a:r>
              <a:rPr lang="en-CA" sz="1900" dirty="0" err="1">
                <a:solidFill>
                  <a:srgbClr val="974707"/>
                </a:solidFill>
                <a:latin typeface="Calibri" pitchFamily="34" charset="0"/>
              </a:rPr>
              <a:t>процессе</a:t>
            </a:r>
            <a:r>
              <a:rPr lang="en-CA" sz="1900" dirty="0">
                <a:solidFill>
                  <a:srgbClr val="974707"/>
                </a:solidFill>
                <a:latin typeface="Calibri" pitchFamily="34" charset="0"/>
              </a:rPr>
              <a:t> </a:t>
            </a:r>
            <a:r>
              <a:rPr lang="en-CA" sz="1900" dirty="0" err="1">
                <a:solidFill>
                  <a:srgbClr val="974707"/>
                </a:solidFill>
                <a:latin typeface="Calibri" pitchFamily="34" charset="0"/>
              </a:rPr>
              <a:t>урока</a:t>
            </a:r>
            <a:r>
              <a:rPr lang="en-CA" sz="1900" dirty="0">
                <a:solidFill>
                  <a:srgbClr val="974707"/>
                </a:solidFill>
                <a:latin typeface="Calibri" pitchFamily="34" charset="0"/>
              </a:rPr>
              <a:t> </a:t>
            </a:r>
            <a:r>
              <a:rPr lang="en-CA" sz="1900" dirty="0" err="1">
                <a:solidFill>
                  <a:srgbClr val="974707"/>
                </a:solidFill>
                <a:latin typeface="Calibri" pitchFamily="34" charset="0"/>
              </a:rPr>
              <a:t>дети</a:t>
            </a:r>
            <a:r>
              <a:rPr lang="en-CA" sz="1900" dirty="0">
                <a:solidFill>
                  <a:srgbClr val="974707"/>
                </a:solidFill>
                <a:latin typeface="Calibri" pitchFamily="34" charset="0"/>
              </a:rPr>
              <a:t> </a:t>
            </a:r>
            <a:r>
              <a:rPr lang="en-CA" sz="1900" dirty="0" err="1">
                <a:solidFill>
                  <a:srgbClr val="974707"/>
                </a:solidFill>
                <a:latin typeface="Calibri" pitchFamily="34" charset="0"/>
              </a:rPr>
              <a:t>получают</a:t>
            </a:r>
            <a:r>
              <a:rPr lang="en-CA" sz="2000" dirty="0">
                <a:solidFill>
                  <a:srgbClr val="000000"/>
                </a:solidFill>
                <a:latin typeface="Times New Roman" pitchFamily="18" charset="0"/>
              </a:rPr>
              <a:t/>
            </a:r>
            <a:br>
              <a:rPr lang="en-CA" sz="2000" dirty="0">
                <a:solidFill>
                  <a:srgbClr val="000000"/>
                </a:solidFill>
                <a:latin typeface="Times New Roman" pitchFamily="18" charset="0"/>
              </a:rPr>
            </a:br>
            <a:r>
              <a:rPr lang="en-CA" sz="1900" dirty="0">
                <a:solidFill>
                  <a:srgbClr val="974707"/>
                </a:solidFill>
                <a:latin typeface="Calibri" pitchFamily="34" charset="0"/>
              </a:rPr>
              <a:t>	</a:t>
            </a:r>
            <a:r>
              <a:rPr lang="en-CA" sz="1900" dirty="0" err="1">
                <a:solidFill>
                  <a:srgbClr val="974707"/>
                </a:solidFill>
                <a:latin typeface="Calibri" pitchFamily="34" charset="0"/>
              </a:rPr>
              <a:t>посильные</a:t>
            </a:r>
            <a:r>
              <a:rPr lang="en-CA" sz="1900" dirty="0">
                <a:solidFill>
                  <a:srgbClr val="974707"/>
                </a:solidFill>
                <a:latin typeface="Calibri" pitchFamily="34" charset="0"/>
              </a:rPr>
              <a:t> </a:t>
            </a:r>
            <a:r>
              <a:rPr lang="en-CA" sz="1900" dirty="0" err="1">
                <a:solidFill>
                  <a:srgbClr val="974707"/>
                </a:solidFill>
                <a:latin typeface="Calibri" pitchFamily="34" charset="0"/>
              </a:rPr>
              <a:t>задания</a:t>
            </a:r>
            <a:r>
              <a:rPr lang="en-CA" sz="1900" dirty="0">
                <a:solidFill>
                  <a:srgbClr val="974707"/>
                </a:solidFill>
                <a:latin typeface="Calibri" pitchFamily="34" charset="0"/>
              </a:rPr>
              <a:t> с </a:t>
            </a:r>
            <a:r>
              <a:rPr lang="en-CA" sz="1900" dirty="0" err="1">
                <a:solidFill>
                  <a:srgbClr val="974707"/>
                </a:solidFill>
                <a:latin typeface="Calibri" pitchFamily="34" charset="0"/>
              </a:rPr>
              <a:t>учетом</a:t>
            </a:r>
            <a:endParaRPr lang="en-CA" sz="1900" dirty="0">
              <a:solidFill>
                <a:srgbClr val="974707"/>
              </a:solidFill>
              <a:latin typeface="Calibri" pitchFamily="34" charset="0"/>
            </a:endParaRPr>
          </a:p>
          <a:p>
            <a:pPr>
              <a:lnSpc>
                <a:spcPts val="2400"/>
              </a:lnSpc>
              <a:tabLst>
                <a:tab pos="368300" algn="l"/>
              </a:tabLst>
            </a:pPr>
            <a:endParaRPr lang="en-CA" sz="2000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6391" name="TextBox 7"/>
          <p:cNvSpPr txBox="1">
            <a:spLocks noChangeArrowheads="1"/>
          </p:cNvSpPr>
          <p:nvPr/>
        </p:nvSpPr>
        <p:spPr bwMode="auto">
          <a:xfrm>
            <a:off x="4660900" y="3962400"/>
            <a:ext cx="44831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00" dirty="0" err="1">
                <a:solidFill>
                  <a:srgbClr val="974707"/>
                </a:solidFill>
                <a:latin typeface="Calibri" pitchFamily="34" charset="0"/>
              </a:rPr>
              <a:t>физического</a:t>
            </a:r>
            <a:r>
              <a:rPr lang="en-CA" sz="1900" dirty="0">
                <a:solidFill>
                  <a:srgbClr val="974707"/>
                </a:solidFill>
                <a:latin typeface="Calibri" pitchFamily="34" charset="0"/>
              </a:rPr>
              <a:t> </a:t>
            </a:r>
            <a:r>
              <a:rPr lang="en-CA" sz="1900" dirty="0" err="1">
                <a:solidFill>
                  <a:srgbClr val="974707"/>
                </a:solidFill>
                <a:latin typeface="Calibri" pitchFamily="34" charset="0"/>
              </a:rPr>
              <a:t>развития</a:t>
            </a:r>
            <a:r>
              <a:rPr lang="en-CA" sz="1900" dirty="0">
                <a:solidFill>
                  <a:srgbClr val="974707"/>
                </a:solidFill>
                <a:latin typeface="Calibri" pitchFamily="34" charset="0"/>
              </a:rPr>
              <a:t> и </a:t>
            </a:r>
            <a:r>
              <a:rPr lang="en-CA" sz="1900" dirty="0" err="1">
                <a:solidFill>
                  <a:srgbClr val="974707"/>
                </a:solidFill>
                <a:latin typeface="Calibri" pitchFamily="34" charset="0"/>
              </a:rPr>
              <a:t>физической</a:t>
            </a:r>
            <a:endParaRPr lang="en-CA" sz="1900" dirty="0">
              <a:solidFill>
                <a:srgbClr val="974707"/>
              </a:solidFill>
              <a:latin typeface="Calibri" pitchFamily="34" charset="0"/>
            </a:endParaRPr>
          </a:p>
          <a:p>
            <a:pPr>
              <a:lnSpc>
                <a:spcPts val="2300"/>
              </a:lnSpc>
            </a:pPr>
            <a:endParaRPr lang="en-CA" sz="2000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6392" name="TextBox 8"/>
          <p:cNvSpPr txBox="1">
            <a:spLocks noChangeArrowheads="1"/>
          </p:cNvSpPr>
          <p:nvPr/>
        </p:nvSpPr>
        <p:spPr bwMode="auto">
          <a:xfrm>
            <a:off x="4660900" y="4254500"/>
            <a:ext cx="4483100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ts val="2400"/>
              </a:lnSpc>
            </a:pPr>
            <a:r>
              <a:rPr lang="en-CA" sz="1900" dirty="0" err="1">
                <a:solidFill>
                  <a:srgbClr val="974707"/>
                </a:solidFill>
                <a:latin typeface="Calibri" pitchFamily="34" charset="0"/>
              </a:rPr>
              <a:t>подготовленности</a:t>
            </a:r>
            <a:r>
              <a:rPr lang="en-CA" sz="1900" dirty="0">
                <a:solidFill>
                  <a:srgbClr val="974707"/>
                </a:solidFill>
                <a:latin typeface="Calibri" pitchFamily="34" charset="0"/>
              </a:rPr>
              <a:t> </a:t>
            </a:r>
            <a:r>
              <a:rPr lang="en-CA" sz="1900" dirty="0" err="1">
                <a:solidFill>
                  <a:srgbClr val="974707"/>
                </a:solidFill>
                <a:latin typeface="Calibri" pitchFamily="34" charset="0"/>
              </a:rPr>
              <a:t>ученика</a:t>
            </a:r>
            <a:r>
              <a:rPr lang="en-CA" sz="1900" dirty="0">
                <a:solidFill>
                  <a:srgbClr val="974707"/>
                </a:solidFill>
                <a:latin typeface="Calibri" pitchFamily="34" charset="0"/>
              </a:rPr>
              <a:t> </a:t>
            </a:r>
            <a:r>
              <a:rPr lang="en-CA" sz="1900" dirty="0" err="1">
                <a:solidFill>
                  <a:srgbClr val="974707"/>
                </a:solidFill>
                <a:latin typeface="Calibri" pitchFamily="34" charset="0"/>
              </a:rPr>
              <a:t>на</a:t>
            </a:r>
            <a:r>
              <a:rPr lang="en-CA" sz="1900" dirty="0">
                <a:solidFill>
                  <a:srgbClr val="974707"/>
                </a:solidFill>
                <a:latin typeface="Calibri" pitchFamily="34" charset="0"/>
              </a:rPr>
              <a:t> </a:t>
            </a:r>
            <a:r>
              <a:rPr lang="en-CA" sz="1900" dirty="0" err="1">
                <a:solidFill>
                  <a:srgbClr val="974707"/>
                </a:solidFill>
                <a:latin typeface="Calibri" pitchFamily="34" charset="0"/>
              </a:rPr>
              <a:t>данном</a:t>
            </a:r>
            <a:r>
              <a:rPr lang="en-CA" sz="2000" dirty="0">
                <a:solidFill>
                  <a:srgbClr val="000000"/>
                </a:solidFill>
                <a:latin typeface="Times New Roman" pitchFamily="18" charset="0"/>
              </a:rPr>
              <a:t/>
            </a:r>
            <a:br>
              <a:rPr lang="en-CA" sz="2000" dirty="0">
                <a:solidFill>
                  <a:srgbClr val="000000"/>
                </a:solidFill>
                <a:latin typeface="Times New Roman" pitchFamily="18" charset="0"/>
              </a:rPr>
            </a:br>
            <a:r>
              <a:rPr lang="en-CA" sz="1900" dirty="0" err="1">
                <a:solidFill>
                  <a:srgbClr val="974707"/>
                </a:solidFill>
                <a:latin typeface="Calibri" pitchFamily="34" charset="0"/>
              </a:rPr>
              <a:t>этапе</a:t>
            </a:r>
            <a:r>
              <a:rPr lang="en-CA" sz="1900" dirty="0">
                <a:solidFill>
                  <a:srgbClr val="974707"/>
                </a:solidFill>
                <a:latin typeface="Calibri" pitchFamily="34" charset="0"/>
              </a:rPr>
              <a:t>͘</a:t>
            </a:r>
          </a:p>
          <a:p>
            <a:pPr>
              <a:lnSpc>
                <a:spcPts val="2400"/>
              </a:lnSpc>
            </a:pPr>
            <a:endParaRPr lang="en-CA" sz="2000" dirty="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1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4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TextBox 2"/>
          <p:cNvSpPr txBox="1">
            <a:spLocks noChangeArrowheads="1"/>
          </p:cNvSpPr>
          <p:nvPr/>
        </p:nvSpPr>
        <p:spPr bwMode="auto">
          <a:xfrm>
            <a:off x="482600" y="1955800"/>
            <a:ext cx="8661400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ts val="2400"/>
              </a:lnSpc>
              <a:tabLst>
                <a:tab pos="355600" algn="l"/>
              </a:tabLst>
            </a:pPr>
            <a:r>
              <a:rPr lang="en-CA" sz="2000" dirty="0">
                <a:solidFill>
                  <a:srgbClr val="974707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</a:t>
            </a:r>
            <a:r>
              <a:rPr lang="en-CA" sz="2000" dirty="0">
                <a:solidFill>
                  <a:srgbClr val="974707"/>
                </a:solidFill>
                <a:latin typeface="Calibri" pitchFamily="34" charset="0"/>
              </a:rPr>
              <a:t> </a:t>
            </a:r>
            <a:r>
              <a:rPr lang="en-CA" sz="2000" dirty="0" err="1">
                <a:solidFill>
                  <a:srgbClr val="974707"/>
                </a:solidFill>
                <a:latin typeface="Calibri" pitchFamily="34" charset="0"/>
              </a:rPr>
              <a:t>На</a:t>
            </a:r>
            <a:r>
              <a:rPr lang="en-CA" sz="2000" dirty="0">
                <a:solidFill>
                  <a:srgbClr val="974707"/>
                </a:solidFill>
                <a:latin typeface="Calibri" pitchFamily="34" charset="0"/>
              </a:rPr>
              <a:t> </a:t>
            </a:r>
            <a:r>
              <a:rPr lang="en-CA" sz="2000" dirty="0" err="1">
                <a:solidFill>
                  <a:srgbClr val="974707"/>
                </a:solidFill>
                <a:latin typeface="Calibri" pitchFamily="34" charset="0"/>
              </a:rPr>
              <a:t>занятиях</a:t>
            </a:r>
            <a:r>
              <a:rPr lang="en-CA" sz="2000" dirty="0">
                <a:solidFill>
                  <a:srgbClr val="974707"/>
                </a:solidFill>
                <a:latin typeface="Calibri" pitchFamily="34" charset="0"/>
              </a:rPr>
              <a:t> и </a:t>
            </a:r>
            <a:r>
              <a:rPr lang="en-CA" sz="2000" dirty="0" err="1">
                <a:solidFill>
                  <a:srgbClr val="974707"/>
                </a:solidFill>
                <a:latin typeface="Calibri" pitchFamily="34" charset="0"/>
              </a:rPr>
              <a:t>во</a:t>
            </a:r>
            <a:r>
              <a:rPr lang="en-CA" sz="2000" dirty="0">
                <a:solidFill>
                  <a:srgbClr val="974707"/>
                </a:solidFill>
                <a:latin typeface="Calibri" pitchFamily="34" charset="0"/>
              </a:rPr>
              <a:t> </a:t>
            </a:r>
            <a:r>
              <a:rPr lang="en-CA" sz="2000" dirty="0" err="1">
                <a:solidFill>
                  <a:srgbClr val="974707"/>
                </a:solidFill>
                <a:latin typeface="Calibri" pitchFamily="34" charset="0"/>
              </a:rPr>
              <a:t>внеурочное</a:t>
            </a:r>
            <a:r>
              <a:rPr lang="en-CA" sz="2000" dirty="0">
                <a:solidFill>
                  <a:srgbClr val="974707"/>
                </a:solidFill>
                <a:latin typeface="Calibri" pitchFamily="34" charset="0"/>
              </a:rPr>
              <a:t> </a:t>
            </a:r>
            <a:r>
              <a:rPr lang="en-CA" sz="2000" dirty="0" err="1">
                <a:solidFill>
                  <a:srgbClr val="974707"/>
                </a:solidFill>
                <a:latin typeface="Calibri" pitchFamily="34" charset="0"/>
              </a:rPr>
              <a:t>время</a:t>
            </a:r>
            <a:r>
              <a:rPr lang="en-CA" sz="2000" dirty="0">
                <a:solidFill>
                  <a:srgbClr val="974707"/>
                </a:solidFill>
                <a:latin typeface="Calibri" pitchFamily="34" charset="0"/>
              </a:rPr>
              <a:t> </a:t>
            </a:r>
            <a:r>
              <a:rPr lang="en-CA" sz="2000" dirty="0" err="1">
                <a:solidFill>
                  <a:srgbClr val="974707"/>
                </a:solidFill>
                <a:latin typeface="Calibri" pitchFamily="34" charset="0"/>
              </a:rPr>
              <a:t>постоянно</a:t>
            </a:r>
            <a:r>
              <a:rPr lang="en-CA" sz="2000" dirty="0">
                <a:solidFill>
                  <a:srgbClr val="000000"/>
                </a:solidFill>
                <a:latin typeface="Times New Roman" pitchFamily="18" charset="0"/>
              </a:rPr>
              <a:t/>
            </a:r>
            <a:br>
              <a:rPr lang="en-CA" sz="2000" dirty="0">
                <a:solidFill>
                  <a:srgbClr val="000000"/>
                </a:solidFill>
                <a:latin typeface="Times New Roman" pitchFamily="18" charset="0"/>
              </a:rPr>
            </a:br>
            <a:r>
              <a:rPr lang="en-CA" sz="2000" dirty="0">
                <a:solidFill>
                  <a:srgbClr val="974707"/>
                </a:solidFill>
                <a:latin typeface="Calibri" pitchFamily="34" charset="0"/>
              </a:rPr>
              <a:t>	</a:t>
            </a:r>
            <a:r>
              <a:rPr lang="en-CA" sz="2000" dirty="0" err="1">
                <a:solidFill>
                  <a:srgbClr val="974707"/>
                </a:solidFill>
                <a:latin typeface="Calibri" pitchFamily="34" charset="0"/>
              </a:rPr>
              <a:t>ведутся</a:t>
            </a:r>
            <a:r>
              <a:rPr lang="en-CA" sz="2000" dirty="0">
                <a:solidFill>
                  <a:srgbClr val="974707"/>
                </a:solidFill>
                <a:latin typeface="Calibri" pitchFamily="34" charset="0"/>
              </a:rPr>
              <a:t> </a:t>
            </a:r>
            <a:r>
              <a:rPr lang="en-CA" sz="2000" dirty="0" err="1">
                <a:solidFill>
                  <a:srgbClr val="974707"/>
                </a:solidFill>
                <a:latin typeface="Calibri" pitchFamily="34" charset="0"/>
              </a:rPr>
              <a:t>беседы</a:t>
            </a:r>
            <a:r>
              <a:rPr lang="en-CA" sz="2000" dirty="0">
                <a:solidFill>
                  <a:srgbClr val="974707"/>
                </a:solidFill>
                <a:latin typeface="Calibri" pitchFamily="34" charset="0"/>
              </a:rPr>
              <a:t> с </a:t>
            </a:r>
            <a:r>
              <a:rPr lang="en-CA" sz="2000" dirty="0" err="1">
                <a:solidFill>
                  <a:srgbClr val="974707"/>
                </a:solidFill>
                <a:latin typeface="Calibri" pitchFamily="34" charset="0"/>
              </a:rPr>
              <a:t>учениками</a:t>
            </a:r>
            <a:endParaRPr lang="en-CA" sz="2000" dirty="0">
              <a:solidFill>
                <a:srgbClr val="974707"/>
              </a:solidFill>
              <a:latin typeface="Calibri" pitchFamily="34" charset="0"/>
            </a:endParaRPr>
          </a:p>
          <a:p>
            <a:pPr>
              <a:lnSpc>
                <a:spcPts val="2400"/>
              </a:lnSpc>
              <a:tabLst>
                <a:tab pos="355600" algn="l"/>
              </a:tabLst>
            </a:pPr>
            <a:endParaRPr lang="en-CA" sz="2000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7411" name="TextBox 3"/>
          <p:cNvSpPr txBox="1">
            <a:spLocks noChangeArrowheads="1"/>
          </p:cNvSpPr>
          <p:nvPr/>
        </p:nvSpPr>
        <p:spPr bwMode="auto">
          <a:xfrm>
            <a:off x="838200" y="2565400"/>
            <a:ext cx="8305800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ts val="2400"/>
              </a:lnSpc>
            </a:pPr>
            <a:r>
              <a:rPr lang="en-CA" sz="2000" dirty="0">
                <a:solidFill>
                  <a:srgbClr val="974707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</a:t>
            </a:r>
            <a:r>
              <a:rPr lang="en-CA" sz="2000" dirty="0">
                <a:solidFill>
                  <a:srgbClr val="974707"/>
                </a:solidFill>
                <a:latin typeface="Calibri" pitchFamily="34" charset="0"/>
              </a:rPr>
              <a:t> </a:t>
            </a:r>
            <a:r>
              <a:rPr lang="en-CA" sz="2000" dirty="0" err="1">
                <a:solidFill>
                  <a:srgbClr val="974707"/>
                </a:solidFill>
                <a:latin typeface="Calibri" pitchFamily="34" charset="0"/>
              </a:rPr>
              <a:t>по</a:t>
            </a:r>
            <a:r>
              <a:rPr lang="en-CA" sz="2000" dirty="0">
                <a:solidFill>
                  <a:srgbClr val="974707"/>
                </a:solidFill>
                <a:latin typeface="Calibri" pitchFamily="34" charset="0"/>
              </a:rPr>
              <a:t> </a:t>
            </a:r>
            <a:r>
              <a:rPr lang="en-CA" sz="2000" dirty="0" err="1">
                <a:solidFill>
                  <a:srgbClr val="974707"/>
                </a:solidFill>
                <a:latin typeface="Calibri" pitchFamily="34" charset="0"/>
              </a:rPr>
              <a:t>профилактике</a:t>
            </a:r>
            <a:r>
              <a:rPr lang="en-CA" sz="2000" dirty="0">
                <a:solidFill>
                  <a:srgbClr val="974707"/>
                </a:solidFill>
                <a:latin typeface="Calibri" pitchFamily="34" charset="0"/>
              </a:rPr>
              <a:t> </a:t>
            </a:r>
            <a:r>
              <a:rPr lang="en-CA" sz="2000" dirty="0" err="1">
                <a:solidFill>
                  <a:srgbClr val="974707"/>
                </a:solidFill>
                <a:latin typeface="Calibri" pitchFamily="34" charset="0"/>
              </a:rPr>
              <a:t>вредных</a:t>
            </a:r>
            <a:r>
              <a:rPr lang="en-CA" sz="2000" dirty="0">
                <a:solidFill>
                  <a:srgbClr val="974707"/>
                </a:solidFill>
                <a:latin typeface="Calibri" pitchFamily="34" charset="0"/>
              </a:rPr>
              <a:t> </a:t>
            </a:r>
            <a:r>
              <a:rPr lang="en-CA" sz="2000" dirty="0" err="1">
                <a:solidFill>
                  <a:srgbClr val="974707"/>
                </a:solidFill>
                <a:latin typeface="Calibri" pitchFamily="34" charset="0"/>
              </a:rPr>
              <a:t>привычек</a:t>
            </a:r>
            <a:r>
              <a:rPr lang="en-CA" sz="2000" dirty="0">
                <a:solidFill>
                  <a:srgbClr val="974707"/>
                </a:solidFill>
                <a:latin typeface="Calibri" pitchFamily="34" charset="0"/>
              </a:rPr>
              <a:t>,</a:t>
            </a:r>
            <a:r>
              <a:rPr lang="en-CA" sz="2000" dirty="0">
                <a:solidFill>
                  <a:srgbClr val="000000"/>
                </a:solidFill>
                <a:latin typeface="Times New Roman" pitchFamily="18" charset="0"/>
              </a:rPr>
              <a:t/>
            </a:r>
            <a:br>
              <a:rPr lang="en-CA" sz="2000" dirty="0">
                <a:solidFill>
                  <a:srgbClr val="000000"/>
                </a:solidFill>
                <a:latin typeface="Times New Roman" pitchFamily="18" charset="0"/>
              </a:rPr>
            </a:br>
            <a:r>
              <a:rPr lang="en-CA" sz="2000" dirty="0">
                <a:solidFill>
                  <a:srgbClr val="974707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</a:t>
            </a:r>
            <a:r>
              <a:rPr lang="en-CA" sz="2000" dirty="0">
                <a:solidFill>
                  <a:srgbClr val="974707"/>
                </a:solidFill>
                <a:latin typeface="Calibri" pitchFamily="34" charset="0"/>
              </a:rPr>
              <a:t> о </a:t>
            </a:r>
            <a:r>
              <a:rPr lang="en-CA" sz="2000" dirty="0" err="1">
                <a:solidFill>
                  <a:srgbClr val="974707"/>
                </a:solidFill>
                <a:latin typeface="Calibri" pitchFamily="34" charset="0"/>
              </a:rPr>
              <a:t>здоровом</a:t>
            </a:r>
            <a:r>
              <a:rPr lang="en-CA" sz="2000" dirty="0">
                <a:solidFill>
                  <a:srgbClr val="974707"/>
                </a:solidFill>
                <a:latin typeface="Calibri" pitchFamily="34" charset="0"/>
              </a:rPr>
              <a:t> </a:t>
            </a:r>
            <a:r>
              <a:rPr lang="en-CA" sz="2000" dirty="0" err="1">
                <a:solidFill>
                  <a:srgbClr val="974707"/>
                </a:solidFill>
                <a:latin typeface="Calibri" pitchFamily="34" charset="0"/>
              </a:rPr>
              <a:t>образе</a:t>
            </a:r>
            <a:r>
              <a:rPr lang="en-CA" sz="2000" dirty="0">
                <a:solidFill>
                  <a:srgbClr val="974707"/>
                </a:solidFill>
                <a:latin typeface="Calibri" pitchFamily="34" charset="0"/>
              </a:rPr>
              <a:t> </a:t>
            </a:r>
            <a:r>
              <a:rPr lang="en-CA" sz="2000" dirty="0" err="1">
                <a:solidFill>
                  <a:srgbClr val="974707"/>
                </a:solidFill>
                <a:latin typeface="Calibri" pitchFamily="34" charset="0"/>
              </a:rPr>
              <a:t>жизни</a:t>
            </a:r>
            <a:r>
              <a:rPr lang="en-CA" sz="2000" dirty="0">
                <a:solidFill>
                  <a:srgbClr val="974707"/>
                </a:solidFill>
                <a:latin typeface="Calibri" pitchFamily="34" charset="0"/>
              </a:rPr>
              <a:t>,</a:t>
            </a:r>
          </a:p>
          <a:p>
            <a:pPr>
              <a:lnSpc>
                <a:spcPts val="2400"/>
              </a:lnSpc>
            </a:pPr>
            <a:endParaRPr lang="en-CA" sz="2000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7412" name="TextBox 4"/>
          <p:cNvSpPr txBox="1">
            <a:spLocks noChangeArrowheads="1"/>
          </p:cNvSpPr>
          <p:nvPr/>
        </p:nvSpPr>
        <p:spPr bwMode="auto">
          <a:xfrm>
            <a:off x="838200" y="3187700"/>
            <a:ext cx="8305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2000" dirty="0">
                <a:solidFill>
                  <a:srgbClr val="974707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</a:t>
            </a:r>
            <a:r>
              <a:rPr lang="en-CA" sz="2000" dirty="0">
                <a:solidFill>
                  <a:srgbClr val="974707"/>
                </a:solidFill>
                <a:latin typeface="Calibri" pitchFamily="34" charset="0"/>
              </a:rPr>
              <a:t> о </a:t>
            </a:r>
            <a:r>
              <a:rPr lang="en-CA" sz="2000" dirty="0" err="1">
                <a:solidFill>
                  <a:srgbClr val="974707"/>
                </a:solidFill>
                <a:latin typeface="Calibri" pitchFamily="34" charset="0"/>
              </a:rPr>
              <a:t>значении</a:t>
            </a:r>
            <a:r>
              <a:rPr lang="en-CA" sz="2000" dirty="0">
                <a:solidFill>
                  <a:srgbClr val="974707"/>
                </a:solidFill>
                <a:latin typeface="Calibri" pitchFamily="34" charset="0"/>
              </a:rPr>
              <a:t> </a:t>
            </a:r>
            <a:r>
              <a:rPr lang="en-CA" sz="2000" dirty="0" err="1">
                <a:solidFill>
                  <a:srgbClr val="974707"/>
                </a:solidFill>
                <a:latin typeface="Calibri" pitchFamily="34" charset="0"/>
              </a:rPr>
              <a:t>занятий</a:t>
            </a:r>
            <a:r>
              <a:rPr lang="en-CA" sz="2000" dirty="0">
                <a:solidFill>
                  <a:srgbClr val="974707"/>
                </a:solidFill>
                <a:latin typeface="Calibri" pitchFamily="34" charset="0"/>
              </a:rPr>
              <a:t> </a:t>
            </a:r>
            <a:r>
              <a:rPr lang="en-CA" sz="2000" dirty="0" err="1">
                <a:solidFill>
                  <a:srgbClr val="974707"/>
                </a:solidFill>
                <a:latin typeface="Calibri" pitchFamily="34" charset="0"/>
              </a:rPr>
              <a:t>физической</a:t>
            </a:r>
            <a:r>
              <a:rPr lang="en-CA" sz="2000" dirty="0">
                <a:solidFill>
                  <a:srgbClr val="974707"/>
                </a:solidFill>
                <a:latin typeface="Calibri" pitchFamily="34" charset="0"/>
              </a:rPr>
              <a:t> </a:t>
            </a:r>
            <a:r>
              <a:rPr lang="en-CA" sz="2000" dirty="0" err="1">
                <a:solidFill>
                  <a:srgbClr val="974707"/>
                </a:solidFill>
                <a:latin typeface="Calibri" pitchFamily="34" charset="0"/>
              </a:rPr>
              <a:t>культурой</a:t>
            </a:r>
            <a:r>
              <a:rPr lang="en-CA" sz="2000" dirty="0">
                <a:solidFill>
                  <a:srgbClr val="974707"/>
                </a:solidFill>
                <a:latin typeface="Calibri" pitchFamily="34" charset="0"/>
              </a:rPr>
              <a:t> и</a:t>
            </a:r>
          </a:p>
          <a:p>
            <a:pPr>
              <a:lnSpc>
                <a:spcPts val="2300"/>
              </a:lnSpc>
            </a:pPr>
            <a:endParaRPr lang="en-CA" sz="2000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7413" name="TextBox 5"/>
          <p:cNvSpPr txBox="1">
            <a:spLocks noChangeArrowheads="1"/>
          </p:cNvSpPr>
          <p:nvPr/>
        </p:nvSpPr>
        <p:spPr bwMode="auto">
          <a:xfrm>
            <a:off x="838200" y="3479800"/>
            <a:ext cx="8305800" cy="132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indent="179388">
              <a:lnSpc>
                <a:spcPts val="2400"/>
              </a:lnSpc>
            </a:pPr>
            <a:r>
              <a:rPr lang="en-CA" sz="2000" dirty="0" err="1">
                <a:solidFill>
                  <a:srgbClr val="974707"/>
                </a:solidFill>
                <a:latin typeface="Calibri" pitchFamily="34" charset="0"/>
              </a:rPr>
              <a:t>спортом</a:t>
            </a:r>
            <a:r>
              <a:rPr lang="en-CA" sz="2000" dirty="0">
                <a:solidFill>
                  <a:srgbClr val="974707"/>
                </a:solidFill>
                <a:latin typeface="Calibri" pitchFamily="34" charset="0"/>
              </a:rPr>
              <a:t> </a:t>
            </a:r>
            <a:r>
              <a:rPr lang="en-CA" sz="2000" dirty="0" err="1">
                <a:solidFill>
                  <a:srgbClr val="974707"/>
                </a:solidFill>
                <a:latin typeface="Calibri" pitchFamily="34" charset="0"/>
              </a:rPr>
              <a:t>для</a:t>
            </a:r>
            <a:r>
              <a:rPr lang="en-CA" sz="2000" dirty="0">
                <a:solidFill>
                  <a:srgbClr val="974707"/>
                </a:solidFill>
                <a:latin typeface="Calibri" pitchFamily="34" charset="0"/>
              </a:rPr>
              <a:t> </a:t>
            </a:r>
            <a:r>
              <a:rPr lang="en-CA" sz="2000" dirty="0" err="1">
                <a:solidFill>
                  <a:srgbClr val="974707"/>
                </a:solidFill>
                <a:latin typeface="Calibri" pitchFamily="34" charset="0"/>
              </a:rPr>
              <a:t>физического</a:t>
            </a:r>
            <a:r>
              <a:rPr lang="en-CA" sz="2000" dirty="0">
                <a:solidFill>
                  <a:srgbClr val="974707"/>
                </a:solidFill>
                <a:latin typeface="Calibri" pitchFamily="34" charset="0"/>
              </a:rPr>
              <a:t> </a:t>
            </a:r>
            <a:r>
              <a:rPr lang="en-CA" sz="2000" dirty="0" err="1">
                <a:solidFill>
                  <a:srgbClr val="974707"/>
                </a:solidFill>
                <a:latin typeface="Calibri" pitchFamily="34" charset="0"/>
              </a:rPr>
              <a:t>развития</a:t>
            </a:r>
            <a:r>
              <a:rPr lang="en-CA" sz="2000" dirty="0">
                <a:solidFill>
                  <a:srgbClr val="974707"/>
                </a:solidFill>
                <a:latin typeface="Calibri" pitchFamily="34" charset="0"/>
              </a:rPr>
              <a:t> </a:t>
            </a:r>
            <a:r>
              <a:rPr lang="en-CA" sz="2000" dirty="0" err="1">
                <a:solidFill>
                  <a:srgbClr val="974707"/>
                </a:solidFill>
                <a:latin typeface="Calibri" pitchFamily="34" charset="0"/>
              </a:rPr>
              <a:t>подростков</a:t>
            </a:r>
            <a:r>
              <a:rPr lang="en-CA" sz="2000" dirty="0">
                <a:solidFill>
                  <a:srgbClr val="974707"/>
                </a:solidFill>
                <a:latin typeface="Calibri" pitchFamily="34" charset="0"/>
              </a:rPr>
              <a:t>,</a:t>
            </a:r>
            <a:r>
              <a:rPr lang="en-CA" sz="2000" dirty="0">
                <a:solidFill>
                  <a:srgbClr val="000000"/>
                </a:solidFill>
                <a:latin typeface="Times New Roman" pitchFamily="18" charset="0"/>
              </a:rPr>
              <a:t/>
            </a:r>
            <a:br>
              <a:rPr lang="en-CA" sz="2000" dirty="0">
                <a:solidFill>
                  <a:srgbClr val="000000"/>
                </a:solidFill>
                <a:latin typeface="Times New Roman" pitchFamily="18" charset="0"/>
              </a:rPr>
            </a:br>
            <a:r>
              <a:rPr lang="en-CA" sz="2000" dirty="0">
                <a:solidFill>
                  <a:srgbClr val="974707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</a:t>
            </a:r>
            <a:r>
              <a:rPr lang="en-CA" sz="2000" dirty="0">
                <a:solidFill>
                  <a:srgbClr val="974707"/>
                </a:solidFill>
                <a:latin typeface="Calibri" pitchFamily="34" charset="0"/>
              </a:rPr>
              <a:t> о </a:t>
            </a:r>
            <a:r>
              <a:rPr lang="en-CA" sz="2000" dirty="0" err="1">
                <a:solidFill>
                  <a:srgbClr val="974707"/>
                </a:solidFill>
                <a:latin typeface="Calibri" pitchFamily="34" charset="0"/>
              </a:rPr>
              <a:t>занятиях</a:t>
            </a:r>
            <a:r>
              <a:rPr lang="en-CA" sz="2000" dirty="0">
                <a:solidFill>
                  <a:srgbClr val="974707"/>
                </a:solidFill>
                <a:latin typeface="Calibri" pitchFamily="34" charset="0"/>
              </a:rPr>
              <a:t> </a:t>
            </a:r>
            <a:r>
              <a:rPr lang="en-CA" sz="2000" dirty="0" err="1">
                <a:solidFill>
                  <a:srgbClr val="974707"/>
                </a:solidFill>
                <a:latin typeface="Calibri" pitchFamily="34" charset="0"/>
              </a:rPr>
              <a:t>адаптивной</a:t>
            </a:r>
            <a:r>
              <a:rPr lang="en-CA" sz="2000" dirty="0">
                <a:solidFill>
                  <a:srgbClr val="974707"/>
                </a:solidFill>
                <a:latin typeface="Calibri" pitchFamily="34" charset="0"/>
              </a:rPr>
              <a:t> </a:t>
            </a:r>
            <a:r>
              <a:rPr lang="en-CA" sz="2000" dirty="0" err="1">
                <a:solidFill>
                  <a:srgbClr val="974707"/>
                </a:solidFill>
                <a:latin typeface="Calibri" pitchFamily="34" charset="0"/>
              </a:rPr>
              <a:t>физической</a:t>
            </a:r>
            <a:r>
              <a:rPr lang="en-CA" sz="2000" dirty="0">
                <a:solidFill>
                  <a:srgbClr val="974707"/>
                </a:solidFill>
                <a:latin typeface="Calibri" pitchFamily="34" charset="0"/>
              </a:rPr>
              <a:t> </a:t>
            </a:r>
            <a:r>
              <a:rPr lang="en-CA" sz="2000" dirty="0" err="1">
                <a:solidFill>
                  <a:srgbClr val="974707"/>
                </a:solidFill>
                <a:latin typeface="Calibri" pitchFamily="34" charset="0"/>
              </a:rPr>
              <a:t>культурой</a:t>
            </a:r>
            <a:r>
              <a:rPr lang="en-CA" sz="2000" dirty="0">
                <a:solidFill>
                  <a:srgbClr val="974707"/>
                </a:solidFill>
                <a:latin typeface="Calibri" pitchFamily="34" charset="0"/>
              </a:rPr>
              <a:t> </a:t>
            </a:r>
            <a:r>
              <a:rPr lang="en-CA" sz="2000" dirty="0" err="1">
                <a:solidFill>
                  <a:srgbClr val="974707"/>
                </a:solidFill>
                <a:latin typeface="Calibri" pitchFamily="34" charset="0"/>
              </a:rPr>
              <a:t>при</a:t>
            </a:r>
            <a:r>
              <a:rPr lang="en-CA" sz="2000" dirty="0">
                <a:solidFill>
                  <a:srgbClr val="000000"/>
                </a:solidFill>
                <a:latin typeface="Times New Roman" pitchFamily="18" charset="0"/>
              </a:rPr>
              <a:t/>
            </a:r>
            <a:br>
              <a:rPr lang="en-CA" sz="2000" dirty="0">
                <a:solidFill>
                  <a:srgbClr val="000000"/>
                </a:solidFill>
                <a:latin typeface="Times New Roman" pitchFamily="18" charset="0"/>
              </a:rPr>
            </a:br>
            <a:r>
              <a:rPr lang="en-CA" sz="2000" dirty="0" err="1">
                <a:solidFill>
                  <a:srgbClr val="974707"/>
                </a:solidFill>
                <a:latin typeface="Calibri" pitchFamily="34" charset="0"/>
              </a:rPr>
              <a:t>ограничении</a:t>
            </a:r>
            <a:r>
              <a:rPr lang="en-CA" sz="2000" dirty="0">
                <a:solidFill>
                  <a:srgbClr val="974707"/>
                </a:solidFill>
                <a:latin typeface="Calibri" pitchFamily="34" charset="0"/>
              </a:rPr>
              <a:t> </a:t>
            </a:r>
            <a:r>
              <a:rPr lang="en-CA" sz="2000" dirty="0" err="1">
                <a:solidFill>
                  <a:srgbClr val="974707"/>
                </a:solidFill>
                <a:latin typeface="Calibri" pitchFamily="34" charset="0"/>
              </a:rPr>
              <a:t>физических</a:t>
            </a:r>
            <a:r>
              <a:rPr lang="en-CA" sz="2000" dirty="0">
                <a:solidFill>
                  <a:srgbClr val="974707"/>
                </a:solidFill>
                <a:latin typeface="Calibri" pitchFamily="34" charset="0"/>
              </a:rPr>
              <a:t> </a:t>
            </a:r>
            <a:r>
              <a:rPr lang="en-CA" sz="2000" dirty="0" err="1">
                <a:solidFill>
                  <a:srgbClr val="974707"/>
                </a:solidFill>
                <a:latin typeface="Calibri" pitchFamily="34" charset="0"/>
              </a:rPr>
              <a:t>нагрузок</a:t>
            </a:r>
            <a:r>
              <a:rPr lang="en-CA" sz="2000" dirty="0">
                <a:solidFill>
                  <a:srgbClr val="974707"/>
                </a:solidFill>
                <a:latin typeface="Calibri" pitchFamily="34" charset="0"/>
              </a:rPr>
              <a:t>, </a:t>
            </a:r>
            <a:r>
              <a:rPr lang="en-CA" sz="2000" dirty="0" err="1">
                <a:solidFill>
                  <a:srgbClr val="974707"/>
                </a:solidFill>
                <a:latin typeface="Calibri" pitchFamily="34" charset="0"/>
              </a:rPr>
              <a:t>обусловленных</a:t>
            </a:r>
            <a:r>
              <a:rPr lang="en-CA" sz="2000" dirty="0">
                <a:solidFill>
                  <a:srgbClr val="000000"/>
                </a:solidFill>
                <a:latin typeface="Times New Roman" pitchFamily="18" charset="0"/>
              </a:rPr>
              <a:t/>
            </a:r>
            <a:br>
              <a:rPr lang="en-CA" sz="2000" dirty="0">
                <a:solidFill>
                  <a:srgbClr val="000000"/>
                </a:solidFill>
                <a:latin typeface="Times New Roman" pitchFamily="18" charset="0"/>
              </a:rPr>
            </a:br>
            <a:r>
              <a:rPr lang="en-CA" sz="2000" dirty="0" err="1">
                <a:solidFill>
                  <a:srgbClr val="974707"/>
                </a:solidFill>
                <a:latin typeface="Calibri" pitchFamily="34" charset="0"/>
              </a:rPr>
              <a:t>тем</a:t>
            </a:r>
            <a:r>
              <a:rPr lang="en-CA" sz="2000" dirty="0">
                <a:solidFill>
                  <a:srgbClr val="974707"/>
                </a:solidFill>
                <a:latin typeface="Calibri" pitchFamily="34" charset="0"/>
              </a:rPr>
              <a:t> </a:t>
            </a:r>
            <a:r>
              <a:rPr lang="en-CA" sz="2000" dirty="0" err="1">
                <a:solidFill>
                  <a:srgbClr val="974707"/>
                </a:solidFill>
                <a:latin typeface="Calibri" pitchFamily="34" charset="0"/>
              </a:rPr>
              <a:t>или</a:t>
            </a:r>
            <a:r>
              <a:rPr lang="en-CA" sz="2000" dirty="0">
                <a:solidFill>
                  <a:srgbClr val="974707"/>
                </a:solidFill>
                <a:latin typeface="Calibri" pitchFamily="34" charset="0"/>
              </a:rPr>
              <a:t> </a:t>
            </a:r>
            <a:r>
              <a:rPr lang="en-CA" sz="2000" dirty="0" err="1">
                <a:solidFill>
                  <a:srgbClr val="974707"/>
                </a:solidFill>
                <a:latin typeface="Calibri" pitchFamily="34" charset="0"/>
              </a:rPr>
              <a:t>иным</a:t>
            </a:r>
            <a:r>
              <a:rPr lang="en-CA" sz="2000" dirty="0">
                <a:solidFill>
                  <a:srgbClr val="974707"/>
                </a:solidFill>
                <a:latin typeface="Calibri" pitchFamily="34" charset="0"/>
              </a:rPr>
              <a:t> </a:t>
            </a:r>
            <a:r>
              <a:rPr lang="en-CA" sz="2000" dirty="0" err="1">
                <a:solidFill>
                  <a:srgbClr val="974707"/>
                </a:solidFill>
                <a:latin typeface="Calibri" pitchFamily="34" charset="0"/>
              </a:rPr>
              <a:t>заболеванием</a:t>
            </a:r>
            <a:r>
              <a:rPr lang="en-CA" sz="2000" dirty="0">
                <a:solidFill>
                  <a:srgbClr val="974707"/>
                </a:solidFill>
                <a:latin typeface="Calibri" pitchFamily="34" charset="0"/>
              </a:rPr>
              <a:t>,</a:t>
            </a:r>
          </a:p>
          <a:p>
            <a:pPr indent="179388">
              <a:lnSpc>
                <a:spcPts val="2400"/>
              </a:lnSpc>
            </a:pPr>
            <a:endParaRPr lang="en-CA" sz="2000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7414" name="TextBox 6"/>
          <p:cNvSpPr txBox="1">
            <a:spLocks noChangeArrowheads="1"/>
          </p:cNvSpPr>
          <p:nvPr/>
        </p:nvSpPr>
        <p:spPr bwMode="auto">
          <a:xfrm>
            <a:off x="838200" y="4699000"/>
            <a:ext cx="83058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ts val="2400"/>
              </a:lnSpc>
            </a:pPr>
            <a:r>
              <a:rPr lang="en-CA" sz="2000">
                <a:solidFill>
                  <a:srgbClr val="974707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</a:t>
            </a:r>
            <a:r>
              <a:rPr lang="en-CA" sz="2000">
                <a:solidFill>
                  <a:srgbClr val="974707"/>
                </a:solidFill>
                <a:latin typeface="Calibri" pitchFamily="34" charset="0"/>
              </a:rPr>
              <a:t> об особенностях воздействия занятий различными</a:t>
            </a:r>
            <a:r>
              <a:rPr lang="en-CA" sz="2000">
                <a:solidFill>
                  <a:srgbClr val="000000"/>
                </a:solidFill>
                <a:latin typeface="Times New Roman" pitchFamily="18" charset="0"/>
              </a:rPr>
              <a:t/>
            </a:r>
            <a:br>
              <a:rPr lang="en-CA" sz="2000">
                <a:solidFill>
                  <a:srgbClr val="000000"/>
                </a:solidFill>
                <a:latin typeface="Times New Roman" pitchFamily="18" charset="0"/>
              </a:rPr>
            </a:br>
            <a:r>
              <a:rPr lang="en-CA" sz="2000">
                <a:solidFill>
                  <a:srgbClr val="974707"/>
                </a:solidFill>
                <a:latin typeface="Calibri" pitchFamily="34" charset="0"/>
              </a:rPr>
              <a:t>видами спорта на физическое развитие ребенка и</a:t>
            </a:r>
            <a:r>
              <a:rPr lang="en-CA" sz="2000">
                <a:solidFill>
                  <a:srgbClr val="000000"/>
                </a:solidFill>
                <a:latin typeface="Times New Roman" pitchFamily="18" charset="0"/>
              </a:rPr>
              <a:t/>
            </a:r>
            <a:br>
              <a:rPr lang="en-CA" sz="2000">
                <a:solidFill>
                  <a:srgbClr val="000000"/>
                </a:solidFill>
                <a:latin typeface="Times New Roman" pitchFamily="18" charset="0"/>
              </a:rPr>
            </a:br>
            <a:r>
              <a:rPr lang="en-CA" sz="2000">
                <a:solidFill>
                  <a:srgbClr val="974707"/>
                </a:solidFill>
                <a:latin typeface="Calibri" pitchFamily="34" charset="0"/>
              </a:rPr>
              <a:t>принципах выбора вида спорта для</a:t>
            </a:r>
          </a:p>
          <a:p>
            <a:pPr>
              <a:lnSpc>
                <a:spcPts val="2400"/>
              </a:lnSpc>
            </a:pPr>
            <a:endParaRPr lang="en-CA" sz="20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7415" name="TextBox 7"/>
          <p:cNvSpPr txBox="1">
            <a:spLocks noChangeArrowheads="1"/>
          </p:cNvSpPr>
          <p:nvPr/>
        </p:nvSpPr>
        <p:spPr bwMode="auto">
          <a:xfrm>
            <a:off x="1028700" y="5626100"/>
            <a:ext cx="81153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2000">
                <a:solidFill>
                  <a:srgbClr val="974707"/>
                </a:solidFill>
                <a:latin typeface="Calibri" pitchFamily="34" charset="0"/>
              </a:rPr>
              <a:t>дополнительных занятий</a:t>
            </a:r>
          </a:p>
          <a:p>
            <a:pPr>
              <a:lnSpc>
                <a:spcPts val="2300"/>
              </a:lnSpc>
            </a:pPr>
            <a:endParaRPr lang="en-CA" sz="200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1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4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4" name="TextBox 2"/>
          <p:cNvSpPr txBox="1">
            <a:spLocks noChangeArrowheads="1"/>
          </p:cNvSpPr>
          <p:nvPr/>
        </p:nvSpPr>
        <p:spPr bwMode="auto">
          <a:xfrm>
            <a:off x="4076700" y="1651000"/>
            <a:ext cx="50673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ts val="2400"/>
              </a:lnSpc>
              <a:tabLst>
                <a:tab pos="266700" algn="l"/>
              </a:tabLst>
            </a:pPr>
            <a:r>
              <a:rPr lang="en-CA" sz="1900">
                <a:solidFill>
                  <a:srgbClr val="974707"/>
                </a:solidFill>
                <a:latin typeface="Calibri" pitchFamily="34" charset="0"/>
              </a:rPr>
              <a:t>Игровые технологии применяются для:</a:t>
            </a:r>
            <a:r>
              <a:rPr lang="en-CA" sz="2000">
                <a:solidFill>
                  <a:srgbClr val="000000"/>
                </a:solidFill>
                <a:latin typeface="Times New Roman" pitchFamily="18" charset="0"/>
              </a:rPr>
              <a:t/>
            </a:r>
            <a:br>
              <a:rPr lang="en-CA" sz="2000">
                <a:solidFill>
                  <a:srgbClr val="000000"/>
                </a:solidFill>
                <a:latin typeface="Times New Roman" pitchFamily="18" charset="0"/>
              </a:rPr>
            </a:br>
            <a:r>
              <a:rPr lang="en-CA" sz="1900">
                <a:solidFill>
                  <a:srgbClr val="974707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</a:t>
            </a:r>
            <a:r>
              <a:rPr lang="en-CA" sz="1900">
                <a:solidFill>
                  <a:srgbClr val="974707"/>
                </a:solidFill>
                <a:latin typeface="Calibri" pitchFamily="34" charset="0"/>
              </a:rPr>
              <a:t> для обучения двигательным</a:t>
            </a:r>
            <a:r>
              <a:rPr lang="en-CA" sz="2000">
                <a:solidFill>
                  <a:srgbClr val="000000"/>
                </a:solidFill>
                <a:latin typeface="Times New Roman" pitchFamily="18" charset="0"/>
              </a:rPr>
              <a:t/>
            </a:r>
            <a:br>
              <a:rPr lang="en-CA" sz="2000">
                <a:solidFill>
                  <a:srgbClr val="000000"/>
                </a:solidFill>
                <a:latin typeface="Times New Roman" pitchFamily="18" charset="0"/>
              </a:rPr>
            </a:br>
            <a:r>
              <a:rPr lang="en-CA" sz="1900">
                <a:solidFill>
                  <a:srgbClr val="974707"/>
                </a:solidFill>
                <a:latin typeface="Calibri" pitchFamily="34" charset="0"/>
              </a:rPr>
              <a:t>	действиям</a:t>
            </a:r>
          </a:p>
          <a:p>
            <a:pPr>
              <a:lnSpc>
                <a:spcPts val="2400"/>
              </a:lnSpc>
              <a:tabLst>
                <a:tab pos="266700" algn="l"/>
              </a:tabLst>
            </a:pPr>
            <a:endParaRPr lang="en-CA" sz="20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8435" name="TextBox 3"/>
          <p:cNvSpPr txBox="1">
            <a:spLocks noChangeArrowheads="1"/>
          </p:cNvSpPr>
          <p:nvPr/>
        </p:nvSpPr>
        <p:spPr bwMode="auto">
          <a:xfrm>
            <a:off x="4076700" y="2565400"/>
            <a:ext cx="5067300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ts val="2400"/>
              </a:lnSpc>
              <a:tabLst>
                <a:tab pos="266700" algn="l"/>
              </a:tabLst>
            </a:pPr>
            <a:r>
              <a:rPr lang="en-CA" sz="1900">
                <a:solidFill>
                  <a:srgbClr val="974707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</a:t>
            </a:r>
            <a:r>
              <a:rPr lang="en-CA" sz="1900">
                <a:solidFill>
                  <a:srgbClr val="974707"/>
                </a:solidFill>
                <a:latin typeface="Calibri" pitchFamily="34" charset="0"/>
              </a:rPr>
              <a:t> для развития различных физических</a:t>
            </a:r>
            <a:r>
              <a:rPr lang="en-CA" sz="2000">
                <a:solidFill>
                  <a:srgbClr val="000000"/>
                </a:solidFill>
                <a:latin typeface="Times New Roman" pitchFamily="18" charset="0"/>
              </a:rPr>
              <a:t/>
            </a:r>
            <a:br>
              <a:rPr lang="en-CA" sz="2000">
                <a:solidFill>
                  <a:srgbClr val="000000"/>
                </a:solidFill>
                <a:latin typeface="Times New Roman" pitchFamily="18" charset="0"/>
              </a:rPr>
            </a:br>
            <a:r>
              <a:rPr lang="en-CA" sz="1900">
                <a:solidFill>
                  <a:srgbClr val="974707"/>
                </a:solidFill>
                <a:latin typeface="Calibri" pitchFamily="34" charset="0"/>
              </a:rPr>
              <a:t>	качеств</a:t>
            </a:r>
          </a:p>
          <a:p>
            <a:pPr>
              <a:lnSpc>
                <a:spcPts val="2400"/>
              </a:lnSpc>
              <a:tabLst>
                <a:tab pos="266700" algn="l"/>
              </a:tabLst>
            </a:pPr>
            <a:endParaRPr lang="en-CA" sz="20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8436" name="TextBox 4"/>
          <p:cNvSpPr txBox="1">
            <a:spLocks noChangeArrowheads="1"/>
          </p:cNvSpPr>
          <p:nvPr/>
        </p:nvSpPr>
        <p:spPr bwMode="auto">
          <a:xfrm>
            <a:off x="4076700" y="3175000"/>
            <a:ext cx="5067300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ts val="2400"/>
              </a:lnSpc>
              <a:tabLst>
                <a:tab pos="266700" algn="l"/>
              </a:tabLst>
            </a:pPr>
            <a:r>
              <a:rPr lang="en-CA" sz="1900" dirty="0">
                <a:solidFill>
                  <a:srgbClr val="974707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</a:t>
            </a:r>
            <a:r>
              <a:rPr lang="en-CA" sz="1900" dirty="0">
                <a:solidFill>
                  <a:srgbClr val="974707"/>
                </a:solidFill>
                <a:latin typeface="Calibri" pitchFamily="34" charset="0"/>
              </a:rPr>
              <a:t> </a:t>
            </a:r>
            <a:r>
              <a:rPr lang="en-CA" sz="1900" dirty="0" err="1">
                <a:solidFill>
                  <a:srgbClr val="974707"/>
                </a:solidFill>
                <a:latin typeface="Calibri" pitchFamily="34" charset="0"/>
              </a:rPr>
              <a:t>для</a:t>
            </a:r>
            <a:r>
              <a:rPr lang="en-CA" sz="1900" dirty="0">
                <a:solidFill>
                  <a:srgbClr val="974707"/>
                </a:solidFill>
                <a:latin typeface="Calibri" pitchFamily="34" charset="0"/>
              </a:rPr>
              <a:t> </a:t>
            </a:r>
            <a:r>
              <a:rPr lang="en-CA" sz="1900" dirty="0" err="1">
                <a:solidFill>
                  <a:srgbClr val="974707"/>
                </a:solidFill>
                <a:latin typeface="Calibri" pitchFamily="34" charset="0"/>
              </a:rPr>
              <a:t>формирования</a:t>
            </a:r>
            <a:r>
              <a:rPr lang="en-CA" sz="1900" dirty="0">
                <a:solidFill>
                  <a:srgbClr val="974707"/>
                </a:solidFill>
                <a:latin typeface="Calibri" pitchFamily="34" charset="0"/>
              </a:rPr>
              <a:t> </a:t>
            </a:r>
            <a:r>
              <a:rPr lang="en-CA" sz="1900" dirty="0" err="1">
                <a:solidFill>
                  <a:srgbClr val="974707"/>
                </a:solidFill>
                <a:latin typeface="Calibri" pitchFamily="34" charset="0"/>
              </a:rPr>
              <a:t>понятий</a:t>
            </a:r>
            <a:r>
              <a:rPr lang="en-CA" sz="1900" dirty="0">
                <a:solidFill>
                  <a:srgbClr val="974707"/>
                </a:solidFill>
                <a:latin typeface="Calibri" pitchFamily="34" charset="0"/>
              </a:rPr>
              <a:t> о </a:t>
            </a:r>
            <a:r>
              <a:rPr lang="en-CA" sz="1900" dirty="0" err="1">
                <a:solidFill>
                  <a:srgbClr val="974707"/>
                </a:solidFill>
                <a:latin typeface="Calibri" pitchFamily="34" charset="0"/>
              </a:rPr>
              <a:t>нормах</a:t>
            </a:r>
            <a:r>
              <a:rPr lang="en-CA" sz="2000" dirty="0">
                <a:solidFill>
                  <a:srgbClr val="000000"/>
                </a:solidFill>
                <a:latin typeface="Times New Roman" pitchFamily="18" charset="0"/>
              </a:rPr>
              <a:t/>
            </a:r>
            <a:br>
              <a:rPr lang="en-CA" sz="2000" dirty="0">
                <a:solidFill>
                  <a:srgbClr val="000000"/>
                </a:solidFill>
                <a:latin typeface="Times New Roman" pitchFamily="18" charset="0"/>
              </a:rPr>
            </a:br>
            <a:r>
              <a:rPr lang="en-CA" sz="1900" dirty="0">
                <a:solidFill>
                  <a:srgbClr val="974707"/>
                </a:solidFill>
                <a:latin typeface="Calibri" pitchFamily="34" charset="0"/>
              </a:rPr>
              <a:t>	</a:t>
            </a:r>
            <a:r>
              <a:rPr lang="en-CA" sz="1900" dirty="0" err="1">
                <a:solidFill>
                  <a:srgbClr val="974707"/>
                </a:solidFill>
                <a:latin typeface="Calibri" pitchFamily="34" charset="0"/>
              </a:rPr>
              <a:t>общественного</a:t>
            </a:r>
            <a:r>
              <a:rPr lang="en-CA" sz="1900" dirty="0">
                <a:solidFill>
                  <a:srgbClr val="974707"/>
                </a:solidFill>
                <a:latin typeface="Calibri" pitchFamily="34" charset="0"/>
              </a:rPr>
              <a:t> </a:t>
            </a:r>
            <a:r>
              <a:rPr lang="en-CA" sz="1900" dirty="0" err="1">
                <a:solidFill>
                  <a:srgbClr val="974707"/>
                </a:solidFill>
                <a:latin typeface="Calibri" pitchFamily="34" charset="0"/>
              </a:rPr>
              <a:t>поведения</a:t>
            </a:r>
            <a:r>
              <a:rPr lang="en-CA" sz="1900" dirty="0">
                <a:solidFill>
                  <a:srgbClr val="974707"/>
                </a:solidFill>
                <a:latin typeface="Calibri" pitchFamily="34" charset="0"/>
              </a:rPr>
              <a:t>, </a:t>
            </a:r>
            <a:r>
              <a:rPr lang="en-CA" sz="1900" dirty="0" err="1">
                <a:solidFill>
                  <a:srgbClr val="974707"/>
                </a:solidFill>
                <a:latin typeface="Calibri" pitchFamily="34" charset="0"/>
              </a:rPr>
              <a:t>воспитания</a:t>
            </a:r>
            <a:endParaRPr lang="en-CA" sz="1900" dirty="0">
              <a:solidFill>
                <a:srgbClr val="974707"/>
              </a:solidFill>
              <a:latin typeface="Calibri" pitchFamily="34" charset="0"/>
            </a:endParaRPr>
          </a:p>
          <a:p>
            <a:pPr>
              <a:lnSpc>
                <a:spcPts val="2400"/>
              </a:lnSpc>
              <a:tabLst>
                <a:tab pos="266700" algn="l"/>
              </a:tabLst>
            </a:pPr>
            <a:endParaRPr lang="en-CA" sz="2000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8437" name="TextBox 5"/>
          <p:cNvSpPr txBox="1">
            <a:spLocks noChangeArrowheads="1"/>
          </p:cNvSpPr>
          <p:nvPr/>
        </p:nvSpPr>
        <p:spPr bwMode="auto">
          <a:xfrm>
            <a:off x="4343400" y="3797300"/>
            <a:ext cx="4800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00">
                <a:solidFill>
                  <a:srgbClr val="974707"/>
                </a:solidFill>
                <a:latin typeface="Calibri" pitchFamily="34" charset="0"/>
              </a:rPr>
              <a:t>культурных навыков поведения</a:t>
            </a:r>
          </a:p>
          <a:p>
            <a:pPr>
              <a:lnSpc>
                <a:spcPts val="2300"/>
              </a:lnSpc>
            </a:pPr>
            <a:endParaRPr lang="en-CA" sz="20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8438" name="TextBox 6"/>
          <p:cNvSpPr txBox="1">
            <a:spLocks noChangeArrowheads="1"/>
          </p:cNvSpPr>
          <p:nvPr/>
        </p:nvSpPr>
        <p:spPr bwMode="auto">
          <a:xfrm>
            <a:off x="4076700" y="4089400"/>
            <a:ext cx="5067300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ts val="2400"/>
              </a:lnSpc>
              <a:tabLst>
                <a:tab pos="266700" algn="l"/>
              </a:tabLst>
            </a:pPr>
            <a:r>
              <a:rPr lang="en-CA" sz="1900" dirty="0">
                <a:solidFill>
                  <a:srgbClr val="974707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</a:t>
            </a:r>
            <a:r>
              <a:rPr lang="en-CA" sz="1900" dirty="0">
                <a:solidFill>
                  <a:srgbClr val="974707"/>
                </a:solidFill>
                <a:latin typeface="Calibri" pitchFamily="34" charset="0"/>
              </a:rPr>
              <a:t> </a:t>
            </a:r>
            <a:r>
              <a:rPr lang="en-CA" sz="1900" dirty="0" err="1">
                <a:solidFill>
                  <a:srgbClr val="974707"/>
                </a:solidFill>
                <a:latin typeface="Calibri" pitchFamily="34" charset="0"/>
              </a:rPr>
              <a:t>для</a:t>
            </a:r>
            <a:r>
              <a:rPr lang="en-CA" sz="1900" dirty="0">
                <a:solidFill>
                  <a:srgbClr val="974707"/>
                </a:solidFill>
                <a:latin typeface="Calibri" pitchFamily="34" charset="0"/>
              </a:rPr>
              <a:t> </a:t>
            </a:r>
            <a:r>
              <a:rPr lang="en-CA" sz="1900" dirty="0" err="1">
                <a:solidFill>
                  <a:srgbClr val="974707"/>
                </a:solidFill>
                <a:latin typeface="Calibri" pitchFamily="34" charset="0"/>
              </a:rPr>
              <a:t>увеличения</a:t>
            </a:r>
            <a:r>
              <a:rPr lang="en-CA" sz="1900" dirty="0">
                <a:solidFill>
                  <a:srgbClr val="974707"/>
                </a:solidFill>
                <a:latin typeface="Calibri" pitchFamily="34" charset="0"/>
              </a:rPr>
              <a:t> </a:t>
            </a:r>
            <a:r>
              <a:rPr lang="en-CA" sz="1900" dirty="0" err="1">
                <a:solidFill>
                  <a:srgbClr val="974707"/>
                </a:solidFill>
                <a:latin typeface="Calibri" pitchFamily="34" charset="0"/>
              </a:rPr>
              <a:t>положительных</a:t>
            </a:r>
            <a:r>
              <a:rPr lang="en-CA" sz="1900" dirty="0">
                <a:solidFill>
                  <a:srgbClr val="974707"/>
                </a:solidFill>
                <a:latin typeface="Calibri" pitchFamily="34" charset="0"/>
              </a:rPr>
              <a:t>  </a:t>
            </a:r>
            <a:r>
              <a:rPr lang="en-CA" sz="1900" dirty="0" err="1">
                <a:solidFill>
                  <a:srgbClr val="974707"/>
                </a:solidFill>
                <a:latin typeface="Calibri" pitchFamily="34" charset="0"/>
              </a:rPr>
              <a:t>эмоций</a:t>
            </a:r>
            <a:r>
              <a:rPr lang="en-CA" sz="2000" dirty="0">
                <a:solidFill>
                  <a:srgbClr val="000000"/>
                </a:solidFill>
                <a:latin typeface="Times New Roman" pitchFamily="18" charset="0"/>
              </a:rPr>
              <a:t/>
            </a:r>
            <a:br>
              <a:rPr lang="en-CA" sz="2000" dirty="0">
                <a:solidFill>
                  <a:srgbClr val="000000"/>
                </a:solidFill>
                <a:latin typeface="Times New Roman" pitchFamily="18" charset="0"/>
              </a:rPr>
            </a:br>
            <a:r>
              <a:rPr lang="en-CA" sz="1900" dirty="0">
                <a:solidFill>
                  <a:srgbClr val="974707"/>
                </a:solidFill>
                <a:latin typeface="Calibri" pitchFamily="34" charset="0"/>
              </a:rPr>
              <a:t>	</a:t>
            </a:r>
            <a:r>
              <a:rPr lang="en-CA" sz="1900" dirty="0" err="1">
                <a:solidFill>
                  <a:srgbClr val="974707"/>
                </a:solidFill>
                <a:latin typeface="Calibri" pitchFamily="34" charset="0"/>
              </a:rPr>
              <a:t>от</a:t>
            </a:r>
            <a:r>
              <a:rPr lang="en-CA" sz="1900" dirty="0">
                <a:solidFill>
                  <a:srgbClr val="974707"/>
                </a:solidFill>
                <a:latin typeface="Calibri" pitchFamily="34" charset="0"/>
              </a:rPr>
              <a:t> </a:t>
            </a:r>
            <a:r>
              <a:rPr lang="en-CA" sz="1900" dirty="0" err="1">
                <a:solidFill>
                  <a:srgbClr val="974707"/>
                </a:solidFill>
                <a:latin typeface="Calibri" pitchFamily="34" charset="0"/>
              </a:rPr>
              <a:t>занятий</a:t>
            </a:r>
            <a:r>
              <a:rPr lang="en-CA" sz="1900" dirty="0">
                <a:solidFill>
                  <a:srgbClr val="974707"/>
                </a:solidFill>
                <a:latin typeface="Calibri" pitchFamily="34" charset="0"/>
              </a:rPr>
              <a:t> </a:t>
            </a:r>
            <a:r>
              <a:rPr lang="en-CA" sz="1900" dirty="0" err="1">
                <a:solidFill>
                  <a:srgbClr val="974707"/>
                </a:solidFill>
                <a:latin typeface="Calibri" pitchFamily="34" charset="0"/>
              </a:rPr>
              <a:t>физической</a:t>
            </a:r>
            <a:r>
              <a:rPr lang="en-CA" sz="1900" dirty="0">
                <a:solidFill>
                  <a:srgbClr val="974707"/>
                </a:solidFill>
                <a:latin typeface="Calibri" pitchFamily="34" charset="0"/>
              </a:rPr>
              <a:t> </a:t>
            </a:r>
            <a:r>
              <a:rPr lang="en-CA" sz="1900" dirty="0" err="1">
                <a:solidFill>
                  <a:srgbClr val="974707"/>
                </a:solidFill>
                <a:latin typeface="Calibri" pitchFamily="34" charset="0"/>
              </a:rPr>
              <a:t>культурой</a:t>
            </a:r>
            <a:r>
              <a:rPr lang="en-CA" sz="1900" dirty="0">
                <a:solidFill>
                  <a:srgbClr val="974707"/>
                </a:solidFill>
                <a:latin typeface="Calibri" pitchFamily="34" charset="0"/>
              </a:rPr>
              <a:t> и </a:t>
            </a:r>
            <a:r>
              <a:rPr lang="en-CA" sz="1900" dirty="0" err="1">
                <a:solidFill>
                  <a:srgbClr val="974707"/>
                </a:solidFill>
                <a:latin typeface="Calibri" pitchFamily="34" charset="0"/>
              </a:rPr>
              <a:t>тем</a:t>
            </a:r>
            <a:endParaRPr lang="en-CA" sz="1900" dirty="0">
              <a:solidFill>
                <a:srgbClr val="974707"/>
              </a:solidFill>
              <a:latin typeface="Calibri" pitchFamily="34" charset="0"/>
            </a:endParaRPr>
          </a:p>
          <a:p>
            <a:pPr>
              <a:lnSpc>
                <a:spcPts val="2400"/>
              </a:lnSpc>
              <a:tabLst>
                <a:tab pos="266700" algn="l"/>
              </a:tabLst>
            </a:pPr>
            <a:endParaRPr lang="en-CA" sz="2000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8439" name="TextBox 7"/>
          <p:cNvSpPr txBox="1">
            <a:spLocks noChangeArrowheads="1"/>
          </p:cNvSpPr>
          <p:nvPr/>
        </p:nvSpPr>
        <p:spPr bwMode="auto">
          <a:xfrm>
            <a:off x="4343400" y="4711700"/>
            <a:ext cx="4800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00" dirty="0" err="1">
                <a:solidFill>
                  <a:srgbClr val="974707"/>
                </a:solidFill>
                <a:latin typeface="Calibri" pitchFamily="34" charset="0"/>
              </a:rPr>
              <a:t>самым</a:t>
            </a:r>
            <a:r>
              <a:rPr lang="en-CA" sz="1900" dirty="0">
                <a:solidFill>
                  <a:srgbClr val="974707"/>
                </a:solidFill>
                <a:latin typeface="Calibri" pitchFamily="34" charset="0"/>
              </a:rPr>
              <a:t> </a:t>
            </a:r>
            <a:r>
              <a:rPr lang="en-CA" sz="1900" dirty="0" err="1">
                <a:solidFill>
                  <a:srgbClr val="974707"/>
                </a:solidFill>
                <a:latin typeface="Calibri" pitchFamily="34" charset="0"/>
              </a:rPr>
              <a:t>повышения</a:t>
            </a:r>
            <a:r>
              <a:rPr lang="en-CA" sz="1900" dirty="0">
                <a:solidFill>
                  <a:srgbClr val="974707"/>
                </a:solidFill>
                <a:latin typeface="Calibri" pitchFamily="34" charset="0"/>
              </a:rPr>
              <a:t> </a:t>
            </a:r>
            <a:r>
              <a:rPr lang="en-CA" sz="1900" dirty="0" err="1">
                <a:solidFill>
                  <a:srgbClr val="974707"/>
                </a:solidFill>
                <a:latin typeface="Calibri" pitchFamily="34" charset="0"/>
              </a:rPr>
              <a:t>интереса</a:t>
            </a:r>
            <a:r>
              <a:rPr lang="en-CA" sz="1900" dirty="0">
                <a:solidFill>
                  <a:srgbClr val="974707"/>
                </a:solidFill>
                <a:latin typeface="Calibri" pitchFamily="34" charset="0"/>
              </a:rPr>
              <a:t> к </a:t>
            </a:r>
            <a:r>
              <a:rPr lang="en-CA" sz="1900" dirty="0" err="1">
                <a:solidFill>
                  <a:srgbClr val="974707"/>
                </a:solidFill>
                <a:latin typeface="Calibri" pitchFamily="34" charset="0"/>
              </a:rPr>
              <a:t>занятиям</a:t>
            </a:r>
            <a:endParaRPr lang="en-CA" sz="1900" dirty="0">
              <a:solidFill>
                <a:srgbClr val="974707"/>
              </a:solidFill>
              <a:latin typeface="Calibri" pitchFamily="34" charset="0"/>
            </a:endParaRPr>
          </a:p>
          <a:p>
            <a:pPr>
              <a:lnSpc>
                <a:spcPts val="2300"/>
              </a:lnSpc>
            </a:pPr>
            <a:endParaRPr lang="en-CA" sz="2000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8440" name="TextBox 8"/>
          <p:cNvSpPr txBox="1">
            <a:spLocks noChangeArrowheads="1"/>
          </p:cNvSpPr>
          <p:nvPr/>
        </p:nvSpPr>
        <p:spPr bwMode="auto">
          <a:xfrm>
            <a:off x="4343400" y="5016500"/>
            <a:ext cx="4800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00">
                <a:solidFill>
                  <a:srgbClr val="974707"/>
                </a:solidFill>
                <a:latin typeface="Calibri" pitchFamily="34" charset="0"/>
              </a:rPr>
              <a:t>физической культурой и спортом</a:t>
            </a:r>
          </a:p>
          <a:p>
            <a:pPr>
              <a:lnSpc>
                <a:spcPts val="2300"/>
              </a:lnSpc>
            </a:pPr>
            <a:endParaRPr lang="en-CA" sz="200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1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4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8" name="TextBox 2"/>
          <p:cNvSpPr txBox="1">
            <a:spLocks noChangeArrowheads="1"/>
          </p:cNvSpPr>
          <p:nvPr/>
        </p:nvSpPr>
        <p:spPr bwMode="auto">
          <a:xfrm>
            <a:off x="5803900" y="2387600"/>
            <a:ext cx="33401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00">
                <a:solidFill>
                  <a:srgbClr val="974707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</a:t>
            </a:r>
            <a:r>
              <a:rPr lang="en-CA" sz="1900">
                <a:solidFill>
                  <a:srgbClr val="974707"/>
                </a:solidFill>
                <a:latin typeface="Calibri" pitchFamily="34" charset="0"/>
              </a:rPr>
              <a:t> презентации,</a:t>
            </a:r>
          </a:p>
          <a:p>
            <a:pPr>
              <a:lnSpc>
                <a:spcPts val="2300"/>
              </a:lnSpc>
            </a:pPr>
            <a:endParaRPr lang="en-CA" sz="20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9459" name="TextBox 3"/>
          <p:cNvSpPr txBox="1">
            <a:spLocks noChangeArrowheads="1"/>
          </p:cNvSpPr>
          <p:nvPr/>
        </p:nvSpPr>
        <p:spPr bwMode="auto">
          <a:xfrm>
            <a:off x="6070600" y="2692400"/>
            <a:ext cx="3073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00">
                <a:solidFill>
                  <a:srgbClr val="974707"/>
                </a:solidFill>
                <a:latin typeface="Calibri" pitchFamily="34" charset="0"/>
              </a:rPr>
              <a:t>помогающие обучению</a:t>
            </a:r>
          </a:p>
          <a:p>
            <a:pPr>
              <a:lnSpc>
                <a:spcPts val="2300"/>
              </a:lnSpc>
            </a:pPr>
            <a:endParaRPr lang="en-CA" sz="20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9460" name="TextBox 4"/>
          <p:cNvSpPr txBox="1">
            <a:spLocks noChangeArrowheads="1"/>
          </p:cNvSpPr>
          <p:nvPr/>
        </p:nvSpPr>
        <p:spPr bwMode="auto">
          <a:xfrm>
            <a:off x="6070600" y="2984500"/>
            <a:ext cx="30734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ts val="2400"/>
              </a:lnSpc>
            </a:pPr>
            <a:r>
              <a:rPr lang="en-CA" sz="1900">
                <a:solidFill>
                  <a:srgbClr val="974707"/>
                </a:solidFill>
                <a:latin typeface="Calibri" pitchFamily="34" charset="0"/>
              </a:rPr>
              <a:t>технике двигательных</a:t>
            </a:r>
            <a:r>
              <a:rPr lang="en-CA" sz="2000">
                <a:solidFill>
                  <a:srgbClr val="000000"/>
                </a:solidFill>
                <a:latin typeface="Times New Roman" pitchFamily="18" charset="0"/>
              </a:rPr>
              <a:t/>
            </a:r>
            <a:br>
              <a:rPr lang="en-CA" sz="2000">
                <a:solidFill>
                  <a:srgbClr val="000000"/>
                </a:solidFill>
                <a:latin typeface="Times New Roman" pitchFamily="18" charset="0"/>
              </a:rPr>
            </a:br>
            <a:r>
              <a:rPr lang="en-CA" sz="1900">
                <a:solidFill>
                  <a:srgbClr val="974707"/>
                </a:solidFill>
                <a:latin typeface="Calibri" pitchFamily="34" charset="0"/>
              </a:rPr>
              <a:t>действий, правилам</a:t>
            </a:r>
            <a:r>
              <a:rPr lang="en-CA" sz="2000">
                <a:solidFill>
                  <a:srgbClr val="000000"/>
                </a:solidFill>
                <a:latin typeface="Times New Roman" pitchFamily="18" charset="0"/>
              </a:rPr>
              <a:t/>
            </a:r>
            <a:br>
              <a:rPr lang="en-CA" sz="2000">
                <a:solidFill>
                  <a:srgbClr val="000000"/>
                </a:solidFill>
                <a:latin typeface="Times New Roman" pitchFamily="18" charset="0"/>
              </a:rPr>
            </a:br>
            <a:r>
              <a:rPr lang="en-CA" sz="1900">
                <a:solidFill>
                  <a:srgbClr val="974707"/>
                </a:solidFill>
                <a:latin typeface="Calibri" pitchFamily="34" charset="0"/>
              </a:rPr>
              <a:t>спортивных  и</a:t>
            </a:r>
          </a:p>
          <a:p>
            <a:pPr>
              <a:lnSpc>
                <a:spcPts val="2400"/>
              </a:lnSpc>
            </a:pPr>
            <a:endParaRPr lang="en-CA" sz="20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9461" name="TextBox 5"/>
          <p:cNvSpPr txBox="1">
            <a:spLocks noChangeArrowheads="1"/>
          </p:cNvSpPr>
          <p:nvPr/>
        </p:nvSpPr>
        <p:spPr bwMode="auto">
          <a:xfrm>
            <a:off x="6070600" y="3911600"/>
            <a:ext cx="3073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00">
                <a:solidFill>
                  <a:srgbClr val="974707"/>
                </a:solidFill>
                <a:latin typeface="Calibri" pitchFamily="34" charset="0"/>
              </a:rPr>
              <a:t>подвижных игр,</a:t>
            </a:r>
          </a:p>
          <a:p>
            <a:pPr>
              <a:lnSpc>
                <a:spcPts val="2300"/>
              </a:lnSpc>
            </a:pPr>
            <a:endParaRPr lang="en-CA" sz="20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9462" name="TextBox 6"/>
          <p:cNvSpPr txBox="1">
            <a:spLocks noChangeArrowheads="1"/>
          </p:cNvSpPr>
          <p:nvPr/>
        </p:nvSpPr>
        <p:spPr bwMode="auto">
          <a:xfrm>
            <a:off x="6070600" y="4216400"/>
            <a:ext cx="3073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00">
                <a:solidFill>
                  <a:srgbClr val="974707"/>
                </a:solidFill>
                <a:latin typeface="Calibri" pitchFamily="34" charset="0"/>
              </a:rPr>
              <a:t>рассказывающие о</a:t>
            </a:r>
          </a:p>
          <a:p>
            <a:pPr>
              <a:lnSpc>
                <a:spcPts val="2300"/>
              </a:lnSpc>
            </a:pPr>
            <a:endParaRPr lang="en-CA" sz="20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9463" name="TextBox 7"/>
          <p:cNvSpPr txBox="1">
            <a:spLocks noChangeArrowheads="1"/>
          </p:cNvSpPr>
          <p:nvPr/>
        </p:nvSpPr>
        <p:spPr bwMode="auto">
          <a:xfrm>
            <a:off x="6070600" y="4508500"/>
            <a:ext cx="2519363" cy="2408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ts val="2400"/>
              </a:lnSpc>
            </a:pPr>
            <a:r>
              <a:rPr lang="en-CA" sz="1900">
                <a:solidFill>
                  <a:srgbClr val="974707"/>
                </a:solidFill>
                <a:latin typeface="Calibri" pitchFamily="34" charset="0"/>
              </a:rPr>
              <a:t>развитии того или иного</a:t>
            </a:r>
            <a:r>
              <a:rPr lang="en-CA" sz="2000">
                <a:solidFill>
                  <a:srgbClr val="000000"/>
                </a:solidFill>
                <a:latin typeface="Times New Roman" pitchFamily="18" charset="0"/>
              </a:rPr>
              <a:t/>
            </a:r>
            <a:br>
              <a:rPr lang="en-CA" sz="2000">
                <a:solidFill>
                  <a:srgbClr val="000000"/>
                </a:solidFill>
                <a:latin typeface="Times New Roman" pitchFamily="18" charset="0"/>
              </a:rPr>
            </a:br>
            <a:r>
              <a:rPr lang="en-CA" sz="1900">
                <a:solidFill>
                  <a:srgbClr val="974707"/>
                </a:solidFill>
                <a:latin typeface="Calibri" pitchFamily="34" charset="0"/>
              </a:rPr>
              <a:t>вида спорта в России и</a:t>
            </a:r>
            <a:r>
              <a:rPr lang="en-CA" sz="2000">
                <a:solidFill>
                  <a:srgbClr val="000000"/>
                </a:solidFill>
                <a:latin typeface="Times New Roman" pitchFamily="18" charset="0"/>
              </a:rPr>
              <a:t/>
            </a:r>
            <a:br>
              <a:rPr lang="en-CA" sz="2000">
                <a:solidFill>
                  <a:srgbClr val="000000"/>
                </a:solidFill>
                <a:latin typeface="Times New Roman" pitchFamily="18" charset="0"/>
              </a:rPr>
            </a:br>
            <a:r>
              <a:rPr lang="en-CA" sz="1900">
                <a:solidFill>
                  <a:srgbClr val="974707"/>
                </a:solidFill>
                <a:latin typeface="Calibri" pitchFamily="34" charset="0"/>
              </a:rPr>
              <a:t>мире и др͘</a:t>
            </a:r>
            <a:endParaRPr lang="ru-RU" sz="1900">
              <a:solidFill>
                <a:srgbClr val="974707"/>
              </a:solidFill>
              <a:latin typeface="Calibri" pitchFamily="34" charset="0"/>
            </a:endParaRPr>
          </a:p>
          <a:p>
            <a:pPr>
              <a:lnSpc>
                <a:spcPts val="2400"/>
              </a:lnSpc>
            </a:pPr>
            <a:r>
              <a:rPr lang="en-CA">
                <a:solidFill>
                  <a:srgbClr val="974707"/>
                </a:solidFill>
              </a:rPr>
              <a:t> проектные работы</a:t>
            </a:r>
            <a:r>
              <a:rPr lang="en-CA">
                <a:solidFill>
                  <a:srgbClr val="000000"/>
                </a:solidFill>
              </a:rPr>
              <a:t/>
            </a:r>
            <a:br>
              <a:rPr lang="en-CA">
                <a:solidFill>
                  <a:srgbClr val="000000"/>
                </a:solidFill>
              </a:rPr>
            </a:br>
            <a:r>
              <a:rPr lang="en-CA">
                <a:solidFill>
                  <a:srgbClr val="974707"/>
                </a:solidFill>
              </a:rPr>
              <a:t>	учеников </a:t>
            </a:r>
          </a:p>
          <a:p>
            <a:endParaRPr lang="en-CA">
              <a:solidFill>
                <a:srgbClr val="000000"/>
              </a:solidFill>
            </a:endParaRPr>
          </a:p>
          <a:p>
            <a:pPr>
              <a:lnSpc>
                <a:spcPts val="2400"/>
              </a:lnSpc>
            </a:pPr>
            <a:endParaRPr lang="en-CA" sz="1900">
              <a:solidFill>
                <a:srgbClr val="974707"/>
              </a:solidFill>
              <a:latin typeface="Calibri" pitchFamily="34" charset="0"/>
            </a:endParaRPr>
          </a:p>
          <a:p>
            <a:pPr>
              <a:lnSpc>
                <a:spcPts val="2400"/>
              </a:lnSpc>
            </a:pPr>
            <a:endParaRPr lang="en-CA" sz="200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1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4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6" name="TextBox 2"/>
          <p:cNvSpPr txBox="1">
            <a:spLocks noChangeArrowheads="1"/>
          </p:cNvSpPr>
          <p:nvPr/>
        </p:nvSpPr>
        <p:spPr bwMode="auto">
          <a:xfrm>
            <a:off x="4013200" y="1866900"/>
            <a:ext cx="5130800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ts val="2400"/>
              </a:lnSpc>
              <a:tabLst>
                <a:tab pos="266700" algn="l"/>
              </a:tabLst>
            </a:pPr>
            <a:r>
              <a:rPr lang="en-CA" sz="2000">
                <a:solidFill>
                  <a:srgbClr val="974707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</a:t>
            </a:r>
            <a:r>
              <a:rPr lang="en-CA" sz="2000">
                <a:solidFill>
                  <a:srgbClr val="974707"/>
                </a:solidFill>
                <a:latin typeface="Calibri" pitchFamily="34" charset="0"/>
              </a:rPr>
              <a:t> ученикам даются задания с учетом</a:t>
            </a:r>
            <a:r>
              <a:rPr lang="en-CA" sz="2000">
                <a:solidFill>
                  <a:srgbClr val="000000"/>
                </a:solidFill>
                <a:latin typeface="Times New Roman" pitchFamily="18" charset="0"/>
              </a:rPr>
              <a:t/>
            </a:r>
            <a:br>
              <a:rPr lang="en-CA" sz="2000">
                <a:solidFill>
                  <a:srgbClr val="000000"/>
                </a:solidFill>
                <a:latin typeface="Times New Roman" pitchFamily="18" charset="0"/>
              </a:rPr>
            </a:br>
            <a:r>
              <a:rPr lang="en-CA" sz="2000">
                <a:solidFill>
                  <a:srgbClr val="974707"/>
                </a:solidFill>
                <a:latin typeface="Calibri" pitchFamily="34" charset="0"/>
              </a:rPr>
              <a:t>	уровня подготовки, физического</a:t>
            </a:r>
          </a:p>
          <a:p>
            <a:pPr>
              <a:lnSpc>
                <a:spcPts val="2400"/>
              </a:lnSpc>
              <a:tabLst>
                <a:tab pos="266700" algn="l"/>
              </a:tabLst>
            </a:pPr>
            <a:endParaRPr lang="en-CA" sz="20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21507" name="TextBox 3"/>
          <p:cNvSpPr txBox="1">
            <a:spLocks noChangeArrowheads="1"/>
          </p:cNvSpPr>
          <p:nvPr/>
        </p:nvSpPr>
        <p:spPr bwMode="auto">
          <a:xfrm>
            <a:off x="4279900" y="2489200"/>
            <a:ext cx="48641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2000">
                <a:solidFill>
                  <a:srgbClr val="974707"/>
                </a:solidFill>
                <a:latin typeface="Calibri" pitchFamily="34" charset="0"/>
              </a:rPr>
              <a:t>развития, особенностей мышления и</a:t>
            </a:r>
          </a:p>
          <a:p>
            <a:pPr>
              <a:lnSpc>
                <a:spcPts val="2300"/>
              </a:lnSpc>
            </a:pPr>
            <a:endParaRPr lang="en-CA" sz="20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21508" name="TextBox 4"/>
          <p:cNvSpPr txBox="1">
            <a:spLocks noChangeArrowheads="1"/>
          </p:cNvSpPr>
          <p:nvPr/>
        </p:nvSpPr>
        <p:spPr bwMode="auto">
          <a:xfrm>
            <a:off x="4013200" y="2781300"/>
            <a:ext cx="51308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indent="266700">
              <a:lnSpc>
                <a:spcPts val="2400"/>
              </a:lnSpc>
              <a:tabLst>
                <a:tab pos="266700" algn="l"/>
              </a:tabLst>
            </a:pPr>
            <a:r>
              <a:rPr lang="en-CA" sz="2000">
                <a:solidFill>
                  <a:srgbClr val="974707"/>
                </a:solidFill>
                <a:latin typeface="Calibri" pitchFamily="34" charset="0"/>
              </a:rPr>
              <a:t>познавательного интереса к предмету</a:t>
            </a:r>
            <a:r>
              <a:rPr lang="en-CA" sz="2000">
                <a:solidFill>
                  <a:srgbClr val="000000"/>
                </a:solidFill>
                <a:latin typeface="Times New Roman" pitchFamily="18" charset="0"/>
              </a:rPr>
              <a:t/>
            </a:r>
            <a:br>
              <a:rPr lang="en-CA" sz="2000">
                <a:solidFill>
                  <a:srgbClr val="000000"/>
                </a:solidFill>
                <a:latin typeface="Times New Roman" pitchFamily="18" charset="0"/>
              </a:rPr>
            </a:br>
            <a:r>
              <a:rPr lang="en-CA" sz="2000">
                <a:solidFill>
                  <a:srgbClr val="974707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</a:t>
            </a:r>
            <a:r>
              <a:rPr lang="en-CA" sz="2000">
                <a:solidFill>
                  <a:srgbClr val="974707"/>
                </a:solidFill>
                <a:latin typeface="Calibri" pitchFamily="34" charset="0"/>
              </a:rPr>
              <a:t> при оценивании учитывается не только</a:t>
            </a:r>
            <a:r>
              <a:rPr lang="en-CA" sz="2000">
                <a:solidFill>
                  <a:srgbClr val="000000"/>
                </a:solidFill>
                <a:latin typeface="Times New Roman" pitchFamily="18" charset="0"/>
              </a:rPr>
              <a:t/>
            </a:r>
            <a:br>
              <a:rPr lang="en-CA" sz="2000">
                <a:solidFill>
                  <a:srgbClr val="000000"/>
                </a:solidFill>
                <a:latin typeface="Times New Roman" pitchFamily="18" charset="0"/>
              </a:rPr>
            </a:br>
            <a:r>
              <a:rPr lang="en-CA" sz="2000">
                <a:solidFill>
                  <a:srgbClr val="974707"/>
                </a:solidFill>
                <a:latin typeface="Calibri" pitchFamily="34" charset="0"/>
              </a:rPr>
              <a:t>	достигнутый результат, но и динамика</a:t>
            </a:r>
          </a:p>
          <a:p>
            <a:pPr indent="266700">
              <a:lnSpc>
                <a:spcPts val="2400"/>
              </a:lnSpc>
              <a:tabLst>
                <a:tab pos="266700" algn="l"/>
              </a:tabLst>
            </a:pPr>
            <a:endParaRPr lang="en-CA" sz="20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21509" name="TextBox 5"/>
          <p:cNvSpPr txBox="1">
            <a:spLocks noChangeArrowheads="1"/>
          </p:cNvSpPr>
          <p:nvPr/>
        </p:nvSpPr>
        <p:spPr bwMode="auto">
          <a:xfrm>
            <a:off x="4279900" y="3708400"/>
            <a:ext cx="48641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2000">
                <a:solidFill>
                  <a:srgbClr val="974707"/>
                </a:solidFill>
                <a:latin typeface="Calibri" pitchFamily="34" charset="0"/>
              </a:rPr>
              <a:t>изменений физической</a:t>
            </a:r>
          </a:p>
          <a:p>
            <a:pPr>
              <a:lnSpc>
                <a:spcPts val="2300"/>
              </a:lnSpc>
            </a:pPr>
            <a:endParaRPr lang="en-CA" sz="20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21510" name="TextBox 6"/>
          <p:cNvSpPr txBox="1">
            <a:spLocks noChangeArrowheads="1"/>
          </p:cNvSpPr>
          <p:nvPr/>
        </p:nvSpPr>
        <p:spPr bwMode="auto">
          <a:xfrm>
            <a:off x="4279900" y="4013200"/>
            <a:ext cx="48641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2000">
                <a:solidFill>
                  <a:srgbClr val="974707"/>
                </a:solidFill>
                <a:latin typeface="Calibri" pitchFamily="34" charset="0"/>
              </a:rPr>
              <a:t>подготовленности ученика</a:t>
            </a:r>
          </a:p>
          <a:p>
            <a:pPr>
              <a:lnSpc>
                <a:spcPts val="2300"/>
              </a:lnSpc>
            </a:pPr>
            <a:endParaRPr lang="en-CA" sz="200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1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700"/>
            <a:ext cx="9144000" cy="684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4" name="TextBox 2"/>
          <p:cNvSpPr txBox="1">
            <a:spLocks noChangeArrowheads="1"/>
          </p:cNvSpPr>
          <p:nvPr/>
        </p:nvSpPr>
        <p:spPr bwMode="auto">
          <a:xfrm>
            <a:off x="5092700" y="1587500"/>
            <a:ext cx="3328027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ts val="2400"/>
              </a:lnSpc>
              <a:tabLst>
                <a:tab pos="266700" algn="l"/>
              </a:tabLst>
            </a:pPr>
            <a:r>
              <a:rPr lang="en-CA" sz="1900" dirty="0">
                <a:solidFill>
                  <a:srgbClr val="974707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</a:t>
            </a:r>
            <a:r>
              <a:rPr lang="en-CA" sz="1900" dirty="0">
                <a:solidFill>
                  <a:srgbClr val="974707"/>
                </a:solidFill>
                <a:latin typeface="Calibri" pitchFamily="34" charset="0"/>
              </a:rPr>
              <a:t> </a:t>
            </a:r>
            <a:r>
              <a:rPr lang="en-CA" sz="1900" dirty="0" err="1">
                <a:solidFill>
                  <a:srgbClr val="974707"/>
                </a:solidFill>
                <a:latin typeface="Calibri" pitchFamily="34" charset="0"/>
              </a:rPr>
              <a:t>ежегодное</a:t>
            </a:r>
            <a:r>
              <a:rPr lang="en-CA" sz="1900" dirty="0">
                <a:solidFill>
                  <a:srgbClr val="974707"/>
                </a:solidFill>
                <a:latin typeface="Calibri" pitchFamily="34" charset="0"/>
              </a:rPr>
              <a:t> </a:t>
            </a:r>
            <a:r>
              <a:rPr lang="en-CA" sz="1900" dirty="0" err="1" smtClean="0">
                <a:solidFill>
                  <a:srgbClr val="974707"/>
                </a:solidFill>
                <a:latin typeface="Calibri" pitchFamily="34" charset="0"/>
              </a:rPr>
              <a:t>тестирование</a:t>
            </a:r>
            <a:r>
              <a:rPr lang="ru-RU" sz="1900" dirty="0" smtClean="0">
                <a:solidFill>
                  <a:srgbClr val="974707"/>
                </a:solidFill>
                <a:latin typeface="Calibri" pitchFamily="34" charset="0"/>
              </a:rPr>
              <a:t> ГТО</a:t>
            </a:r>
            <a:r>
              <a:rPr lang="en-CA" sz="2000" dirty="0">
                <a:solidFill>
                  <a:srgbClr val="000000"/>
                </a:solidFill>
                <a:latin typeface="Times New Roman" pitchFamily="18" charset="0"/>
              </a:rPr>
              <a:t/>
            </a:r>
            <a:br>
              <a:rPr lang="en-CA" sz="2000" dirty="0">
                <a:solidFill>
                  <a:srgbClr val="000000"/>
                </a:solidFill>
                <a:latin typeface="Times New Roman" pitchFamily="18" charset="0"/>
              </a:rPr>
            </a:br>
            <a:r>
              <a:rPr lang="en-CA" sz="1900" dirty="0">
                <a:solidFill>
                  <a:srgbClr val="974707"/>
                </a:solidFill>
                <a:latin typeface="Calibri" pitchFamily="34" charset="0"/>
              </a:rPr>
              <a:t>	</a:t>
            </a:r>
            <a:r>
              <a:rPr lang="en-CA" sz="1900" dirty="0" err="1">
                <a:solidFill>
                  <a:srgbClr val="974707"/>
                </a:solidFill>
                <a:latin typeface="Calibri" pitchFamily="34" charset="0"/>
              </a:rPr>
              <a:t>учеников</a:t>
            </a:r>
            <a:r>
              <a:rPr lang="en-CA" sz="1900" dirty="0">
                <a:solidFill>
                  <a:srgbClr val="974707"/>
                </a:solidFill>
                <a:latin typeface="Calibri" pitchFamily="34" charset="0"/>
              </a:rPr>
              <a:t> с </a:t>
            </a:r>
            <a:r>
              <a:rPr lang="en-CA" sz="1900" dirty="0" err="1">
                <a:solidFill>
                  <a:srgbClr val="974707"/>
                </a:solidFill>
                <a:latin typeface="Calibri" pitchFamily="34" charset="0"/>
              </a:rPr>
              <a:t>целью</a:t>
            </a:r>
            <a:endParaRPr lang="en-CA" sz="1900" dirty="0">
              <a:solidFill>
                <a:srgbClr val="974707"/>
              </a:solidFill>
              <a:latin typeface="Calibri" pitchFamily="34" charset="0"/>
            </a:endParaRPr>
          </a:p>
          <a:p>
            <a:pPr>
              <a:lnSpc>
                <a:spcPts val="2400"/>
              </a:lnSpc>
              <a:tabLst>
                <a:tab pos="266700" algn="l"/>
              </a:tabLst>
            </a:pPr>
            <a:endParaRPr lang="en-CA" sz="2000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23555" name="TextBox 3"/>
          <p:cNvSpPr txBox="1">
            <a:spLocks noChangeArrowheads="1"/>
          </p:cNvSpPr>
          <p:nvPr/>
        </p:nvSpPr>
        <p:spPr bwMode="auto">
          <a:xfrm>
            <a:off x="5359400" y="2197100"/>
            <a:ext cx="3784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ts val="2300"/>
              </a:lnSpc>
            </a:pPr>
            <a:r>
              <a:rPr lang="en-CA" sz="1900">
                <a:solidFill>
                  <a:srgbClr val="974707"/>
                </a:solidFill>
                <a:latin typeface="Calibri" pitchFamily="34" charset="0"/>
              </a:rPr>
              <a:t>определения уровня</a:t>
            </a:r>
          </a:p>
          <a:p>
            <a:pPr>
              <a:lnSpc>
                <a:spcPts val="2300"/>
              </a:lnSpc>
            </a:pPr>
            <a:endParaRPr lang="en-CA" sz="20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23556" name="TextBox 4"/>
          <p:cNvSpPr txBox="1">
            <a:spLocks noChangeArrowheads="1"/>
          </p:cNvSpPr>
          <p:nvPr/>
        </p:nvSpPr>
        <p:spPr bwMode="auto">
          <a:xfrm>
            <a:off x="5359400" y="2501900"/>
            <a:ext cx="37846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>
              <a:lnSpc>
                <a:spcPts val="2400"/>
              </a:lnSpc>
            </a:pPr>
            <a:r>
              <a:rPr lang="en-CA" sz="1900" dirty="0" err="1">
                <a:solidFill>
                  <a:srgbClr val="974707"/>
                </a:solidFill>
                <a:latin typeface="Calibri" pitchFamily="34" charset="0"/>
              </a:rPr>
              <a:t>физических</a:t>
            </a:r>
            <a:r>
              <a:rPr lang="en-CA" sz="1900" dirty="0">
                <a:solidFill>
                  <a:srgbClr val="974707"/>
                </a:solidFill>
                <a:latin typeface="Calibri" pitchFamily="34" charset="0"/>
              </a:rPr>
              <a:t> </a:t>
            </a:r>
            <a:r>
              <a:rPr lang="en-CA" sz="1900" dirty="0" err="1">
                <a:solidFill>
                  <a:srgbClr val="974707"/>
                </a:solidFill>
                <a:latin typeface="Calibri" pitchFamily="34" charset="0"/>
              </a:rPr>
              <a:t>способностей</a:t>
            </a:r>
            <a:r>
              <a:rPr lang="en-CA" sz="1900" dirty="0">
                <a:solidFill>
                  <a:srgbClr val="974707"/>
                </a:solidFill>
                <a:latin typeface="Calibri" pitchFamily="34" charset="0"/>
              </a:rPr>
              <a:t> и</a:t>
            </a:r>
            <a:r>
              <a:rPr lang="en-CA" sz="2000" dirty="0">
                <a:solidFill>
                  <a:srgbClr val="000000"/>
                </a:solidFill>
                <a:latin typeface="Times New Roman" pitchFamily="18" charset="0"/>
              </a:rPr>
              <a:t/>
            </a:r>
            <a:br>
              <a:rPr lang="en-CA" sz="2000" dirty="0">
                <a:solidFill>
                  <a:srgbClr val="000000"/>
                </a:solidFill>
                <a:latin typeface="Times New Roman" pitchFamily="18" charset="0"/>
              </a:rPr>
            </a:br>
            <a:r>
              <a:rPr lang="en-CA" sz="1900" dirty="0" err="1">
                <a:solidFill>
                  <a:srgbClr val="974707"/>
                </a:solidFill>
                <a:latin typeface="Calibri" pitchFamily="34" charset="0"/>
              </a:rPr>
              <a:t>дифференциации</a:t>
            </a:r>
            <a:r>
              <a:rPr lang="en-CA" sz="1900" dirty="0">
                <a:solidFill>
                  <a:srgbClr val="974707"/>
                </a:solidFill>
                <a:latin typeface="Calibri" pitchFamily="34" charset="0"/>
              </a:rPr>
              <a:t> </a:t>
            </a:r>
            <a:r>
              <a:rPr lang="en-CA" sz="1900" dirty="0" err="1">
                <a:solidFill>
                  <a:srgbClr val="974707"/>
                </a:solidFill>
                <a:latin typeface="Calibri" pitchFamily="34" charset="0"/>
              </a:rPr>
              <a:t>учащихся</a:t>
            </a:r>
            <a:r>
              <a:rPr lang="en-CA" sz="2000" dirty="0">
                <a:solidFill>
                  <a:srgbClr val="000000"/>
                </a:solidFill>
                <a:latin typeface="Times New Roman" pitchFamily="18" charset="0"/>
              </a:rPr>
              <a:t/>
            </a:r>
            <a:br>
              <a:rPr lang="en-CA" sz="2000" dirty="0">
                <a:solidFill>
                  <a:srgbClr val="000000"/>
                </a:solidFill>
                <a:latin typeface="Times New Roman" pitchFamily="18" charset="0"/>
              </a:rPr>
            </a:br>
            <a:r>
              <a:rPr lang="en-CA" sz="1900" dirty="0" err="1">
                <a:solidFill>
                  <a:srgbClr val="974707"/>
                </a:solidFill>
                <a:latin typeface="Calibri" pitchFamily="34" charset="0"/>
              </a:rPr>
              <a:t>на</a:t>
            </a:r>
            <a:r>
              <a:rPr lang="en-CA" sz="1900" dirty="0">
                <a:solidFill>
                  <a:srgbClr val="974707"/>
                </a:solidFill>
                <a:latin typeface="Calibri" pitchFamily="34" charset="0"/>
              </a:rPr>
              <a:t> </a:t>
            </a:r>
            <a:r>
              <a:rPr lang="en-CA" sz="1900" dirty="0" err="1">
                <a:solidFill>
                  <a:srgbClr val="974707"/>
                </a:solidFill>
                <a:latin typeface="Calibri" pitchFamily="34" charset="0"/>
              </a:rPr>
              <a:t>группы</a:t>
            </a:r>
            <a:endParaRPr lang="en-CA" sz="1900" dirty="0">
              <a:solidFill>
                <a:srgbClr val="974707"/>
              </a:solidFill>
              <a:latin typeface="Calibri" pitchFamily="34" charset="0"/>
            </a:endParaRPr>
          </a:p>
          <a:p>
            <a:pPr>
              <a:lnSpc>
                <a:spcPts val="2400"/>
              </a:lnSpc>
            </a:pPr>
            <a:endParaRPr lang="en-CA" sz="2000" dirty="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143</TotalTime>
  <Words>234</Words>
  <Application>Microsoft Office PowerPoint</Application>
  <PresentationFormat>Экран (4:3)</PresentationFormat>
  <Paragraphs>64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Бумажная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Investintech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A2E_Engine</dc:creator>
  <cp:lastModifiedBy>User</cp:lastModifiedBy>
  <cp:revision>9</cp:revision>
  <dcterms:created xsi:type="dcterms:W3CDTF">2014-01-09T23:18:35Z</dcterms:created>
  <dcterms:modified xsi:type="dcterms:W3CDTF">2019-05-27T09:43:15Z</dcterms:modified>
</cp:coreProperties>
</file>