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5"/>
  </p:notesMasterIdLst>
  <p:sldIdLst>
    <p:sldId id="323" r:id="rId2"/>
    <p:sldId id="410" r:id="rId3"/>
    <p:sldId id="411" r:id="rId4"/>
    <p:sldId id="412" r:id="rId5"/>
    <p:sldId id="414" r:id="rId6"/>
    <p:sldId id="415" r:id="rId7"/>
    <p:sldId id="408" r:id="rId8"/>
    <p:sldId id="264" r:id="rId9"/>
    <p:sldId id="336" r:id="rId10"/>
    <p:sldId id="409" r:id="rId11"/>
    <p:sldId id="338" r:id="rId12"/>
    <p:sldId id="340" r:id="rId13"/>
    <p:sldId id="416" r:id="rId14"/>
    <p:sldId id="417" r:id="rId15"/>
    <p:sldId id="335" r:id="rId16"/>
    <p:sldId id="418" r:id="rId17"/>
    <p:sldId id="365" r:id="rId18"/>
    <p:sldId id="371" r:id="rId19"/>
    <p:sldId id="372" r:id="rId20"/>
    <p:sldId id="405" r:id="rId21"/>
    <p:sldId id="391" r:id="rId22"/>
    <p:sldId id="393" r:id="rId23"/>
    <p:sldId id="396" r:id="rId24"/>
    <p:sldId id="398" r:id="rId25"/>
    <p:sldId id="373" r:id="rId26"/>
    <p:sldId id="375" r:id="rId27"/>
    <p:sldId id="384" r:id="rId28"/>
    <p:sldId id="349" r:id="rId29"/>
    <p:sldId id="344" r:id="rId30"/>
    <p:sldId id="329" r:id="rId31"/>
    <p:sldId id="406" r:id="rId32"/>
    <p:sldId id="407" r:id="rId33"/>
    <p:sldId id="304" r:id="rId34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99"/>
    <a:srgbClr val="D60093"/>
    <a:srgbClr val="D53996"/>
    <a:srgbClr val="990033"/>
    <a:srgbClr val="CC0066"/>
    <a:srgbClr val="CC3399"/>
    <a:srgbClr val="DB334F"/>
    <a:srgbClr val="BF4F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765" autoAdjust="0"/>
    <p:restoredTop sz="94773" autoAdjust="0"/>
  </p:normalViewPr>
  <p:slideViewPr>
    <p:cSldViewPr>
      <p:cViewPr>
        <p:scale>
          <a:sx n="77" d="100"/>
          <a:sy n="77" d="100"/>
        </p:scale>
        <p:origin x="-858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BC39CAF-D836-44D4-AD67-F88F33007D2E}" type="datetimeFigureOut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75EA090-BED2-4C95-A059-D112F89488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6287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8918EAC-A72B-4C7B-9770-D1A421306CDF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F1E116-542A-441D-9FDC-35DB329B8069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06A6201-8444-4F6B-846D-66F9B3D83F46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88FAD-D6D3-40AD-A2B9-12B5E9DA3248}" type="datetime1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CC515-026D-4A9C-B0B7-2210B381F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17E74-627D-41F2-80AA-28A78A8B6414}" type="datetime1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50742-0441-4CED-9A64-ED2A95025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0D9DE-51FB-4D80-866F-9010FE587134}" type="datetime1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4BA17-7017-4DD4-944F-7B7B495D6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41431-00EC-4A06-8146-91093ABABD93}" type="datetime1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747E9-0DD6-41E5-8455-658135DAA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B06E9-99DB-4548-822D-C0978B9B263E}" type="datetime1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7A5BD-5BD0-4F1D-BD99-B003960512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099EB-1BD8-4FC6-8205-B5BE17876929}" type="datetime1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A2D9A-94D0-4D73-9113-080F53D67D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5857B-57CF-4B9E-A896-D984F2AD7F95}" type="datetime1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ABDAD-3374-4CA8-AB50-5787DD18CE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F2ABB-4130-4B6B-9B14-FC94E52220FC}" type="datetime1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E5DD9-2361-4F9D-ADF2-982928A68D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9AE53-D0A6-4416-81E1-8BF263ED85AA}" type="datetime1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4B8EF-9E4E-447F-946E-A24660E19D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A3127-829D-4A53-8BA5-FD0577A6125D}" type="datetime1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C3F73-8B5B-4E7F-BA07-90C4B18464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AA114-808D-4E8A-8F47-48963B24D6E4}" type="datetime1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98C1A-8684-4D02-9A0A-C851F27FBF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DA285-606E-4F86-BB82-211EA5EEE2EB}" type="datetime1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6DD4B-091D-4683-A764-A16EAB67F4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1E99F125-7A92-4533-B77B-85368A348532}" type="datetime1">
              <a:rPr lang="ru-RU"/>
              <a:pPr>
                <a:defRPr/>
              </a:pPr>
              <a:t>27.05.2019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023596C-9AFA-4EC4-9B67-2A51B1F462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7" r:id="rId2"/>
    <p:sldLayoutId id="214748368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8" r:id="rId9"/>
    <p:sldLayoutId id="2147483683" r:id="rId10"/>
    <p:sldLayoutId id="2147483684" r:id="rId11"/>
    <p:sldLayoutId id="2147483685" r:id="rId12"/>
  </p:sldLayoutIdLst>
  <p:transition spd="med">
    <p:strips dir="ru"/>
  </p:transition>
  <p:hf hdr="0"/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/>
          </p:cNvSpPr>
          <p:nvPr>
            <p:ph idx="1"/>
          </p:nvPr>
        </p:nvSpPr>
        <p:spPr>
          <a:xfrm>
            <a:off x="142844" y="714356"/>
            <a:ext cx="8713787" cy="5572163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1600" b="1" i="1" dirty="0" smtClean="0">
              <a:solidFill>
                <a:srgbClr val="D60093"/>
              </a:solidFill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Мастер-класс для педагогов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«Использование мнемотехники 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познавательно-речевом  </a:t>
            </a:r>
          </a:p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развитии дошкольников»</a:t>
            </a:r>
            <a:endParaRPr lang="ru-RU" sz="3600" b="1" i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2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</a:pPr>
            <a:endParaRPr lang="ru-RU" sz="18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Воспитатель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МКОУ СОШ №2</a:t>
            </a:r>
          </a:p>
          <a:p>
            <a:pPr algn="r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г.п. Нарткала</a:t>
            </a:r>
          </a:p>
          <a:p>
            <a:pPr algn="r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Жамбеева З.З.</a:t>
            </a:r>
          </a:p>
          <a:p>
            <a:pPr algn="r">
              <a:lnSpc>
                <a:spcPct val="80000"/>
              </a:lnSpc>
              <a:buFont typeface="Arial" charset="0"/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6369050"/>
          </a:xfrm>
        </p:spPr>
        <p:txBody>
          <a:bodyPr>
            <a:normAutofit fontScale="92500" lnSpcReduction="20000"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altLang="ru-RU" sz="35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altLang="ru-RU" sz="9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  1. Развивать умение понимать и рассказывать текст с помощью графической аналогии.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alt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  2. Развивать у детей умственную активность, сообразительность, наблюдательность, умение сравнивать, выделять существенные признаки.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alt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  3. Развивать у детей психические процессы: мышление, внимание, воображение, память.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alt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  4. Содействовать решению изобретательских задач сказочного, игрового, экологического, этического характера.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alt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  5. Обучать детей правильному звукопроизношению.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alt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  6. Воспитывать у детей потребность в речевом общении для лучшей адаптации в современном обществе.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4" descr="http://mypresentation.ru/documents_2/796f8e4bbe6bab226fbfc76e5ea73732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908050"/>
            <a:ext cx="7775575" cy="53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4" descr="http://hnu.docdat.com/pars_docs/refs/200/199390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908050"/>
            <a:ext cx="7775575" cy="53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918418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Структура мнемотехники</a:t>
            </a:r>
            <a:endParaRPr lang="ru-RU" sz="44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85720" y="2071678"/>
            <a:ext cx="4038600" cy="443484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начала детей знакомят с </a:t>
            </a:r>
            <a:r>
              <a:rPr lang="ru-RU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мнемоквадратами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изображения, которые обозначают одно слово, словосочетание, его характеристики или простое предложение.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143116"/>
            <a:ext cx="4332871" cy="3252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704104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Структура мнемотехники</a:t>
            </a:r>
            <a:endParaRPr lang="ru-RU" sz="44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929190" y="1928802"/>
            <a:ext cx="4038600" cy="443484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Затем воспитатель усложняет занятия, демонстрируя </a:t>
            </a:r>
            <a:r>
              <a:rPr lang="ru-RU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мнемодорожки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– это уже</a:t>
            </a:r>
            <a:r>
              <a:rPr lang="ru-RU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квадрат из четырех картинок, по которым можно составить небольшой рассказ в 2-3 предложения.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214554"/>
            <a:ext cx="466241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42875" y="642938"/>
            <a:ext cx="4071938" cy="54006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Мнемотаблица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схема, в которую заложена определенная  информация.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Суть мнемосхем</a:t>
            </a:r>
            <a:r>
              <a:rPr lang="ru-RU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заключается в следующем: на каждое слово или маленькое словосочетание придумывается картинка (изображение); таким образом,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весь текст зарисовывается схематично. Глядя на эти схемы – рисунки ребёнок легко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воспроизводит текстовую информацию.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solidFill>
                <a:srgbClr val="7030A0"/>
              </a:solidFill>
            </a:endParaRPr>
          </a:p>
        </p:txBody>
      </p:sp>
      <p:pic>
        <p:nvPicPr>
          <p:cNvPr id="7170" name="Picture 2" descr="C:\Users\User\Downloads\Безымянныйgggfgfgf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643050"/>
            <a:ext cx="4762500" cy="3581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Рассказ В. Бианки</a:t>
            </a:r>
            <a:b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«Купание медвежат»</a:t>
            </a:r>
            <a:endParaRPr lang="ru-RU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ownloads\521c02d1-ecb3-4ae1-801c-161d3bd189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00034" y="1571612"/>
            <a:ext cx="2143142" cy="2857522"/>
          </a:xfrm>
          <a:prstGeom prst="rect">
            <a:avLst/>
          </a:prstGeom>
          <a:noFill/>
        </p:spPr>
      </p:pic>
      <p:pic>
        <p:nvPicPr>
          <p:cNvPr id="1027" name="Picture 3" descr="C:\Users\User\Downloads\65b06ed2-a93f-44c4-9122-d814765a95b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1928802"/>
            <a:ext cx="2881333" cy="2161000"/>
          </a:xfrm>
          <a:prstGeom prst="rect">
            <a:avLst/>
          </a:prstGeom>
          <a:noFill/>
        </p:spPr>
      </p:pic>
      <p:pic>
        <p:nvPicPr>
          <p:cNvPr id="1028" name="Picture 4" descr="C:\Users\User\Downloads\c49d4fb9-bba0-426c-9d62-4814334494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1928802"/>
            <a:ext cx="2857520" cy="2143140"/>
          </a:xfrm>
          <a:prstGeom prst="rect">
            <a:avLst/>
          </a:prstGeom>
          <a:noFill/>
        </p:spPr>
      </p:pic>
      <p:pic>
        <p:nvPicPr>
          <p:cNvPr id="1029" name="Picture 5" descr="C:\Users\User\Downloads\7ddece27-85e8-463b-82ee-d082ebddb13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4357694"/>
            <a:ext cx="2857521" cy="2143140"/>
          </a:xfrm>
          <a:prstGeom prst="rect">
            <a:avLst/>
          </a:prstGeom>
          <a:noFill/>
        </p:spPr>
      </p:pic>
      <p:pic>
        <p:nvPicPr>
          <p:cNvPr id="1030" name="Picture 6" descr="C:\Users\User\Downloads\fb8b3ac4-84db-41c6-b232-6bb87c557e6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9" y="4357694"/>
            <a:ext cx="2786082" cy="20895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1"/>
          <p:cNvSpPr>
            <a:spLocks noGrp="1"/>
          </p:cNvSpPr>
          <p:nvPr>
            <p:ph/>
          </p:nvPr>
        </p:nvSpPr>
        <p:spPr>
          <a:xfrm>
            <a:off x="539750" y="765175"/>
            <a:ext cx="8229600" cy="55054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Последовательность </a:t>
            </a:r>
          </a:p>
          <a:p>
            <a:pPr algn="ctr">
              <a:buFont typeface="Arial" charset="0"/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работы с </a:t>
            </a:r>
            <a:r>
              <a:rPr lang="ru-RU" sz="32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мнемотаблицами</a:t>
            </a: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Arial" charset="0"/>
              <a:buNone/>
            </a:pPr>
            <a:endParaRPr lang="ru-RU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24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ассматривание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таблицы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разбор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того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изображено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en-US" sz="2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существляется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перекодирование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информации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т.е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преобразование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абстрактных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символов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слов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образы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3 этап: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перекодирования осуществляется пересказ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сказки, рассказ по заданной теме или чтение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стихотворения с опорой на символы (образы), т.е.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происходит отработка метода запоминания.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endParaRPr lang="ru-RU" dirty="0" smtClean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Содержимое 5" descr="C:\Users\Александр\Desktop\к занятию\105390197.jpg"/>
          <p:cNvPicPr>
            <a:picLocks noGrp="1"/>
          </p:cNvPicPr>
          <p:nvPr>
            <p:ph/>
          </p:nvPr>
        </p:nvPicPr>
        <p:blipFill>
          <a:blip r:embed="rId2"/>
          <a:srcRect b="2238"/>
          <a:stretch>
            <a:fillRect/>
          </a:stretch>
        </p:blipFill>
        <p:spPr>
          <a:xfrm>
            <a:off x="468313" y="836613"/>
            <a:ext cx="4543425" cy="4656137"/>
          </a:xfrm>
        </p:spPr>
      </p:pic>
      <p:sp>
        <p:nvSpPr>
          <p:cNvPr id="17411" name="Прямоугольник 6"/>
          <p:cNvSpPr>
            <a:spLocks noChangeArrowheads="1"/>
          </p:cNvSpPr>
          <p:nvPr/>
        </p:nvSpPr>
        <p:spPr bwMode="auto">
          <a:xfrm>
            <a:off x="5003800" y="981075"/>
            <a:ext cx="3455988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Для детей </a:t>
            </a:r>
            <a:r>
              <a:rPr lang="ru-RU" sz="2200" b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младшего и    </a:t>
            </a:r>
          </a:p>
          <a:p>
            <a:r>
              <a:rPr lang="ru-RU" sz="2200" b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среднего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дошкольного  </a:t>
            </a:r>
          </a:p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   возраста   необходимо  </a:t>
            </a:r>
          </a:p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   давать цветные </a:t>
            </a:r>
          </a:p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   мнемотаблицы, так как в  </a:t>
            </a:r>
          </a:p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   памяти у детей  быстрее  </a:t>
            </a:r>
          </a:p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   остаются отдельные  </a:t>
            </a:r>
          </a:p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   образы: </a:t>
            </a:r>
          </a:p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   лиса- рыжая, мышка-  </a:t>
            </a:r>
          </a:p>
          <a:p>
            <a:r>
              <a:rPr lang="ru-RU" sz="2200">
                <a:latin typeface="Times New Roman" pitchFamily="18" charset="0"/>
                <a:cs typeface="Times New Roman" pitchFamily="18" charset="0"/>
              </a:rPr>
              <a:t>   серая, ёлочка- зелёная.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Прямоугольник 6"/>
          <p:cNvSpPr>
            <a:spLocks noChangeArrowheads="1"/>
          </p:cNvSpPr>
          <p:nvPr/>
        </p:nvSpPr>
        <p:spPr bwMode="auto">
          <a:xfrm>
            <a:off x="4859338" y="908050"/>
            <a:ext cx="338455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Times New Roman" pitchFamily="18" charset="0"/>
                <a:cs typeface="Times New Roman" pitchFamily="18" charset="0"/>
              </a:rPr>
              <a:t>Для детей </a:t>
            </a:r>
            <a:r>
              <a:rPr lang="ru-RU" sz="2800" b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старшего возраста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схемы желательно рисовать в одном цвете, чтобы не привлекать внимание на яркость символических изображений. </a:t>
            </a:r>
          </a:p>
        </p:txBody>
      </p:sp>
      <p:pic>
        <p:nvPicPr>
          <p:cNvPr id="8194" name="Picture 2" descr="C:\Users\User\Downloads\fdsdshrsrhsdhrssh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857232"/>
            <a:ext cx="3886200" cy="52863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User\Downloads\34201c9c52044926007318a7673e67af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3000372"/>
            <a:ext cx="2451348" cy="365382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00042"/>
            <a:ext cx="8229600" cy="5824558"/>
          </a:xfrm>
        </p:spPr>
        <p:txBody>
          <a:bodyPr/>
          <a:lstStyle/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ФГОС ДО особое внимание уделяется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образовательной области Речевое развитие.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речи тесно связано с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развитием сознания, познанием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окружающего мира, развитием личности в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целом.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643063"/>
          </a:xfrm>
        </p:spPr>
        <p:txBody>
          <a:bodyPr/>
          <a:lstStyle/>
          <a:p>
            <a:pPr algn="ctr"/>
            <a:r>
              <a:rPr lang="ru-RU" sz="32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систематизирующие знания детей о сезонных изменениях в природе и жизни человека</a:t>
            </a:r>
          </a:p>
        </p:txBody>
      </p:sp>
      <p:pic>
        <p:nvPicPr>
          <p:cNvPr id="19459" name="Объект 6" descr="http://yunail.ru/yunail/images/71083831.pn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57375" y="2143125"/>
            <a:ext cx="5332413" cy="4389438"/>
          </a:xfrm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214313"/>
            <a:ext cx="8183563" cy="7207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             </a:t>
            </a:r>
            <a:r>
              <a:rPr lang="ru-RU" sz="5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Зима</a:t>
            </a:r>
            <a:endParaRPr lang="ru-RU" sz="5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3" name="Объект 3" descr="tabl-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1000125"/>
            <a:ext cx="6553200" cy="4032250"/>
          </a:xfrm>
        </p:spPr>
      </p:pic>
      <p:sp>
        <p:nvSpPr>
          <p:cNvPr id="20484" name="Прямоугольник 4"/>
          <p:cNvSpPr>
            <a:spLocks noChangeArrowheads="1"/>
          </p:cNvSpPr>
          <p:nvPr/>
        </p:nvSpPr>
        <p:spPr bwMode="auto">
          <a:xfrm>
            <a:off x="250825" y="5013325"/>
            <a:ext cx="7561263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Наступила зима. Небо закрыто серыми темными тучами. Часто идет холодный снег. Девочки и мальчики идут гулять на улицу. Они лепят из снега снежки и снежную бабу. Зимой ребята катаются на санках и коньках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214438" y="0"/>
            <a:ext cx="6346825" cy="955675"/>
          </a:xfrm>
        </p:spPr>
        <p:txBody>
          <a:bodyPr/>
          <a:lstStyle/>
          <a:p>
            <a:r>
              <a:rPr lang="ru-RU" smtClean="0"/>
              <a:t>                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Лето</a:t>
            </a:r>
          </a:p>
        </p:txBody>
      </p:sp>
      <p:pic>
        <p:nvPicPr>
          <p:cNvPr id="21507" name="Объект 3" descr="tabl-4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42938" y="1000125"/>
            <a:ext cx="6553200" cy="3889375"/>
          </a:xfrm>
        </p:spPr>
      </p:pic>
      <p:sp>
        <p:nvSpPr>
          <p:cNvPr id="21508" name="Прямоугольник 4"/>
          <p:cNvSpPr>
            <a:spLocks noChangeArrowheads="1"/>
          </p:cNvSpPr>
          <p:nvPr/>
        </p:nvSpPr>
        <p:spPr bwMode="auto">
          <a:xfrm>
            <a:off x="357188" y="4714875"/>
            <a:ext cx="7286625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7000"/>
              </a:lnSpc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>
                <a:latin typeface="Times New Roman" pitchFamily="18" charset="0"/>
                <a:cs typeface="Times New Roman" pitchFamily="18" charset="0"/>
              </a:rPr>
            </a:br>
            <a:r>
              <a:rPr lang="ru-RU" sz="2000">
                <a:latin typeface="Times New Roman" pitchFamily="18" charset="0"/>
                <a:cs typeface="Times New Roman" pitchFamily="18" charset="0"/>
              </a:rPr>
              <a:t>Наступило лето. Солнце светит ярко и греет. Мальчики и девочки купаются в речке. Играют в мяч и бадминтон. Из песка строят башни, замки. Летом поспевают вкусные фрукты, ягоды и полезные овощи.</a:t>
            </a:r>
            <a:endParaRPr lang="ru-RU" sz="20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857250" y="142875"/>
            <a:ext cx="6346825" cy="812800"/>
          </a:xfrm>
        </p:spPr>
        <p:txBody>
          <a:bodyPr/>
          <a:lstStyle/>
          <a:p>
            <a:r>
              <a:rPr lang="ru-RU" smtClean="0"/>
              <a:t>                  </a:t>
            </a:r>
            <a:r>
              <a:rPr lang="ru-RU" b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Осень</a:t>
            </a:r>
          </a:p>
        </p:txBody>
      </p:sp>
      <p:pic>
        <p:nvPicPr>
          <p:cNvPr id="22531" name="Объект 3" descr="tabl-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928688"/>
            <a:ext cx="7489825" cy="3948112"/>
          </a:xfrm>
        </p:spPr>
      </p:pic>
      <p:sp>
        <p:nvSpPr>
          <p:cNvPr id="22532" name="Прямоугольник 4"/>
          <p:cNvSpPr>
            <a:spLocks noChangeArrowheads="1"/>
          </p:cNvSpPr>
          <p:nvPr/>
        </p:nvSpPr>
        <p:spPr bwMode="auto">
          <a:xfrm>
            <a:off x="357188" y="4857750"/>
            <a:ext cx="74168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Наступила осень. Солнце светит мало и не греет. Оно скрыто за серыми тучами. Часто идет дождь. Мы идем в детский сад под зонтом. Дует сильный ветер. И с деревьев слетает листва. Листья покрывают все вокруг красивым, красочным ковром.</a:t>
            </a:r>
            <a:endParaRPr lang="ru-RU" sz="20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142875"/>
            <a:ext cx="6348412" cy="92868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            </a:t>
            </a:r>
            <a:r>
              <a:rPr lang="ru-RU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Весна</a:t>
            </a:r>
            <a:endParaRPr lang="ru-RU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555" name="Объект 3" descr="tabl-2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55650" y="1196975"/>
            <a:ext cx="6480175" cy="3455988"/>
          </a:xfrm>
        </p:spPr>
      </p:pic>
      <p:sp>
        <p:nvSpPr>
          <p:cNvPr id="23556" name="Прямоугольник 4"/>
          <p:cNvSpPr>
            <a:spLocks noChangeArrowheads="1"/>
          </p:cNvSpPr>
          <p:nvPr/>
        </p:nvSpPr>
        <p:spPr bwMode="auto">
          <a:xfrm>
            <a:off x="395288" y="4797425"/>
            <a:ext cx="7200900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>
                <a:latin typeface="Times New Roman" pitchFamily="18" charset="0"/>
                <a:cs typeface="Times New Roman" pitchFamily="18" charset="0"/>
              </a:rPr>
              <a:t>Наступила весна. Солнце пригревает сильнее и становится тепло. На улице тает снег, и бегут ручьи. Девочки и мальчики пускают кораблики по воде. На деревьях распускаются первые почки и появляются первые цветы. Из жарких стран прилетают птицы.</a:t>
            </a:r>
            <a:endParaRPr lang="ru-RU" sz="20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5"/>
          <p:cNvSpPr>
            <a:spLocks noGrp="1"/>
          </p:cNvSpPr>
          <p:nvPr>
            <p:ph/>
          </p:nvPr>
        </p:nvSpPr>
        <p:spPr>
          <a:xfrm>
            <a:off x="428625" y="142875"/>
            <a:ext cx="8229600" cy="1077913"/>
          </a:xfrm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Составление описательных рассказов по лексическим темам</a:t>
            </a:r>
          </a:p>
        </p:txBody>
      </p:sp>
      <p:pic>
        <p:nvPicPr>
          <p:cNvPr id="9218" name="Picture 2" descr="C:\Users\User\Downloads\9898hfhdfhdfhu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8382000" cy="51720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4" descr="http://raduga.name/wp-content/uploads/2015/02/666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285751"/>
            <a:ext cx="4500563" cy="302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4" descr="http://img.sovenok.co.uk/professions/speech/speech-profession_1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3314718"/>
            <a:ext cx="4714878" cy="329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4" descr="http://ds127.ru/d/1226366/d/slayd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831" t="9332" r="2319"/>
          <a:stretch>
            <a:fillRect/>
          </a:stretch>
        </p:blipFill>
        <p:spPr bwMode="auto">
          <a:xfrm>
            <a:off x="142875" y="285751"/>
            <a:ext cx="4786315" cy="332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 descr="C:\Users\User\Downloads\gfgfgfgfgdfg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3778" y="3429000"/>
            <a:ext cx="4560190" cy="320992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4" descr="https://presentacii.ru/documents_2/291fdf8d65332583246603b8a962df1d/img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836613"/>
            <a:ext cx="7704137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4" descr="https://ds03.infourok.ru/uploads/ex/083e/0003157d-32580dda/1/img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908050"/>
            <a:ext cx="7632700" cy="53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ownloads\e4214c970e3b29827e7f4baeafd0dc9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4357694"/>
            <a:ext cx="3114912" cy="22680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Проблемы речи детей дошкольного возраста</a:t>
            </a:r>
            <a:endParaRPr lang="ru-RU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пересказе дети ошибаются в передаче логической последовательности событий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Пропускают отдельные звенья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“Теряют” действующих лиц. Часть детей оказывается способной лишь отвечать на вопросы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Отсутствие логического обоснования своих утверждений и выводов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Бедная диалогическая речь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Плохая дикция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Содержимое 1"/>
          <p:cNvSpPr>
            <a:spLocks noGrp="1"/>
          </p:cNvSpPr>
          <p:nvPr>
            <p:ph/>
          </p:nvPr>
        </p:nvSpPr>
        <p:spPr>
          <a:xfrm>
            <a:off x="539750" y="836613"/>
            <a:ext cx="8064500" cy="5256212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ЗАУЧИВАНИЕ</a:t>
            </a:r>
            <a:b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СТИХОТВОРЕНИЙ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руки овощи берем,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Овощи на стол кладем,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Лук, морковка, кабачок,</a:t>
            </a: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Помидор, горох, лучок.</a:t>
            </a:r>
          </a:p>
        </p:txBody>
      </p:sp>
      <p:pic>
        <p:nvPicPr>
          <p:cNvPr id="29699" name="Рисунок 5" descr="http://omel.ucoz.ru/stichi/owochi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5" y="2214563"/>
            <a:ext cx="3700463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5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642937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Заучивание </a:t>
            </a:r>
            <a:r>
              <a:rPr lang="ru-RU" sz="36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, скороговорок</a:t>
            </a:r>
          </a:p>
        </p:txBody>
      </p:sp>
      <p:pic>
        <p:nvPicPr>
          <p:cNvPr id="3072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000125"/>
            <a:ext cx="399097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1071563"/>
            <a:ext cx="383540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3929063"/>
            <a:ext cx="3960813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8" descr="0_d4e6c_ffa7f1ee_ori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4226">
            <a:off x="4816475" y="3697288"/>
            <a:ext cx="3929063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 typeface="Wingdings 2" pitchFamily="18" charset="2"/>
              <a:buNone/>
              <a:tabLst>
                <a:tab pos="457200" algn="l"/>
              </a:tabLst>
            </a:pPr>
            <a:r>
              <a:rPr lang="ru-RU" alt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</a:p>
          <a:p>
            <a:pPr>
              <a:buFont typeface="Wingdings 2" pitchFamily="18" charset="2"/>
              <a:buNone/>
              <a:tabLst>
                <a:tab pos="457200" algn="l"/>
              </a:tabLst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 у детей увеличивается круг знаний об окружающем мире; </a:t>
            </a:r>
          </a:p>
          <a:p>
            <a:pPr>
              <a:buFont typeface="Wingdings 2" pitchFamily="18" charset="2"/>
              <a:buNone/>
              <a:tabLst>
                <a:tab pos="457200" algn="l"/>
              </a:tabLst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 появляется желание пересказывать тексты, придумывать интересные истории; </a:t>
            </a:r>
          </a:p>
          <a:p>
            <a:pPr>
              <a:buFont typeface="Wingdings 2" pitchFamily="18" charset="2"/>
              <a:buNone/>
              <a:tabLst>
                <a:tab pos="457200" algn="l"/>
              </a:tabLst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 появляется интерес к заучиванию стихов и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Font typeface="Wingdings 2" pitchFamily="18" charset="2"/>
              <a:buNone/>
              <a:tabLst>
                <a:tab pos="457200" algn="l"/>
              </a:tabLst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 словарный запас выходит на более высокий уровень; </a:t>
            </a:r>
          </a:p>
          <a:p>
            <a:pPr>
              <a:buFont typeface="Wingdings 2" pitchFamily="18" charset="2"/>
              <a:buNone/>
              <a:tabLst>
                <a:tab pos="457200" algn="l"/>
              </a:tabLst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 дети преодолевают робость, застенчивость, учатся свободно держаться перед аудиторией.</a:t>
            </a:r>
          </a:p>
          <a:p>
            <a:pPr algn="ctr">
              <a:buFont typeface="Wingdings 2" pitchFamily="18" charset="2"/>
              <a:buNone/>
              <a:tabLst>
                <a:tab pos="457200" algn="l"/>
              </a:tabLst>
            </a:pPr>
            <a:r>
              <a:rPr lang="ru-RU" alt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</a:p>
          <a:p>
            <a:pPr algn="ctr">
              <a:buFont typeface="Wingdings 2" pitchFamily="18" charset="2"/>
              <a:buNone/>
              <a:tabLst>
                <a:tab pos="457200" algn="l"/>
              </a:tabLst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      Овладение приемами работы с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мнемотаблицами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помогает в развитии основных психических процессов - памяти, внимания, образного мышления, а так же сокращает время обучения связной речи детей дошкольного возраста. Мнемотехника помогает сделать процесс запоминания более простым, интересным, творческим. </a:t>
            </a:r>
          </a:p>
          <a:p>
            <a:pPr>
              <a:buFont typeface="Wingdings 2" pitchFamily="18" charset="2"/>
              <a:buNone/>
              <a:tabLst>
                <a:tab pos="457200" algn="l"/>
              </a:tabLst>
            </a:pPr>
            <a:endParaRPr lang="ru-RU" dirty="0" smtClean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/>
          </p:cNvSpPr>
          <p:nvPr>
            <p:ph idx="1"/>
          </p:nvPr>
        </p:nvSpPr>
        <p:spPr>
          <a:xfrm>
            <a:off x="0" y="2571750"/>
            <a:ext cx="9144000" cy="22987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6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>
              <a:buFont typeface="Arial" charset="0"/>
              <a:buNone/>
            </a:pPr>
            <a:endParaRPr lang="ru-RU" sz="18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ownloads\imag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3714752"/>
            <a:ext cx="2071670" cy="292767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/>
          <a:lstStyle/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Очень важно, чтобы процесс обучения был для детей интересным, занимательным, развивающим.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Наглядность, образность модели, возможность практических действий с ней повышают и создают  устойчивый интерес у детей к занятиям.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Что такое мнемотехника?</a:t>
            </a:r>
            <a:endParaRPr lang="ru-RU" sz="54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9"/>
            <a:ext cx="8229600" cy="4610112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mnemonikon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»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искусство запоминания</a:t>
            </a:r>
          </a:p>
          <a:p>
            <a:pPr algn="r">
              <a:buNone/>
            </a:pPr>
            <a:endParaRPr lang="ru-RU" b="1" i="1" dirty="0" smtClean="0"/>
          </a:p>
          <a:p>
            <a:pPr algn="r">
              <a:buNone/>
            </a:pPr>
            <a:endParaRPr lang="ru-RU" b="1" i="1" dirty="0" smtClean="0"/>
          </a:p>
          <a:p>
            <a:pPr algn="r">
              <a:buNone/>
            </a:pPr>
            <a:endParaRPr lang="ru-RU" b="1" i="1" dirty="0" smtClean="0"/>
          </a:p>
          <a:p>
            <a:pPr algn="r">
              <a:buNone/>
            </a:pPr>
            <a:endParaRPr lang="ru-RU" b="1" i="1" dirty="0" smtClean="0"/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древнегреческая богиня памяти</a:t>
            </a:r>
          </a:p>
          <a:p>
            <a:pPr algn="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Мнемозина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529848"/>
            <a:ext cx="2571768" cy="375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Владели этим искусством в совершенстве</a:t>
            </a:r>
            <a:endParaRPr lang="ru-RU" sz="4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Юлий Цезарь                    Македонский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Наполеон Бонапарт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643182"/>
            <a:ext cx="2286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 l="3927" t="3086" r="5759" b="1234"/>
          <a:stretch>
            <a:fillRect/>
          </a:stretch>
        </p:blipFill>
        <p:spPr bwMode="auto">
          <a:xfrm>
            <a:off x="6572264" y="2143116"/>
            <a:ext cx="164307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 l="3750" t="3138" r="2499" b="2719"/>
          <a:stretch>
            <a:fillRect/>
          </a:stretch>
        </p:blipFill>
        <p:spPr bwMode="auto">
          <a:xfrm>
            <a:off x="3857620" y="4143380"/>
            <a:ext cx="178595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1"/>
          <p:cNvSpPr>
            <a:spLocks noGrp="1"/>
          </p:cNvSpPr>
          <p:nvPr>
            <p:ph/>
          </p:nvPr>
        </p:nvSpPr>
        <p:spPr>
          <a:xfrm>
            <a:off x="428625" y="571500"/>
            <a:ext cx="8229600" cy="5708650"/>
          </a:xfrm>
        </p:spPr>
        <p:txBody>
          <a:bodyPr/>
          <a:lstStyle/>
          <a:p>
            <a:pPr algn="ctr">
              <a:buFont typeface="Wingdings 2" pitchFamily="18" charset="2"/>
              <a:buNone/>
              <a:tabLst>
                <a:tab pos="457200" algn="l"/>
              </a:tabLst>
            </a:pPr>
            <a:r>
              <a:rPr lang="ru-RU" alt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</a:p>
          <a:p>
            <a:pPr>
              <a:buFont typeface="Wingdings 2" pitchFamily="18" charset="2"/>
              <a:buNone/>
              <a:tabLst>
                <a:tab pos="457200" algn="l"/>
              </a:tabLst>
            </a:pPr>
            <a:r>
              <a:rPr lang="ru-RU" altLang="ru-RU" sz="2800" dirty="0" smtClean="0"/>
              <a:t>  </a:t>
            </a:r>
            <a:br>
              <a:rPr lang="ru-RU" altLang="ru-RU" sz="2800" dirty="0" smtClean="0"/>
            </a:b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1. Мнемотехника облегчает детям овладение связной речью.</a:t>
            </a:r>
          </a:p>
          <a:p>
            <a:pPr>
              <a:buFont typeface="Wingdings 2" pitchFamily="18" charset="2"/>
              <a:buNone/>
              <a:tabLst>
                <a:tab pos="457200" algn="l"/>
              </a:tabLst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  2. Ребёнок с опорой на образы памяти устанавливает причинно-следственные связи, делает выводы, развивая тем самым логическое мышление.</a:t>
            </a:r>
          </a:p>
          <a:p>
            <a:pPr>
              <a:buFont typeface="Wingdings 2" pitchFamily="18" charset="2"/>
              <a:buNone/>
              <a:tabLst>
                <a:tab pos="457200" algn="l"/>
              </a:tabLst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  3. Применения мнемотехники, использование обобщений позволяют ребёнку систематизировать свой непосредственный опыт.</a:t>
            </a: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457200" algn="l"/>
              </a:tabLst>
            </a:pPr>
            <a:endParaRPr lang="ru-RU" dirty="0" smtClean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/>
          </p:cNvSpPr>
          <p:nvPr>
            <p:ph sz="half" idx="1"/>
          </p:nvPr>
        </p:nvSpPr>
        <p:spPr>
          <a:xfrm>
            <a:off x="500034" y="642918"/>
            <a:ext cx="4252914" cy="321471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«Учите ребёнка каким-нибудь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неизвестным ему пяти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словам - он будет долго и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напрасно мучиться, 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свяжите двадцать таких  слов с картинками,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он их усвоит на лету».</a:t>
            </a:r>
          </a:p>
          <a:p>
            <a:pPr algn="ctr">
              <a:buFont typeface="Wingdings" pitchFamily="2" charset="2"/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К.Д. Ушинский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ru-RU" sz="2400" i="1" dirty="0" smtClean="0">
              <a:solidFill>
                <a:srgbClr val="008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86248" y="2423160"/>
            <a:ext cx="4643470" cy="4434840"/>
          </a:xfrm>
        </p:spPr>
        <p:txBody>
          <a:bodyPr/>
          <a:lstStyle/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«Я слышу и забываю. Я вижу 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запоминаю. Я делаю и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запоминаю.»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Конфуций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929066"/>
            <a:ext cx="238125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 b="27999"/>
          <a:stretch>
            <a:fillRect/>
          </a:stretch>
        </p:blipFill>
        <p:spPr bwMode="auto">
          <a:xfrm>
            <a:off x="5500694" y="500042"/>
            <a:ext cx="251460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1"/>
          <p:cNvSpPr>
            <a:spLocks noGrp="1"/>
          </p:cNvSpPr>
          <p:nvPr>
            <p:ph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</a:rPr>
              <a:t>Мнемотехника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</a:rPr>
              <a:t>- в переводе с греческого  - «искусство запоминания».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</a:rPr>
              <a:t>Мнемотехника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</a:rPr>
              <a:t>- это система методов и приёмов, обеспечивающих эффективное запоминание, сохранение и воспроизведение информации.</a:t>
            </a:r>
          </a:p>
          <a:p>
            <a:pPr>
              <a:buFont typeface="Arial" charset="0"/>
              <a:buNone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</a:rPr>
              <a:t>Мнемотехника</a:t>
            </a:r>
            <a:r>
              <a:rPr lang="ru-RU" sz="2400" dirty="0" smtClean="0">
                <a:latin typeface="Times New Roman" pitchFamily="18" charset="0"/>
              </a:rPr>
              <a:t> – помогает развивать: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</a:rPr>
              <a:t>ассоциативное  мышление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</a:rPr>
              <a:t> зрительную и слуховую память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</a:rPr>
              <a:t> зрительное и слуховое внимание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</a:rPr>
              <a:t> воображение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</a:rPr>
              <a:t> связную речь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</a:rPr>
              <a:t> мелкую моторику рук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1197</TotalTime>
  <Words>730</Words>
  <Application>Microsoft Office PowerPoint</Application>
  <PresentationFormat>Экран (4:3)</PresentationFormat>
  <Paragraphs>140</Paragraphs>
  <Slides>33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Поток</vt:lpstr>
      <vt:lpstr>Презентация PowerPoint</vt:lpstr>
      <vt:lpstr>Презентация PowerPoint</vt:lpstr>
      <vt:lpstr>Проблемы речи детей дошкольного возраста</vt:lpstr>
      <vt:lpstr>Презентация PowerPoint</vt:lpstr>
      <vt:lpstr>Что такое мнемотехника?</vt:lpstr>
      <vt:lpstr>Владели этим искусством в совершенстве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мнемотехники</vt:lpstr>
      <vt:lpstr>Структура мнемотехники</vt:lpstr>
      <vt:lpstr>Мнемотаблица  –  это схема, в которую заложена определенная  информация.  Суть мнемосхем заключается в следующем: на каждое слово или маленькое словосочетание придумывается картинка (изображение); таким образом, весь текст зарисовывается схематично. Глядя на эти схемы – рисунки ребёнок легко воспроизводит текстовую информацию. </vt:lpstr>
      <vt:lpstr>Рассказ В. Бианки «Купание медвежат»</vt:lpstr>
      <vt:lpstr>Презентация PowerPoint</vt:lpstr>
      <vt:lpstr>Презентация PowerPoint</vt:lpstr>
      <vt:lpstr>Презентация PowerPoint</vt:lpstr>
      <vt:lpstr>Мнемотаблицы систематизирующие знания детей о сезонных изменениях в природе и жизни человека</vt:lpstr>
      <vt:lpstr>                   Зима</vt:lpstr>
      <vt:lpstr>                Лето</vt:lpstr>
      <vt:lpstr>                  Осень</vt:lpstr>
      <vt:lpstr>                  Весна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Заучивание потешек, скороговорок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ОБРАЗНОЙ РЕЧИ ДЕТЕЙ ДОШКОЛЬНИКОВ</dc:title>
  <dc:creator>NFS</dc:creator>
  <dc:description>http://aida.ucoz.ru</dc:description>
  <cp:lastModifiedBy>IMANGO_GROWN</cp:lastModifiedBy>
  <cp:revision>100</cp:revision>
  <dcterms:created xsi:type="dcterms:W3CDTF">2009-12-22T13:48:44Z</dcterms:created>
  <dcterms:modified xsi:type="dcterms:W3CDTF">2019-05-27T09:10:09Z</dcterms:modified>
  <cp:category>шаблоны к Powerpoint</cp:category>
</cp:coreProperties>
</file>