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-8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017BE1-5923-4840-8D7E-3552F71F764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E5EFCD24-D277-43BC-A2E7-8639B6F12AC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Этапы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внутриклеточного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энергетического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обмена</a:t>
          </a:r>
        </a:p>
      </dgm:t>
    </dgm:pt>
    <dgm:pt modelId="{41D1DCE6-58A7-4348-A6F5-1A4CBB2FB07F}" type="parTrans" cxnId="{5FF0B219-6530-4A9F-8E83-98D02FCF0429}">
      <dgm:prSet/>
      <dgm:spPr/>
      <dgm:t>
        <a:bodyPr/>
        <a:lstStyle/>
        <a:p>
          <a:endParaRPr lang="ru-RU"/>
        </a:p>
      </dgm:t>
    </dgm:pt>
    <dgm:pt modelId="{045E8F12-468B-4137-A576-B05A6A053386}" type="sibTrans" cxnId="{5FF0B219-6530-4A9F-8E83-98D02FCF0429}">
      <dgm:prSet/>
      <dgm:spPr/>
      <dgm:t>
        <a:bodyPr/>
        <a:lstStyle/>
        <a:p>
          <a:endParaRPr lang="ru-RU"/>
        </a:p>
      </dgm:t>
    </dgm:pt>
    <dgm:pt modelId="{1F6A6001-011B-4482-BF94-7D94FE24FA8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Подготовительный</a:t>
          </a:r>
        </a:p>
      </dgm:t>
    </dgm:pt>
    <dgm:pt modelId="{753D7FC5-2953-4979-B427-853B40F19889}" type="parTrans" cxnId="{ADDDC3B4-9B3F-4963-B184-EE5DD5E65190}">
      <dgm:prSet/>
      <dgm:spPr/>
      <dgm:t>
        <a:bodyPr/>
        <a:lstStyle/>
        <a:p>
          <a:endParaRPr lang="ru-RU"/>
        </a:p>
      </dgm:t>
    </dgm:pt>
    <dgm:pt modelId="{BDDEEC62-1234-4CE1-A4F0-95D0819A8E73}" type="sibTrans" cxnId="{ADDDC3B4-9B3F-4963-B184-EE5DD5E65190}">
      <dgm:prSet/>
      <dgm:spPr/>
      <dgm:t>
        <a:bodyPr/>
        <a:lstStyle/>
        <a:p>
          <a:endParaRPr lang="ru-RU"/>
        </a:p>
      </dgm:t>
    </dgm:pt>
    <dgm:pt modelId="{AC98E3ED-B476-43EC-ABE4-5FDCB708A82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Бескислородный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(анаэробный)</a:t>
          </a:r>
        </a:p>
      </dgm:t>
    </dgm:pt>
    <dgm:pt modelId="{CB2DBFBC-9B6C-4D68-908E-40B0BAC898FA}" type="parTrans" cxnId="{21004B21-F5DB-4399-8AD4-D1399142CC41}">
      <dgm:prSet/>
      <dgm:spPr/>
      <dgm:t>
        <a:bodyPr/>
        <a:lstStyle/>
        <a:p>
          <a:endParaRPr lang="ru-RU"/>
        </a:p>
      </dgm:t>
    </dgm:pt>
    <dgm:pt modelId="{C222A002-0610-4021-99E9-EA1E6AFA8C72}" type="sibTrans" cxnId="{21004B21-F5DB-4399-8AD4-D1399142CC41}">
      <dgm:prSet/>
      <dgm:spPr/>
      <dgm:t>
        <a:bodyPr/>
        <a:lstStyle/>
        <a:p>
          <a:endParaRPr lang="ru-RU"/>
        </a:p>
      </dgm:t>
    </dgm:pt>
    <dgm:pt modelId="{86CCE449-1BD0-4745-96DF-3F091A56A10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rPr>
            <a:t>Кислородный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rPr>
            <a:t>( аэробный)</a:t>
          </a:r>
        </a:p>
      </dgm:t>
    </dgm:pt>
    <dgm:pt modelId="{D2ED734B-A06A-414A-9D42-B8C5249122C6}" type="parTrans" cxnId="{F62C829A-165A-4AF6-891A-34E0809DC360}">
      <dgm:prSet/>
      <dgm:spPr/>
      <dgm:t>
        <a:bodyPr/>
        <a:lstStyle/>
        <a:p>
          <a:endParaRPr lang="ru-RU"/>
        </a:p>
      </dgm:t>
    </dgm:pt>
    <dgm:pt modelId="{1A9BAA19-6BE1-44BD-9F19-485F9C72EEB7}" type="sibTrans" cxnId="{F62C829A-165A-4AF6-891A-34E0809DC360}">
      <dgm:prSet/>
      <dgm:spPr/>
      <dgm:t>
        <a:bodyPr/>
        <a:lstStyle/>
        <a:p>
          <a:endParaRPr lang="ru-RU"/>
        </a:p>
      </dgm:t>
    </dgm:pt>
    <dgm:pt modelId="{533B2FEF-0AE1-4B2B-B4D0-272FFD5F8056}" type="pres">
      <dgm:prSet presAssocID="{7D017BE1-5923-4840-8D7E-3552F71F76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ED5EDF9-1EDD-48C1-9548-26D1C2CE6EEB}" type="pres">
      <dgm:prSet presAssocID="{E5EFCD24-D277-43BC-A2E7-8639B6F12ACD}" presName="hierRoot1" presStyleCnt="0">
        <dgm:presLayoutVars>
          <dgm:hierBranch/>
        </dgm:presLayoutVars>
      </dgm:prSet>
      <dgm:spPr/>
    </dgm:pt>
    <dgm:pt modelId="{9D389051-76C2-4641-9348-90DE48D518E1}" type="pres">
      <dgm:prSet presAssocID="{E5EFCD24-D277-43BC-A2E7-8639B6F12ACD}" presName="rootComposite1" presStyleCnt="0"/>
      <dgm:spPr/>
    </dgm:pt>
    <dgm:pt modelId="{085088D1-12A5-4A08-92AA-8C2A2D176214}" type="pres">
      <dgm:prSet presAssocID="{E5EFCD24-D277-43BC-A2E7-8639B6F12AC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222FFC-50D9-4C01-A51E-54685F60FB13}" type="pres">
      <dgm:prSet presAssocID="{E5EFCD24-D277-43BC-A2E7-8639B6F12AC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7294D8F-3CEC-4BE2-8D3A-1BC5894BFB2F}" type="pres">
      <dgm:prSet presAssocID="{E5EFCD24-D277-43BC-A2E7-8639B6F12ACD}" presName="hierChild2" presStyleCnt="0"/>
      <dgm:spPr/>
    </dgm:pt>
    <dgm:pt modelId="{97481EBF-EAC2-4FF1-B448-D74FCC46277D}" type="pres">
      <dgm:prSet presAssocID="{753D7FC5-2953-4979-B427-853B40F19889}" presName="Name35" presStyleLbl="parChTrans1D2" presStyleIdx="0" presStyleCnt="3"/>
      <dgm:spPr/>
      <dgm:t>
        <a:bodyPr/>
        <a:lstStyle/>
        <a:p>
          <a:endParaRPr lang="ru-RU"/>
        </a:p>
      </dgm:t>
    </dgm:pt>
    <dgm:pt modelId="{A45A4AC9-DC22-4D3F-BCE8-C7AFA44CFF1D}" type="pres">
      <dgm:prSet presAssocID="{1F6A6001-011B-4482-BF94-7D94FE24FA8C}" presName="hierRoot2" presStyleCnt="0">
        <dgm:presLayoutVars>
          <dgm:hierBranch/>
        </dgm:presLayoutVars>
      </dgm:prSet>
      <dgm:spPr/>
    </dgm:pt>
    <dgm:pt modelId="{64AE5D8B-049A-45AB-95AE-078FCB42CD45}" type="pres">
      <dgm:prSet presAssocID="{1F6A6001-011B-4482-BF94-7D94FE24FA8C}" presName="rootComposite" presStyleCnt="0"/>
      <dgm:spPr/>
    </dgm:pt>
    <dgm:pt modelId="{4FCAFF34-1C11-4015-B613-9F8F1916A937}" type="pres">
      <dgm:prSet presAssocID="{1F6A6001-011B-4482-BF94-7D94FE24FA8C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112E16-1CA6-4CED-8D01-52CF495DDFE4}" type="pres">
      <dgm:prSet presAssocID="{1F6A6001-011B-4482-BF94-7D94FE24FA8C}" presName="rootConnector" presStyleLbl="node2" presStyleIdx="0" presStyleCnt="3"/>
      <dgm:spPr/>
      <dgm:t>
        <a:bodyPr/>
        <a:lstStyle/>
        <a:p>
          <a:endParaRPr lang="ru-RU"/>
        </a:p>
      </dgm:t>
    </dgm:pt>
    <dgm:pt modelId="{49A98B56-DB8F-4C5F-921A-9CF3BA1A6DFF}" type="pres">
      <dgm:prSet presAssocID="{1F6A6001-011B-4482-BF94-7D94FE24FA8C}" presName="hierChild4" presStyleCnt="0"/>
      <dgm:spPr/>
    </dgm:pt>
    <dgm:pt modelId="{72351949-189D-4F3D-849A-87CAC9520EC6}" type="pres">
      <dgm:prSet presAssocID="{1F6A6001-011B-4482-BF94-7D94FE24FA8C}" presName="hierChild5" presStyleCnt="0"/>
      <dgm:spPr/>
    </dgm:pt>
    <dgm:pt modelId="{15F39FF5-93F1-4F80-8F8A-780CA72AC1D4}" type="pres">
      <dgm:prSet presAssocID="{CB2DBFBC-9B6C-4D68-908E-40B0BAC898FA}" presName="Name35" presStyleLbl="parChTrans1D2" presStyleIdx="1" presStyleCnt="3"/>
      <dgm:spPr/>
      <dgm:t>
        <a:bodyPr/>
        <a:lstStyle/>
        <a:p>
          <a:endParaRPr lang="ru-RU"/>
        </a:p>
      </dgm:t>
    </dgm:pt>
    <dgm:pt modelId="{1A0E53F9-8F3B-4026-B574-04A0216282A8}" type="pres">
      <dgm:prSet presAssocID="{AC98E3ED-B476-43EC-ABE4-5FDCB708A828}" presName="hierRoot2" presStyleCnt="0">
        <dgm:presLayoutVars>
          <dgm:hierBranch/>
        </dgm:presLayoutVars>
      </dgm:prSet>
      <dgm:spPr/>
    </dgm:pt>
    <dgm:pt modelId="{D959B452-FB91-4557-9E64-634F585A84AE}" type="pres">
      <dgm:prSet presAssocID="{AC98E3ED-B476-43EC-ABE4-5FDCB708A828}" presName="rootComposite" presStyleCnt="0"/>
      <dgm:spPr/>
    </dgm:pt>
    <dgm:pt modelId="{441735D9-BED1-4B90-ABFE-2C995AC21217}" type="pres">
      <dgm:prSet presAssocID="{AC98E3ED-B476-43EC-ABE4-5FDCB708A82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B2774B-AD6E-49FE-BF5B-67E242FAD943}" type="pres">
      <dgm:prSet presAssocID="{AC98E3ED-B476-43EC-ABE4-5FDCB708A828}" presName="rootConnector" presStyleLbl="node2" presStyleIdx="1" presStyleCnt="3"/>
      <dgm:spPr/>
      <dgm:t>
        <a:bodyPr/>
        <a:lstStyle/>
        <a:p>
          <a:endParaRPr lang="ru-RU"/>
        </a:p>
      </dgm:t>
    </dgm:pt>
    <dgm:pt modelId="{2987D0BD-2938-48E5-B036-0A46391E9739}" type="pres">
      <dgm:prSet presAssocID="{AC98E3ED-B476-43EC-ABE4-5FDCB708A828}" presName="hierChild4" presStyleCnt="0"/>
      <dgm:spPr/>
    </dgm:pt>
    <dgm:pt modelId="{900CF654-412C-4A2A-874D-9E5634AFB1A8}" type="pres">
      <dgm:prSet presAssocID="{AC98E3ED-B476-43EC-ABE4-5FDCB708A828}" presName="hierChild5" presStyleCnt="0"/>
      <dgm:spPr/>
    </dgm:pt>
    <dgm:pt modelId="{FF72C1D0-9567-4BB6-991A-0FA6E2609B88}" type="pres">
      <dgm:prSet presAssocID="{D2ED734B-A06A-414A-9D42-B8C5249122C6}" presName="Name35" presStyleLbl="parChTrans1D2" presStyleIdx="2" presStyleCnt="3"/>
      <dgm:spPr/>
      <dgm:t>
        <a:bodyPr/>
        <a:lstStyle/>
        <a:p>
          <a:endParaRPr lang="ru-RU"/>
        </a:p>
      </dgm:t>
    </dgm:pt>
    <dgm:pt modelId="{B86FFC81-705B-4660-A38A-D5A32265209A}" type="pres">
      <dgm:prSet presAssocID="{86CCE449-1BD0-4745-96DF-3F091A56A10D}" presName="hierRoot2" presStyleCnt="0">
        <dgm:presLayoutVars>
          <dgm:hierBranch/>
        </dgm:presLayoutVars>
      </dgm:prSet>
      <dgm:spPr/>
    </dgm:pt>
    <dgm:pt modelId="{E8FBCBDB-F118-40CE-8A24-27F9AC003642}" type="pres">
      <dgm:prSet presAssocID="{86CCE449-1BD0-4745-96DF-3F091A56A10D}" presName="rootComposite" presStyleCnt="0"/>
      <dgm:spPr/>
    </dgm:pt>
    <dgm:pt modelId="{84B46DF2-8205-47AE-B29B-306E09B86C33}" type="pres">
      <dgm:prSet presAssocID="{86CCE449-1BD0-4745-96DF-3F091A56A10D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80B607-F8B2-4C34-B10B-E4BC1312E804}" type="pres">
      <dgm:prSet presAssocID="{86CCE449-1BD0-4745-96DF-3F091A56A10D}" presName="rootConnector" presStyleLbl="node2" presStyleIdx="2" presStyleCnt="3"/>
      <dgm:spPr/>
      <dgm:t>
        <a:bodyPr/>
        <a:lstStyle/>
        <a:p>
          <a:endParaRPr lang="ru-RU"/>
        </a:p>
      </dgm:t>
    </dgm:pt>
    <dgm:pt modelId="{80AB5F7D-6ED3-4A71-BFF5-52804285B030}" type="pres">
      <dgm:prSet presAssocID="{86CCE449-1BD0-4745-96DF-3F091A56A10D}" presName="hierChild4" presStyleCnt="0"/>
      <dgm:spPr/>
    </dgm:pt>
    <dgm:pt modelId="{D075FA08-CEF4-4E83-A81F-41DFE0A6A29F}" type="pres">
      <dgm:prSet presAssocID="{86CCE449-1BD0-4745-96DF-3F091A56A10D}" presName="hierChild5" presStyleCnt="0"/>
      <dgm:spPr/>
    </dgm:pt>
    <dgm:pt modelId="{65856049-5B95-44FF-B1CC-12164A7B672E}" type="pres">
      <dgm:prSet presAssocID="{E5EFCD24-D277-43BC-A2E7-8639B6F12ACD}" presName="hierChild3" presStyleCnt="0"/>
      <dgm:spPr/>
    </dgm:pt>
  </dgm:ptLst>
  <dgm:cxnLst>
    <dgm:cxn modelId="{F7794C52-103B-4838-B0C6-3402402FB52B}" type="presOf" srcId="{CB2DBFBC-9B6C-4D68-908E-40B0BAC898FA}" destId="{15F39FF5-93F1-4F80-8F8A-780CA72AC1D4}" srcOrd="0" destOrd="0" presId="urn:microsoft.com/office/officeart/2005/8/layout/orgChart1"/>
    <dgm:cxn modelId="{23F0E628-DC3A-4BCD-B3DC-240C8F3DBB05}" type="presOf" srcId="{86CCE449-1BD0-4745-96DF-3F091A56A10D}" destId="{84B46DF2-8205-47AE-B29B-306E09B86C33}" srcOrd="0" destOrd="0" presId="urn:microsoft.com/office/officeart/2005/8/layout/orgChart1"/>
    <dgm:cxn modelId="{538F0291-441D-4AB2-B780-AAA7C014A2F5}" type="presOf" srcId="{1F6A6001-011B-4482-BF94-7D94FE24FA8C}" destId="{B3112E16-1CA6-4CED-8D01-52CF495DDFE4}" srcOrd="1" destOrd="0" presId="urn:microsoft.com/office/officeart/2005/8/layout/orgChart1"/>
    <dgm:cxn modelId="{74C3108E-D7D8-44DA-A3EB-0412C23F6AF8}" type="presOf" srcId="{753D7FC5-2953-4979-B427-853B40F19889}" destId="{97481EBF-EAC2-4FF1-B448-D74FCC46277D}" srcOrd="0" destOrd="0" presId="urn:microsoft.com/office/officeart/2005/8/layout/orgChart1"/>
    <dgm:cxn modelId="{F83540E6-06CA-4406-9201-605FB36ED293}" type="presOf" srcId="{AC98E3ED-B476-43EC-ABE4-5FDCB708A828}" destId="{A0B2774B-AD6E-49FE-BF5B-67E242FAD943}" srcOrd="1" destOrd="0" presId="urn:microsoft.com/office/officeart/2005/8/layout/orgChart1"/>
    <dgm:cxn modelId="{A28856B4-DBCD-4964-9828-DA3A27078BA2}" type="presOf" srcId="{E5EFCD24-D277-43BC-A2E7-8639B6F12ACD}" destId="{085088D1-12A5-4A08-92AA-8C2A2D176214}" srcOrd="0" destOrd="0" presId="urn:microsoft.com/office/officeart/2005/8/layout/orgChart1"/>
    <dgm:cxn modelId="{B782FA4B-EDEB-496A-9C08-C8AE785A137E}" type="presOf" srcId="{86CCE449-1BD0-4745-96DF-3F091A56A10D}" destId="{8B80B607-F8B2-4C34-B10B-E4BC1312E804}" srcOrd="1" destOrd="0" presId="urn:microsoft.com/office/officeart/2005/8/layout/orgChart1"/>
    <dgm:cxn modelId="{25C0DCCB-1AEA-439D-8A2E-C710B0D3755A}" type="presOf" srcId="{E5EFCD24-D277-43BC-A2E7-8639B6F12ACD}" destId="{B6222FFC-50D9-4C01-A51E-54685F60FB13}" srcOrd="1" destOrd="0" presId="urn:microsoft.com/office/officeart/2005/8/layout/orgChart1"/>
    <dgm:cxn modelId="{5FF0B219-6530-4A9F-8E83-98D02FCF0429}" srcId="{7D017BE1-5923-4840-8D7E-3552F71F764A}" destId="{E5EFCD24-D277-43BC-A2E7-8639B6F12ACD}" srcOrd="0" destOrd="0" parTransId="{41D1DCE6-58A7-4348-A6F5-1A4CBB2FB07F}" sibTransId="{045E8F12-468B-4137-A576-B05A6A053386}"/>
    <dgm:cxn modelId="{ADDDC3B4-9B3F-4963-B184-EE5DD5E65190}" srcId="{E5EFCD24-D277-43BC-A2E7-8639B6F12ACD}" destId="{1F6A6001-011B-4482-BF94-7D94FE24FA8C}" srcOrd="0" destOrd="0" parTransId="{753D7FC5-2953-4979-B427-853B40F19889}" sibTransId="{BDDEEC62-1234-4CE1-A4F0-95D0819A8E73}"/>
    <dgm:cxn modelId="{6AB360D3-01DF-4F3E-B4F0-DD6F1C7AD920}" type="presOf" srcId="{AC98E3ED-B476-43EC-ABE4-5FDCB708A828}" destId="{441735D9-BED1-4B90-ABFE-2C995AC21217}" srcOrd="0" destOrd="0" presId="urn:microsoft.com/office/officeart/2005/8/layout/orgChart1"/>
    <dgm:cxn modelId="{AECC4A7F-308E-4064-B510-3B18A973F039}" type="presOf" srcId="{D2ED734B-A06A-414A-9D42-B8C5249122C6}" destId="{FF72C1D0-9567-4BB6-991A-0FA6E2609B88}" srcOrd="0" destOrd="0" presId="urn:microsoft.com/office/officeart/2005/8/layout/orgChart1"/>
    <dgm:cxn modelId="{CBE530FD-35AC-4975-B458-F8873B59729A}" type="presOf" srcId="{7D017BE1-5923-4840-8D7E-3552F71F764A}" destId="{533B2FEF-0AE1-4B2B-B4D0-272FFD5F8056}" srcOrd="0" destOrd="0" presId="urn:microsoft.com/office/officeart/2005/8/layout/orgChart1"/>
    <dgm:cxn modelId="{F62C829A-165A-4AF6-891A-34E0809DC360}" srcId="{E5EFCD24-D277-43BC-A2E7-8639B6F12ACD}" destId="{86CCE449-1BD0-4745-96DF-3F091A56A10D}" srcOrd="2" destOrd="0" parTransId="{D2ED734B-A06A-414A-9D42-B8C5249122C6}" sibTransId="{1A9BAA19-6BE1-44BD-9F19-485F9C72EEB7}"/>
    <dgm:cxn modelId="{7914199E-9E6F-43A9-BEF1-07F0A69B47CD}" type="presOf" srcId="{1F6A6001-011B-4482-BF94-7D94FE24FA8C}" destId="{4FCAFF34-1C11-4015-B613-9F8F1916A937}" srcOrd="0" destOrd="0" presId="urn:microsoft.com/office/officeart/2005/8/layout/orgChart1"/>
    <dgm:cxn modelId="{21004B21-F5DB-4399-8AD4-D1399142CC41}" srcId="{E5EFCD24-D277-43BC-A2E7-8639B6F12ACD}" destId="{AC98E3ED-B476-43EC-ABE4-5FDCB708A828}" srcOrd="1" destOrd="0" parTransId="{CB2DBFBC-9B6C-4D68-908E-40B0BAC898FA}" sibTransId="{C222A002-0610-4021-99E9-EA1E6AFA8C72}"/>
    <dgm:cxn modelId="{4D400C15-DEDE-4C42-9B81-C19E4FE7B9CD}" type="presParOf" srcId="{533B2FEF-0AE1-4B2B-B4D0-272FFD5F8056}" destId="{7ED5EDF9-1EDD-48C1-9548-26D1C2CE6EEB}" srcOrd="0" destOrd="0" presId="urn:microsoft.com/office/officeart/2005/8/layout/orgChart1"/>
    <dgm:cxn modelId="{34774867-9D3F-4277-A0DB-B774BB8B098D}" type="presParOf" srcId="{7ED5EDF9-1EDD-48C1-9548-26D1C2CE6EEB}" destId="{9D389051-76C2-4641-9348-90DE48D518E1}" srcOrd="0" destOrd="0" presId="urn:microsoft.com/office/officeart/2005/8/layout/orgChart1"/>
    <dgm:cxn modelId="{244D3DB8-7140-4D6F-BAC0-5767E06EE231}" type="presParOf" srcId="{9D389051-76C2-4641-9348-90DE48D518E1}" destId="{085088D1-12A5-4A08-92AA-8C2A2D176214}" srcOrd="0" destOrd="0" presId="urn:microsoft.com/office/officeart/2005/8/layout/orgChart1"/>
    <dgm:cxn modelId="{4A1BC8E0-1A5B-4CE7-95D5-66EC7854316D}" type="presParOf" srcId="{9D389051-76C2-4641-9348-90DE48D518E1}" destId="{B6222FFC-50D9-4C01-A51E-54685F60FB13}" srcOrd="1" destOrd="0" presId="urn:microsoft.com/office/officeart/2005/8/layout/orgChart1"/>
    <dgm:cxn modelId="{AED36C29-52C8-4347-B971-A90FBBE7EFFF}" type="presParOf" srcId="{7ED5EDF9-1EDD-48C1-9548-26D1C2CE6EEB}" destId="{C7294D8F-3CEC-4BE2-8D3A-1BC5894BFB2F}" srcOrd="1" destOrd="0" presId="urn:microsoft.com/office/officeart/2005/8/layout/orgChart1"/>
    <dgm:cxn modelId="{29923116-7BF8-4C6B-9C7B-C69F0460D7C2}" type="presParOf" srcId="{C7294D8F-3CEC-4BE2-8D3A-1BC5894BFB2F}" destId="{97481EBF-EAC2-4FF1-B448-D74FCC46277D}" srcOrd="0" destOrd="0" presId="urn:microsoft.com/office/officeart/2005/8/layout/orgChart1"/>
    <dgm:cxn modelId="{A22171C3-29B5-4A8A-BAE7-D620DBB26DF6}" type="presParOf" srcId="{C7294D8F-3CEC-4BE2-8D3A-1BC5894BFB2F}" destId="{A45A4AC9-DC22-4D3F-BCE8-C7AFA44CFF1D}" srcOrd="1" destOrd="0" presId="urn:microsoft.com/office/officeart/2005/8/layout/orgChart1"/>
    <dgm:cxn modelId="{AA76BB09-998E-4524-AD7D-DF5D1D7FB5C2}" type="presParOf" srcId="{A45A4AC9-DC22-4D3F-BCE8-C7AFA44CFF1D}" destId="{64AE5D8B-049A-45AB-95AE-078FCB42CD45}" srcOrd="0" destOrd="0" presId="urn:microsoft.com/office/officeart/2005/8/layout/orgChart1"/>
    <dgm:cxn modelId="{CC0E858B-508A-4CAE-A572-E5D342405399}" type="presParOf" srcId="{64AE5D8B-049A-45AB-95AE-078FCB42CD45}" destId="{4FCAFF34-1C11-4015-B613-9F8F1916A937}" srcOrd="0" destOrd="0" presId="urn:microsoft.com/office/officeart/2005/8/layout/orgChart1"/>
    <dgm:cxn modelId="{CB088D27-B4A9-45B9-BA34-8634AF5F64CC}" type="presParOf" srcId="{64AE5D8B-049A-45AB-95AE-078FCB42CD45}" destId="{B3112E16-1CA6-4CED-8D01-52CF495DDFE4}" srcOrd="1" destOrd="0" presId="urn:microsoft.com/office/officeart/2005/8/layout/orgChart1"/>
    <dgm:cxn modelId="{657E9902-15DF-4E86-A8C8-46F0DFB1C320}" type="presParOf" srcId="{A45A4AC9-DC22-4D3F-BCE8-C7AFA44CFF1D}" destId="{49A98B56-DB8F-4C5F-921A-9CF3BA1A6DFF}" srcOrd="1" destOrd="0" presId="urn:microsoft.com/office/officeart/2005/8/layout/orgChart1"/>
    <dgm:cxn modelId="{70C0F091-4E6A-462A-8A14-B97258EF121D}" type="presParOf" srcId="{A45A4AC9-DC22-4D3F-BCE8-C7AFA44CFF1D}" destId="{72351949-189D-4F3D-849A-87CAC9520EC6}" srcOrd="2" destOrd="0" presId="urn:microsoft.com/office/officeart/2005/8/layout/orgChart1"/>
    <dgm:cxn modelId="{70118954-0DDE-4F2E-8668-D48C77E8EFDB}" type="presParOf" srcId="{C7294D8F-3CEC-4BE2-8D3A-1BC5894BFB2F}" destId="{15F39FF5-93F1-4F80-8F8A-780CA72AC1D4}" srcOrd="2" destOrd="0" presId="urn:microsoft.com/office/officeart/2005/8/layout/orgChart1"/>
    <dgm:cxn modelId="{29C20FDA-B805-405C-906E-ACD510B4AF1A}" type="presParOf" srcId="{C7294D8F-3CEC-4BE2-8D3A-1BC5894BFB2F}" destId="{1A0E53F9-8F3B-4026-B574-04A0216282A8}" srcOrd="3" destOrd="0" presId="urn:microsoft.com/office/officeart/2005/8/layout/orgChart1"/>
    <dgm:cxn modelId="{F8776F79-415D-472B-B6B3-54F8AF375937}" type="presParOf" srcId="{1A0E53F9-8F3B-4026-B574-04A0216282A8}" destId="{D959B452-FB91-4557-9E64-634F585A84AE}" srcOrd="0" destOrd="0" presId="urn:microsoft.com/office/officeart/2005/8/layout/orgChart1"/>
    <dgm:cxn modelId="{B1E10C92-3801-4375-B789-FE96B8326B62}" type="presParOf" srcId="{D959B452-FB91-4557-9E64-634F585A84AE}" destId="{441735D9-BED1-4B90-ABFE-2C995AC21217}" srcOrd="0" destOrd="0" presId="urn:microsoft.com/office/officeart/2005/8/layout/orgChart1"/>
    <dgm:cxn modelId="{01D87845-704F-4A8E-9B9A-BA75FCAD3B9E}" type="presParOf" srcId="{D959B452-FB91-4557-9E64-634F585A84AE}" destId="{A0B2774B-AD6E-49FE-BF5B-67E242FAD943}" srcOrd="1" destOrd="0" presId="urn:microsoft.com/office/officeart/2005/8/layout/orgChart1"/>
    <dgm:cxn modelId="{2E1538D5-A26D-40F4-BF92-CC757BF01FD5}" type="presParOf" srcId="{1A0E53F9-8F3B-4026-B574-04A0216282A8}" destId="{2987D0BD-2938-48E5-B036-0A46391E9739}" srcOrd="1" destOrd="0" presId="urn:microsoft.com/office/officeart/2005/8/layout/orgChart1"/>
    <dgm:cxn modelId="{B8DA1D55-60F2-4EC3-82BD-BF68C6F17E53}" type="presParOf" srcId="{1A0E53F9-8F3B-4026-B574-04A0216282A8}" destId="{900CF654-412C-4A2A-874D-9E5634AFB1A8}" srcOrd="2" destOrd="0" presId="urn:microsoft.com/office/officeart/2005/8/layout/orgChart1"/>
    <dgm:cxn modelId="{83F06B54-8C44-44A4-837B-92DBE6F89550}" type="presParOf" srcId="{C7294D8F-3CEC-4BE2-8D3A-1BC5894BFB2F}" destId="{FF72C1D0-9567-4BB6-991A-0FA6E2609B88}" srcOrd="4" destOrd="0" presId="urn:microsoft.com/office/officeart/2005/8/layout/orgChart1"/>
    <dgm:cxn modelId="{4BE1C6A6-3AD2-4D3D-A0E2-D43D7DBA9838}" type="presParOf" srcId="{C7294D8F-3CEC-4BE2-8D3A-1BC5894BFB2F}" destId="{B86FFC81-705B-4660-A38A-D5A32265209A}" srcOrd="5" destOrd="0" presId="urn:microsoft.com/office/officeart/2005/8/layout/orgChart1"/>
    <dgm:cxn modelId="{A34E0DFB-8311-42A9-9508-54F9BB720A2C}" type="presParOf" srcId="{B86FFC81-705B-4660-A38A-D5A32265209A}" destId="{E8FBCBDB-F118-40CE-8A24-27F9AC003642}" srcOrd="0" destOrd="0" presId="urn:microsoft.com/office/officeart/2005/8/layout/orgChart1"/>
    <dgm:cxn modelId="{6197B649-5D75-467D-9ACB-0FCB96CB83C4}" type="presParOf" srcId="{E8FBCBDB-F118-40CE-8A24-27F9AC003642}" destId="{84B46DF2-8205-47AE-B29B-306E09B86C33}" srcOrd="0" destOrd="0" presId="urn:microsoft.com/office/officeart/2005/8/layout/orgChart1"/>
    <dgm:cxn modelId="{894CBD4D-C666-4982-B925-67EA76CAA596}" type="presParOf" srcId="{E8FBCBDB-F118-40CE-8A24-27F9AC003642}" destId="{8B80B607-F8B2-4C34-B10B-E4BC1312E804}" srcOrd="1" destOrd="0" presId="urn:microsoft.com/office/officeart/2005/8/layout/orgChart1"/>
    <dgm:cxn modelId="{0279CDEB-9384-467D-8155-6201227612F3}" type="presParOf" srcId="{B86FFC81-705B-4660-A38A-D5A32265209A}" destId="{80AB5F7D-6ED3-4A71-BFF5-52804285B030}" srcOrd="1" destOrd="0" presId="urn:microsoft.com/office/officeart/2005/8/layout/orgChart1"/>
    <dgm:cxn modelId="{BF443701-A4D9-4DAE-9068-EB8D85D01CC1}" type="presParOf" srcId="{B86FFC81-705B-4660-A38A-D5A32265209A}" destId="{D075FA08-CEF4-4E83-A81F-41DFE0A6A29F}" srcOrd="2" destOrd="0" presId="urn:microsoft.com/office/officeart/2005/8/layout/orgChart1"/>
    <dgm:cxn modelId="{BBDBAC9A-DC39-4977-A19E-2F1CE117B077}" type="presParOf" srcId="{7ED5EDF9-1EDD-48C1-9548-26D1C2CE6EEB}" destId="{65856049-5B95-44FF-B1CC-12164A7B67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2C1D0-9567-4BB6-991A-0FA6E2609B88}">
      <dsp:nvSpPr>
        <dsp:cNvPr id="0" name=""/>
        <dsp:cNvSpPr/>
      </dsp:nvSpPr>
      <dsp:spPr>
        <a:xfrm>
          <a:off x="4572000" y="2545844"/>
          <a:ext cx="3234723" cy="5613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699"/>
              </a:lnTo>
              <a:lnTo>
                <a:pt x="3234723" y="280699"/>
              </a:lnTo>
              <a:lnTo>
                <a:pt x="3234723" y="561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F39FF5-93F1-4F80-8F8A-780CA72AC1D4}">
      <dsp:nvSpPr>
        <dsp:cNvPr id="0" name=""/>
        <dsp:cNvSpPr/>
      </dsp:nvSpPr>
      <dsp:spPr>
        <a:xfrm>
          <a:off x="4526280" y="2545844"/>
          <a:ext cx="91440" cy="56139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61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481EBF-EAC2-4FF1-B448-D74FCC46277D}">
      <dsp:nvSpPr>
        <dsp:cNvPr id="0" name=""/>
        <dsp:cNvSpPr/>
      </dsp:nvSpPr>
      <dsp:spPr>
        <a:xfrm>
          <a:off x="1337276" y="2545844"/>
          <a:ext cx="3234723" cy="561398"/>
        </a:xfrm>
        <a:custGeom>
          <a:avLst/>
          <a:gdLst/>
          <a:ahLst/>
          <a:cxnLst/>
          <a:rect l="0" t="0" r="0" b="0"/>
          <a:pathLst>
            <a:path>
              <a:moveTo>
                <a:pt x="3234723" y="0"/>
              </a:moveTo>
              <a:lnTo>
                <a:pt x="3234723" y="280699"/>
              </a:lnTo>
              <a:lnTo>
                <a:pt x="0" y="280699"/>
              </a:lnTo>
              <a:lnTo>
                <a:pt x="0" y="5613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5088D1-12A5-4A08-92AA-8C2A2D176214}">
      <dsp:nvSpPr>
        <dsp:cNvPr id="0" name=""/>
        <dsp:cNvSpPr/>
      </dsp:nvSpPr>
      <dsp:spPr>
        <a:xfrm>
          <a:off x="3235337" y="1209182"/>
          <a:ext cx="2673325" cy="13366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Этапы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внутриклеточного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энергетического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обмена</a:t>
          </a:r>
        </a:p>
      </dsp:txBody>
      <dsp:txXfrm>
        <a:off x="3235337" y="1209182"/>
        <a:ext cx="2673325" cy="1336662"/>
      </dsp:txXfrm>
    </dsp:sp>
    <dsp:sp modelId="{4FCAFF34-1C11-4015-B613-9F8F1916A937}">
      <dsp:nvSpPr>
        <dsp:cNvPr id="0" name=""/>
        <dsp:cNvSpPr/>
      </dsp:nvSpPr>
      <dsp:spPr>
        <a:xfrm>
          <a:off x="613" y="3107243"/>
          <a:ext cx="2673325" cy="13366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Подготовительный</a:t>
          </a:r>
        </a:p>
      </dsp:txBody>
      <dsp:txXfrm>
        <a:off x="613" y="3107243"/>
        <a:ext cx="2673325" cy="1336662"/>
      </dsp:txXfrm>
    </dsp:sp>
    <dsp:sp modelId="{441735D9-BED1-4B90-ABFE-2C995AC21217}">
      <dsp:nvSpPr>
        <dsp:cNvPr id="0" name=""/>
        <dsp:cNvSpPr/>
      </dsp:nvSpPr>
      <dsp:spPr>
        <a:xfrm>
          <a:off x="3235337" y="3107243"/>
          <a:ext cx="2673325" cy="13366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Бескислородный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(анаэробный)</a:t>
          </a:r>
        </a:p>
      </dsp:txBody>
      <dsp:txXfrm>
        <a:off x="3235337" y="3107243"/>
        <a:ext cx="2673325" cy="1336662"/>
      </dsp:txXfrm>
    </dsp:sp>
    <dsp:sp modelId="{84B46DF2-8205-47AE-B29B-306E09B86C33}">
      <dsp:nvSpPr>
        <dsp:cNvPr id="0" name=""/>
        <dsp:cNvSpPr/>
      </dsp:nvSpPr>
      <dsp:spPr>
        <a:xfrm>
          <a:off x="6470060" y="3107243"/>
          <a:ext cx="2673325" cy="13366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</a:rPr>
            <a:t>Кислородный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0" i="0" u="none" strike="noStrike" kern="1200" cap="none" normalizeH="0" baseline="0">
              <a:ln>
                <a:noFill/>
              </a:ln>
              <a:solidFill>
                <a:schemeClr val="tx1"/>
              </a:solidFill>
              <a:effectLst/>
            </a:rPr>
            <a:t>( аэробный)</a:t>
          </a:r>
        </a:p>
      </dsp:txBody>
      <dsp:txXfrm>
        <a:off x="6470060" y="3107243"/>
        <a:ext cx="2673325" cy="13366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87687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8818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22681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55393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32778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764176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23512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28784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706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5017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4857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87873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26274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480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9048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5289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7264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96437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D65668-10F1-48F5-859D-1A60A944CE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200903"/>
            <a:ext cx="9448800" cy="2456193"/>
          </a:xfrm>
        </p:spPr>
        <p:txBody>
          <a:bodyPr>
            <a:normAutofit fontScale="90000"/>
          </a:bodyPr>
          <a:lstStyle/>
          <a:p>
            <a:r>
              <a:rPr lang="ru-RU" dirty="0"/>
              <a:t>Молекулярные процессы расщепления веществ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A293EAF-D7DA-43DB-8762-E0A4C1BDA8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6277" y="4657096"/>
            <a:ext cx="3739662" cy="308709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Энергетический обмен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EFA522A-0819-4BA6-829F-7DBE900C2607}"/>
              </a:ext>
            </a:extLst>
          </p:cNvPr>
          <p:cNvSpPr/>
          <p:nvPr/>
        </p:nvSpPr>
        <p:spPr>
          <a:xfrm>
            <a:off x="3036277" y="950439"/>
            <a:ext cx="8953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600" dirty="0"/>
              <a:t>ОГБОУ школа-интернат №18 г. Рязани</a:t>
            </a:r>
            <a:endParaRPr lang="ru-RU" sz="36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E7029665-282B-41BD-A1EA-DB2477675D08}"/>
              </a:ext>
            </a:extLst>
          </p:cNvPr>
          <p:cNvSpPr/>
          <p:nvPr/>
        </p:nvSpPr>
        <p:spPr>
          <a:xfrm>
            <a:off x="0" y="6085871"/>
            <a:ext cx="47274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dirty="0"/>
              <a:t>Выполнила: ученица 12 «А» класса </a:t>
            </a:r>
            <a:br>
              <a:rPr lang="ru-RU" altLang="ru-RU" dirty="0"/>
            </a:br>
            <a:r>
              <a:rPr lang="ru-RU" altLang="ru-RU" dirty="0"/>
              <a:t>Саушкина Валерия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3770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бразование энергии в митохондриях.jpg">
            <a:extLst>
              <a:ext uri="{FF2B5EF4-FFF2-40B4-BE49-F238E27FC236}">
                <a16:creationId xmlns:a16="http://schemas.microsoft.com/office/drawing/2014/main" xmlns="" id="{14971338-BD61-432B-96FB-B3EF07E7E9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566969" y="404116"/>
            <a:ext cx="7058061" cy="6049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619239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EEBF3D-512F-4A65-882F-4355A373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382" y="96982"/>
            <a:ext cx="11942618" cy="196041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u="sng" dirty="0"/>
              <a:t/>
            </a:r>
            <a:br>
              <a:rPr lang="ru-RU" sz="4400" u="sng" dirty="0"/>
            </a:br>
            <a:r>
              <a:rPr lang="en-US" sz="4400" u="sng" dirty="0"/>
              <a:t>III</a:t>
            </a:r>
            <a:r>
              <a:rPr lang="ru-RU" sz="4400" u="sng" dirty="0"/>
              <a:t> этап </a:t>
            </a:r>
            <a:r>
              <a:rPr lang="ru-RU" sz="4400" dirty="0"/>
              <a:t>– </a:t>
            </a:r>
            <a:r>
              <a:rPr lang="ru-RU" dirty="0"/>
              <a:t>кислородное окисление(аэробное) или </a:t>
            </a:r>
            <a:r>
              <a:rPr lang="ru-RU" i="1" dirty="0"/>
              <a:t>«клеточное дыхание».</a:t>
            </a:r>
            <a:br>
              <a:rPr lang="ru-RU" i="1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xmlns="" id="{F916E6A4-96C8-4AAA-8FC7-91F9FFB959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04987454"/>
              </p:ext>
            </p:extLst>
          </p:nvPr>
        </p:nvGraphicFramePr>
        <p:xfrm>
          <a:off x="685800" y="2618509"/>
          <a:ext cx="10882746" cy="1648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82746">
                  <a:extLst>
                    <a:ext uri="{9D8B030D-6E8A-4147-A177-3AD203B41FA5}">
                      <a16:colId xmlns:a16="http://schemas.microsoft.com/office/drawing/2014/main" xmlns="" val="1085786433"/>
                    </a:ext>
                  </a:extLst>
                </a:gridCol>
              </a:tblGrid>
              <a:tr h="16486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91046334"/>
                  </a:ext>
                </a:extLst>
              </a:tr>
            </a:tbl>
          </a:graphicData>
        </a:graphic>
      </p:graphicFrame>
      <p:sp>
        <p:nvSpPr>
          <p:cNvPr id="5" name="Text Box 6">
            <a:extLst>
              <a:ext uri="{FF2B5EF4-FFF2-40B4-BE49-F238E27FC236}">
                <a16:creationId xmlns:a16="http://schemas.microsoft.com/office/drawing/2014/main" xmlns="" id="{A04E9FE3-BFA2-43B8-BDEA-F1BD8531D2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4817" y="3167390"/>
            <a:ext cx="62044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>
                <a:solidFill>
                  <a:srgbClr val="0033CC"/>
                </a:solidFill>
              </a:rPr>
              <a:t>2C</a:t>
            </a:r>
            <a:r>
              <a:rPr lang="en-US" sz="2800" b="1" baseline="-25000" dirty="0">
                <a:solidFill>
                  <a:srgbClr val="0033CC"/>
                </a:solidFill>
              </a:rPr>
              <a:t>3</a:t>
            </a:r>
            <a:r>
              <a:rPr lang="en-US" sz="2800" b="1" dirty="0">
                <a:solidFill>
                  <a:srgbClr val="0033CC"/>
                </a:solidFill>
              </a:rPr>
              <a:t>H</a:t>
            </a:r>
            <a:r>
              <a:rPr lang="en-US" sz="2800" b="1" baseline="-25000" dirty="0">
                <a:solidFill>
                  <a:srgbClr val="0033CC"/>
                </a:solidFill>
              </a:rPr>
              <a:t>6</a:t>
            </a:r>
            <a:r>
              <a:rPr lang="en-US" sz="2800" b="1" dirty="0">
                <a:solidFill>
                  <a:srgbClr val="0033CC"/>
                </a:solidFill>
              </a:rPr>
              <a:t>O</a:t>
            </a:r>
            <a:r>
              <a:rPr lang="en-US" sz="2800" b="1" baseline="-25000" dirty="0">
                <a:solidFill>
                  <a:srgbClr val="0033CC"/>
                </a:solidFill>
              </a:rPr>
              <a:t>3</a:t>
            </a:r>
            <a:r>
              <a:rPr lang="en-US" sz="2800" b="1" dirty="0">
                <a:solidFill>
                  <a:srgbClr val="0033CC"/>
                </a:solidFill>
              </a:rPr>
              <a:t>+6O</a:t>
            </a:r>
            <a:r>
              <a:rPr lang="en-US" sz="2800" b="1" baseline="-25000" dirty="0">
                <a:solidFill>
                  <a:srgbClr val="0033CC"/>
                </a:solidFill>
              </a:rPr>
              <a:t>2</a:t>
            </a:r>
            <a:r>
              <a:rPr lang="en-US" sz="2800" b="1" dirty="0">
                <a:solidFill>
                  <a:srgbClr val="0033CC"/>
                </a:solidFill>
              </a:rPr>
              <a:t> </a:t>
            </a:r>
            <a:r>
              <a:rPr lang="ru-RU" sz="2800" b="1" dirty="0">
                <a:solidFill>
                  <a:srgbClr val="0033CC"/>
                </a:solidFill>
              </a:rPr>
              <a:t>       </a:t>
            </a:r>
            <a:r>
              <a:rPr lang="en-US" sz="2800" b="1" dirty="0">
                <a:solidFill>
                  <a:srgbClr val="0033CC"/>
                </a:solidFill>
              </a:rPr>
              <a:t>6H</a:t>
            </a:r>
            <a:r>
              <a:rPr lang="en-US" sz="2800" b="1" baseline="-25000" dirty="0">
                <a:solidFill>
                  <a:srgbClr val="0033CC"/>
                </a:solidFill>
              </a:rPr>
              <a:t>2</a:t>
            </a:r>
            <a:r>
              <a:rPr lang="en-US" sz="2800" b="1" dirty="0">
                <a:solidFill>
                  <a:srgbClr val="0033CC"/>
                </a:solidFill>
              </a:rPr>
              <a:t>O+6CO</a:t>
            </a:r>
            <a:r>
              <a:rPr lang="en-US" sz="2800" b="1" baseline="-25000" dirty="0">
                <a:solidFill>
                  <a:srgbClr val="0033CC"/>
                </a:solidFill>
              </a:rPr>
              <a:t>2</a:t>
            </a:r>
            <a:r>
              <a:rPr lang="en-US" sz="2800" b="1" dirty="0">
                <a:solidFill>
                  <a:srgbClr val="0033CC"/>
                </a:solidFill>
              </a:rPr>
              <a:t>+Q</a:t>
            </a:r>
            <a:endParaRPr lang="ru-RU" sz="2800" b="1" baseline="-25000" dirty="0">
              <a:solidFill>
                <a:srgbClr val="0033CC"/>
              </a:solidFill>
            </a:endParaRPr>
          </a:p>
        </p:txBody>
      </p:sp>
      <p:sp>
        <p:nvSpPr>
          <p:cNvPr id="6" name="Text Box 7">
            <a:extLst>
              <a:ext uri="{FF2B5EF4-FFF2-40B4-BE49-F238E27FC236}">
                <a16:creationId xmlns:a16="http://schemas.microsoft.com/office/drawing/2014/main" xmlns="" id="{ECF76098-92B3-4CF0-9AE9-B52E5611CF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5192" y="2769257"/>
            <a:ext cx="1512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400" dirty="0"/>
              <a:t>МОЛОЧНАЯ КИСЛОТА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xmlns="" id="{9F8E9D23-37A8-42AD-846C-DD878C584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5013" y="3030867"/>
            <a:ext cx="1368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400" dirty="0"/>
              <a:t>ФЕРМЕНТ</a:t>
            </a:r>
          </a:p>
        </p:txBody>
      </p:sp>
      <p:sp>
        <p:nvSpPr>
          <p:cNvPr id="8" name="Text Box 8">
            <a:extLst>
              <a:ext uri="{FF2B5EF4-FFF2-40B4-BE49-F238E27FC236}">
                <a16:creationId xmlns:a16="http://schemas.microsoft.com/office/drawing/2014/main" xmlns="" id="{9F3ECEF5-E627-44FF-8C3F-273D3CF783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7422" y="3620148"/>
            <a:ext cx="1368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2 600 кДж</a:t>
            </a:r>
          </a:p>
        </p:txBody>
      </p:sp>
      <p:sp>
        <p:nvSpPr>
          <p:cNvPr id="9" name="Text Box 10">
            <a:extLst>
              <a:ext uri="{FF2B5EF4-FFF2-40B4-BE49-F238E27FC236}">
                <a16:creationId xmlns:a16="http://schemas.microsoft.com/office/drawing/2014/main" xmlns="" id="{701B1F17-9128-45CC-BD86-FE48CD733A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3156" y="2921705"/>
            <a:ext cx="33639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36 молекул АТФ= 1 440кДж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xmlns="" id="{04E2BD35-76A3-4405-8B41-938B8383F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3240" y="3630804"/>
            <a:ext cx="33639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1 160 кДж в виде тепла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xmlns="" id="{A321226D-F7D9-4B1B-B87D-EAC8D3399E04}"/>
              </a:ext>
            </a:extLst>
          </p:cNvPr>
          <p:cNvCxnSpPr>
            <a:cxnSpLocks/>
          </p:cNvCxnSpPr>
          <p:nvPr/>
        </p:nvCxnSpPr>
        <p:spPr>
          <a:xfrm>
            <a:off x="3903688" y="3429000"/>
            <a:ext cx="66831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id="{815EB3A7-4B1C-4E4B-9CBD-A8D7E707AD16}"/>
              </a:ext>
            </a:extLst>
          </p:cNvPr>
          <p:cNvCxnSpPr>
            <a:cxnSpLocks/>
          </p:cNvCxnSpPr>
          <p:nvPr/>
        </p:nvCxnSpPr>
        <p:spPr>
          <a:xfrm>
            <a:off x="7284197" y="3434593"/>
            <a:ext cx="573721" cy="204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0723BE52-62D3-4F00-B57E-155C0B6D1691}"/>
              </a:ext>
            </a:extLst>
          </p:cNvPr>
          <p:cNvCxnSpPr>
            <a:cxnSpLocks/>
          </p:cNvCxnSpPr>
          <p:nvPr/>
        </p:nvCxnSpPr>
        <p:spPr>
          <a:xfrm flipV="1">
            <a:off x="7288897" y="3239972"/>
            <a:ext cx="637309" cy="18343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>
            <a:extLst>
              <a:ext uri="{FF2B5EF4-FFF2-40B4-BE49-F238E27FC236}">
                <a16:creationId xmlns:a16="http://schemas.microsoft.com/office/drawing/2014/main" xmlns="" id="{B667F8F6-7DF0-440B-9329-DA2C79B35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619" y="4606967"/>
            <a:ext cx="97231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400" dirty="0"/>
              <a:t>Протекает</a:t>
            </a:r>
            <a:r>
              <a:rPr lang="en-US" sz="2400" dirty="0"/>
              <a:t> </a:t>
            </a:r>
            <a:r>
              <a:rPr lang="ru-RU" sz="2400" dirty="0"/>
              <a:t>на </a:t>
            </a:r>
            <a:r>
              <a:rPr lang="ru-RU" sz="2400" dirty="0" err="1"/>
              <a:t>кристах</a:t>
            </a:r>
            <a:r>
              <a:rPr lang="ru-RU" sz="2400" dirty="0"/>
              <a:t> </a:t>
            </a:r>
            <a:r>
              <a:rPr lang="ru-RU" sz="2400" u="sng" dirty="0"/>
              <a:t>митохондрий</a:t>
            </a:r>
            <a:r>
              <a:rPr lang="ru-RU" sz="2400" dirty="0"/>
              <a:t> богатых ферментами</a:t>
            </a:r>
          </a:p>
        </p:txBody>
      </p:sp>
    </p:spTree>
    <p:extLst>
      <p:ext uri="{BB962C8B-B14F-4D97-AF65-F5344CB8AC3E}">
        <p14:creationId xmlns:p14="http://schemas.microsoft.com/office/powerpoint/2010/main" xmlns="" val="3827465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6807A3F-9C42-407D-800A-72112E0CE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305207"/>
            <a:ext cx="8610600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>ЛАБОРАТОРНАЯ РАБОТА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20BA99B-E1F7-42BF-AE98-570C6DB9C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7675" y="1607863"/>
            <a:ext cx="10820400" cy="1867486"/>
          </a:xfrm>
        </p:spPr>
        <p:txBody>
          <a:bodyPr/>
          <a:lstStyle/>
          <a:p>
            <a:pPr>
              <a:buNone/>
            </a:pPr>
            <a:r>
              <a:rPr lang="ru-RU" sz="4000" dirty="0"/>
              <a:t>                                Цель: </a:t>
            </a:r>
          </a:p>
          <a:p>
            <a:pPr marL="0" indent="0">
              <a:buNone/>
            </a:pPr>
            <a:r>
              <a:rPr lang="ru-RU" sz="2800" dirty="0"/>
              <a:t>Выяснить роль кислорода в расщеплении веществ.</a:t>
            </a:r>
          </a:p>
          <a:p>
            <a:pPr marL="0" indent="0">
              <a:buNone/>
            </a:pPr>
            <a:r>
              <a:rPr lang="ru-RU" sz="2800" dirty="0"/>
              <a:t>Энергозатраты организма с задержкой дыхания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xmlns="" id="{9E608764-BF95-4757-B172-3130631B59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675" y="5352464"/>
            <a:ext cx="10456649" cy="1200329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после нагрузки удается задержать дыхание на меньшее время, чем в состоянии покоя?</a:t>
            </a:r>
            <a:endParaRPr kumimoji="0" lang="ru-RU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Какой вывод можно сделать?</a:t>
            </a:r>
            <a:endParaRPr kumimoji="0" lang="ru-RU" sz="2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05D672F-8E29-48AF-992E-335E81AB06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21711784"/>
              </p:ext>
            </p:extLst>
          </p:nvPr>
        </p:nvGraphicFramePr>
        <p:xfrm>
          <a:off x="2032000" y="3715699"/>
          <a:ext cx="8128000" cy="12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xmlns="" val="403306488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xmlns="" val="4088278537"/>
                    </a:ext>
                  </a:extLst>
                </a:gridCol>
              </a:tblGrid>
              <a:tr h="600165"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До нагрузки (в секундах)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/>
                        <a:t>После нагрузки (в секундах)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5306045"/>
                  </a:ext>
                </a:extLst>
              </a:tr>
              <a:tr h="6001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18547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156086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F77FB3-E937-430C-897F-6E14F67BB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3638" y="481053"/>
            <a:ext cx="4964723" cy="1418086"/>
          </a:xfrm>
        </p:spPr>
        <p:txBody>
          <a:bodyPr/>
          <a:lstStyle/>
          <a:p>
            <a:pPr algn="ctr"/>
            <a:r>
              <a:rPr lang="ru-RU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841208-C798-4DFF-829C-6BE91CEE4D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1899139"/>
            <a:ext cx="10820400" cy="4024125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3600" dirty="0"/>
              <a:t>*Энергетический обмен  - это поэтапное расщепление органических веществ в клетке, приводящее к освобождению энергии</a:t>
            </a:r>
          </a:p>
          <a:p>
            <a:pPr marL="0" lvl="0" indent="0" algn="ctr">
              <a:buNone/>
            </a:pPr>
            <a:r>
              <a:rPr lang="ru-RU" sz="3600" dirty="0"/>
              <a:t>*Энергия запасается в виде АТФ</a:t>
            </a:r>
          </a:p>
          <a:p>
            <a:pPr marL="0" lvl="0" indent="0" algn="ctr">
              <a:buNone/>
            </a:pPr>
            <a:r>
              <a:rPr lang="ru-RU" sz="3600" dirty="0"/>
              <a:t>*В каждом этапе принимают участие ферменты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45399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45923A-9EAE-4F24-8313-C32EFD4A2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639762"/>
            <a:ext cx="8610600" cy="1293028"/>
          </a:xfrm>
        </p:spPr>
        <p:txBody>
          <a:bodyPr/>
          <a:lstStyle/>
          <a:p>
            <a:pPr algn="ctr"/>
            <a:r>
              <a:rPr lang="ru-RU" dirty="0"/>
              <a:t>Строение  </a:t>
            </a:r>
            <a:r>
              <a:rPr lang="ru-RU" dirty="0" err="1"/>
              <a:t>атФ</a:t>
            </a:r>
            <a:endParaRPr lang="ru-RU" dirty="0"/>
          </a:p>
        </p:txBody>
      </p:sp>
      <p:pic>
        <p:nvPicPr>
          <p:cNvPr id="4" name="Содержимое 3" descr="Строение молекулы АТФ.gif">
            <a:extLst>
              <a:ext uri="{FF2B5EF4-FFF2-40B4-BE49-F238E27FC236}">
                <a16:creationId xmlns:a16="http://schemas.microsoft.com/office/drawing/2014/main" xmlns="" id="{EC0AA606-28D5-4433-AC68-DA6D21DCFB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0847" y="2193925"/>
            <a:ext cx="6570306" cy="4024313"/>
          </a:xfrm>
        </p:spPr>
      </p:pic>
    </p:spTree>
    <p:extLst>
      <p:ext uri="{BB962C8B-B14F-4D97-AF65-F5344CB8AC3E}">
        <p14:creationId xmlns:p14="http://schemas.microsoft.com/office/powerpoint/2010/main" xmlns="" val="4209025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9545AB-E211-4D08-BD5F-F4F42E901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Количество АТФ колеблется  и в среднем составляет 0,4% . наибольшее количество АТФ содержится в скелетных мышцах. Почему?</a:t>
            </a:r>
          </a:p>
          <a:p>
            <a:pPr marL="0" indent="0">
              <a:buNone/>
            </a:pPr>
            <a:r>
              <a:rPr lang="ru-RU" sz="3200" dirty="0"/>
              <a:t>Потому что </a:t>
            </a:r>
            <a:r>
              <a:rPr lang="ru-RU" sz="3200" dirty="0">
                <a:cs typeface="Times New Roman" pitchFamily="18" charset="0"/>
              </a:rPr>
              <a:t> процесс превращения сложных веществ в более простые с выделением энергии, идущей на процессы жизнедеятельности.</a:t>
            </a:r>
            <a:endParaRPr lang="ru-RU" sz="32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B90D1338-6F9C-489E-B22C-5846DCD13D6A}"/>
              </a:ext>
            </a:extLst>
          </p:cNvPr>
          <p:cNvSpPr txBox="1">
            <a:spLocks/>
          </p:cNvSpPr>
          <p:nvPr/>
        </p:nvSpPr>
        <p:spPr>
          <a:xfrm>
            <a:off x="2705100" y="1170709"/>
            <a:ext cx="6781800" cy="884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/>
                <a:ea typeface="+mn-ea"/>
                <a:cs typeface="+mn-cs"/>
              </a:rPr>
              <a:t>Энергетический обмен</a:t>
            </a:r>
            <a:endParaRPr lang="ru-RU" sz="440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778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ADFEE622-0005-4A96-AEEA-6ED2BE1F86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836198436"/>
              </p:ext>
            </p:extLst>
          </p:nvPr>
        </p:nvGraphicFramePr>
        <p:xfrm>
          <a:off x="1524000" y="602456"/>
          <a:ext cx="9144000" cy="5653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63445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>
            <a:extLst>
              <a:ext uri="{FF2B5EF4-FFF2-40B4-BE49-F238E27FC236}">
                <a16:creationId xmlns:a16="http://schemas.microsoft.com/office/drawing/2014/main" xmlns="" id="{D755CCEB-5DE0-4FEE-A926-22F8E02F7499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790700" y="639315"/>
            <a:ext cx="86106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99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/>
              <a:t>I</a:t>
            </a:r>
            <a:r>
              <a:rPr lang="ru-RU" sz="3200" dirty="0"/>
              <a:t> этап – </a:t>
            </a:r>
            <a:r>
              <a:rPr lang="ru-RU" sz="2800" dirty="0"/>
              <a:t>подготовительный.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36D7A43D-7F32-4A28-A87F-EE2929324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9717350"/>
              </p:ext>
            </p:extLst>
          </p:nvPr>
        </p:nvGraphicFramePr>
        <p:xfrm>
          <a:off x="1500979" y="2368922"/>
          <a:ext cx="8940800" cy="2730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0800">
                  <a:extLst>
                    <a:ext uri="{9D8B030D-6E8A-4147-A177-3AD203B41FA5}">
                      <a16:colId xmlns:a16="http://schemas.microsoft.com/office/drawing/2014/main" xmlns="" val="307532326"/>
                    </a:ext>
                  </a:extLst>
                </a:gridCol>
              </a:tblGrid>
              <a:tr h="2730116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sz="3200" b="0" dirty="0"/>
                        <a:t>БЕЛКИ</a:t>
                      </a:r>
                      <a:r>
                        <a:rPr lang="ru-RU" sz="3200" dirty="0"/>
                        <a:t/>
                      </a:r>
                      <a:br>
                        <a:rPr lang="ru-RU" sz="3200" dirty="0"/>
                      </a:br>
                      <a:r>
                        <a:rPr lang="ru-RU" sz="3200" b="0" dirty="0"/>
                        <a:t>УГЛЕВОДЫ</a:t>
                      </a:r>
                    </a:p>
                    <a:p>
                      <a:pPr algn="l"/>
                      <a:r>
                        <a:rPr lang="ru-RU" sz="3200" b="0" dirty="0"/>
                        <a:t>ЖИРЫ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2520367"/>
                  </a:ext>
                </a:extLst>
              </a:tr>
            </a:tbl>
          </a:graphicData>
        </a:graphic>
      </p:graphicFrame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xmlns="" id="{0917D616-460A-4370-9F9F-6690B1CF3CD9}"/>
              </a:ext>
            </a:extLst>
          </p:cNvPr>
          <p:cNvSpPr/>
          <p:nvPr/>
        </p:nvSpPr>
        <p:spPr>
          <a:xfrm>
            <a:off x="3941690" y="3578027"/>
            <a:ext cx="1080944" cy="246463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xmlns="" id="{126EACCF-AE3D-488A-A789-3B5A62A126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7439" y="3292601"/>
            <a:ext cx="15879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/>
              <a:t>Расщепляются</a:t>
            </a:r>
          </a:p>
        </p:txBody>
      </p:sp>
      <p:sp>
        <p:nvSpPr>
          <p:cNvPr id="10" name="Text Box 9">
            <a:extLst>
              <a:ext uri="{FF2B5EF4-FFF2-40B4-BE49-F238E27FC236}">
                <a16:creationId xmlns:a16="http://schemas.microsoft.com/office/drawing/2014/main" xmlns="" id="{2FA75BFC-C4D8-4C35-93A9-CFCC8FFFF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030" y="3819928"/>
            <a:ext cx="11914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/>
              <a:t>ФЕРМЕНТЫ</a:t>
            </a:r>
          </a:p>
        </p:txBody>
      </p: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xmlns="" id="{7CA2BFE1-282A-44D5-9204-8089D84FE643}"/>
              </a:ext>
            </a:extLst>
          </p:cNvPr>
          <p:cNvCxnSpPr>
            <a:cxnSpLocks/>
          </p:cNvCxnSpPr>
          <p:nvPr/>
        </p:nvCxnSpPr>
        <p:spPr>
          <a:xfrm flipV="1">
            <a:off x="5652655" y="3242329"/>
            <a:ext cx="512618" cy="40832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4532ACFB-A8B3-4ED5-84C9-303A29789041}"/>
              </a:ext>
            </a:extLst>
          </p:cNvPr>
          <p:cNvCxnSpPr/>
          <p:nvPr/>
        </p:nvCxnSpPr>
        <p:spPr>
          <a:xfrm>
            <a:off x="5646736" y="3733980"/>
            <a:ext cx="512618" cy="402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xmlns="" id="{E7497F82-5A73-40E9-B676-EF671790407C}"/>
              </a:ext>
            </a:extLst>
          </p:cNvPr>
          <p:cNvCxnSpPr/>
          <p:nvPr/>
        </p:nvCxnSpPr>
        <p:spPr>
          <a:xfrm>
            <a:off x="5646736" y="3704980"/>
            <a:ext cx="609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10">
            <a:extLst>
              <a:ext uri="{FF2B5EF4-FFF2-40B4-BE49-F238E27FC236}">
                <a16:creationId xmlns:a16="http://schemas.microsoft.com/office/drawing/2014/main" xmlns="" id="{F20E9543-6328-4DCB-99CE-905494664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6736" y="2890475"/>
            <a:ext cx="2305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/>
              <a:t>АМИНОКИСЛОТЫ</a:t>
            </a:r>
          </a:p>
        </p:txBody>
      </p:sp>
      <p:sp>
        <p:nvSpPr>
          <p:cNvPr id="20" name="Text Box 26">
            <a:extLst>
              <a:ext uri="{FF2B5EF4-FFF2-40B4-BE49-F238E27FC236}">
                <a16:creationId xmlns:a16="http://schemas.microsoft.com/office/drawing/2014/main" xmlns="" id="{D6F6A6F3-7F09-4EB0-B005-4C89002E3E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3045" y="3521623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ГЛЮКОЗА</a:t>
            </a:r>
          </a:p>
        </p:txBody>
      </p:sp>
      <p:sp>
        <p:nvSpPr>
          <p:cNvPr id="21" name="Text Box 11">
            <a:extLst>
              <a:ext uri="{FF2B5EF4-FFF2-40B4-BE49-F238E27FC236}">
                <a16:creationId xmlns:a16="http://schemas.microsoft.com/office/drawing/2014/main" xmlns="" id="{AB46610F-1F50-44B8-8346-108B42C08B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1379" y="4020262"/>
            <a:ext cx="1655764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/>
              <a:t>ГЛИЦЕРИН, ЖИРНЫЕ КИСЛОТЫ</a:t>
            </a:r>
          </a:p>
        </p:txBody>
      </p:sp>
      <p:sp>
        <p:nvSpPr>
          <p:cNvPr id="24" name="Text Box 12">
            <a:extLst>
              <a:ext uri="{FF2B5EF4-FFF2-40B4-BE49-F238E27FC236}">
                <a16:creationId xmlns:a16="http://schemas.microsoft.com/office/drawing/2014/main" xmlns="" id="{B3A520C7-BBBA-4435-AB2B-C047B2A8D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1786" y="3010705"/>
            <a:ext cx="94406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 dirty="0"/>
              <a:t>+</a:t>
            </a:r>
            <a:br>
              <a:rPr lang="ru-RU" sz="4400" b="1" dirty="0"/>
            </a:br>
            <a:r>
              <a:rPr lang="en-US" sz="4400" b="1" dirty="0"/>
              <a:t>Q</a:t>
            </a:r>
            <a:endParaRPr lang="ru-RU" sz="4400" b="1" dirty="0"/>
          </a:p>
        </p:txBody>
      </p:sp>
      <p:sp>
        <p:nvSpPr>
          <p:cNvPr id="25" name="Text Box 13">
            <a:extLst>
              <a:ext uri="{FF2B5EF4-FFF2-40B4-BE49-F238E27FC236}">
                <a16:creationId xmlns:a16="http://schemas.microsoft.com/office/drawing/2014/main" xmlns="" id="{D929C63B-B4B5-4AF4-884C-90E7D52A6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4061" y="3173598"/>
            <a:ext cx="21050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dirty="0"/>
              <a:t>ТЕПЛО РАССЕИВАЕТСЯ В ОКРУЖАЮЩЮУ СРЕДУ</a:t>
            </a:r>
          </a:p>
        </p:txBody>
      </p:sp>
      <p:sp>
        <p:nvSpPr>
          <p:cNvPr id="18" name="Text Box 5">
            <a:extLst>
              <a:ext uri="{FF2B5EF4-FFF2-40B4-BE49-F238E27FC236}">
                <a16:creationId xmlns:a16="http://schemas.microsoft.com/office/drawing/2014/main" xmlns="" id="{CF171E0F-47DD-4753-B167-F1C0498F6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2322" y="5786235"/>
            <a:ext cx="735811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2800" dirty="0"/>
              <a:t>Протекает в органах пищеварения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3718887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994DE40-58CA-4432-9E31-1858F1FEE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46365"/>
            <a:ext cx="10820400" cy="14705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II</a:t>
            </a:r>
            <a:r>
              <a:rPr lang="ru-RU" sz="4400" dirty="0"/>
              <a:t> этап –</a:t>
            </a:r>
            <a:r>
              <a:rPr lang="en-US" sz="4400" dirty="0"/>
              <a:t> </a:t>
            </a:r>
            <a:r>
              <a:rPr lang="ru-RU" dirty="0"/>
              <a:t>бескислородный (анаэробный), гликолиз.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6366D3E-DFA2-47D4-8989-B0A721D2D5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16953"/>
            <a:ext cx="10820400" cy="479367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ru-RU" dirty="0"/>
              <a:t>Протекает </a:t>
            </a:r>
            <a:r>
              <a:rPr lang="ru-RU" u="sng" dirty="0"/>
              <a:t>в цитоплазме</a:t>
            </a:r>
            <a:r>
              <a:rPr lang="ru-RU" dirty="0"/>
              <a:t> клетки. «</a:t>
            </a:r>
            <a:r>
              <a:rPr lang="ru-RU" dirty="0" err="1"/>
              <a:t>Гликос</a:t>
            </a:r>
            <a:r>
              <a:rPr lang="ru-RU" dirty="0"/>
              <a:t>» - сладкий, «</a:t>
            </a:r>
            <a:r>
              <a:rPr lang="ru-RU" dirty="0" err="1"/>
              <a:t>лизос</a:t>
            </a:r>
            <a:r>
              <a:rPr lang="ru-RU" dirty="0"/>
              <a:t>» - расщепляю</a:t>
            </a: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75E7E94C-CCC0-471B-8529-C9F3F415FC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97541844"/>
              </p:ext>
            </p:extLst>
          </p:nvPr>
        </p:nvGraphicFramePr>
        <p:xfrm>
          <a:off x="1142350" y="2296321"/>
          <a:ext cx="9907300" cy="145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7300">
                  <a:extLst>
                    <a:ext uri="{9D8B030D-6E8A-4147-A177-3AD203B41FA5}">
                      <a16:colId xmlns:a16="http://schemas.microsoft.com/office/drawing/2014/main" xmlns="" val="307532326"/>
                    </a:ext>
                  </a:extLst>
                </a:gridCol>
              </a:tblGrid>
              <a:tr h="1451890">
                <a:tc>
                  <a:txBody>
                    <a:bodyPr/>
                    <a:lstStyle/>
                    <a:p>
                      <a:pPr algn="l"/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r>
                        <a:rPr lang="ru-RU" dirty="0"/>
                        <a:t/>
                      </a:r>
                      <a:br>
                        <a:rPr lang="ru-RU" dirty="0"/>
                      </a:br>
                      <a:endParaRPr lang="ru-RU" sz="32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2520367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278EB6C4-6BAC-4D32-8930-590E3DB9E1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2478959"/>
              </p:ext>
            </p:extLst>
          </p:nvPr>
        </p:nvGraphicFramePr>
        <p:xfrm>
          <a:off x="1070560" y="4561681"/>
          <a:ext cx="9979090" cy="1608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9090">
                  <a:extLst>
                    <a:ext uri="{9D8B030D-6E8A-4147-A177-3AD203B41FA5}">
                      <a16:colId xmlns:a16="http://schemas.microsoft.com/office/drawing/2014/main" xmlns="" val="307532326"/>
                    </a:ext>
                  </a:extLst>
                </a:gridCol>
              </a:tblGrid>
              <a:tr h="16086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  <a:p>
                      <a:pPr algn="l"/>
                      <a:r>
                        <a:rPr lang="ru-RU" sz="2800" b="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8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82520367"/>
                  </a:ext>
                </a:extLst>
              </a:tr>
            </a:tbl>
          </a:graphicData>
        </a:graphic>
      </p:graphicFrame>
      <p:sp>
        <p:nvSpPr>
          <p:cNvPr id="6" name="Text Box 6">
            <a:extLst>
              <a:ext uri="{FF2B5EF4-FFF2-40B4-BE49-F238E27FC236}">
                <a16:creationId xmlns:a16="http://schemas.microsoft.com/office/drawing/2014/main" xmlns="" id="{16C309C4-13DF-499B-81BA-0A5B7EF8A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350" y="2658478"/>
            <a:ext cx="56880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2400" dirty="0"/>
              <a:t>А) </a:t>
            </a:r>
            <a:r>
              <a:rPr lang="en-US" sz="2400" dirty="0"/>
              <a:t>  </a:t>
            </a:r>
            <a:r>
              <a:rPr lang="en-US" sz="2400" b="1" dirty="0">
                <a:solidFill>
                  <a:srgbClr val="0033CC"/>
                </a:solidFill>
              </a:rPr>
              <a:t>C</a:t>
            </a:r>
            <a:r>
              <a:rPr lang="en-US" sz="2400" b="1" baseline="-25000" dirty="0">
                <a:solidFill>
                  <a:srgbClr val="0033CC"/>
                </a:solidFill>
              </a:rPr>
              <a:t>6</a:t>
            </a:r>
            <a:r>
              <a:rPr lang="en-US" sz="2400" b="1" dirty="0">
                <a:solidFill>
                  <a:srgbClr val="0033CC"/>
                </a:solidFill>
              </a:rPr>
              <a:t>H</a:t>
            </a:r>
            <a:r>
              <a:rPr lang="en-US" sz="2400" b="1" baseline="-25000" dirty="0">
                <a:solidFill>
                  <a:srgbClr val="0033CC"/>
                </a:solidFill>
              </a:rPr>
              <a:t>12</a:t>
            </a:r>
            <a:r>
              <a:rPr lang="en-US" sz="2400" b="1" dirty="0">
                <a:solidFill>
                  <a:srgbClr val="0033CC"/>
                </a:solidFill>
              </a:rPr>
              <a:t>O</a:t>
            </a:r>
            <a:r>
              <a:rPr lang="en-US" sz="2400" b="1" baseline="-25000" dirty="0">
                <a:solidFill>
                  <a:srgbClr val="0033CC"/>
                </a:solidFill>
              </a:rPr>
              <a:t>6</a:t>
            </a:r>
            <a:r>
              <a:rPr lang="en-US" sz="2400" b="1" dirty="0">
                <a:solidFill>
                  <a:srgbClr val="0033CC"/>
                </a:solidFill>
              </a:rPr>
              <a:t>           2C</a:t>
            </a:r>
            <a:r>
              <a:rPr lang="en-US" sz="2400" b="1" baseline="-25000" dirty="0">
                <a:solidFill>
                  <a:srgbClr val="0033CC"/>
                </a:solidFill>
              </a:rPr>
              <a:t>3</a:t>
            </a:r>
            <a:r>
              <a:rPr lang="en-US" sz="2400" b="1" dirty="0">
                <a:solidFill>
                  <a:srgbClr val="0033CC"/>
                </a:solidFill>
              </a:rPr>
              <a:t>H</a:t>
            </a:r>
            <a:r>
              <a:rPr lang="en-US" sz="2400" b="1" baseline="-25000" dirty="0">
                <a:solidFill>
                  <a:srgbClr val="0033CC"/>
                </a:solidFill>
              </a:rPr>
              <a:t>6</a:t>
            </a:r>
            <a:r>
              <a:rPr lang="en-US" sz="2400" b="1" dirty="0">
                <a:solidFill>
                  <a:srgbClr val="0033CC"/>
                </a:solidFill>
              </a:rPr>
              <a:t>O</a:t>
            </a:r>
            <a:r>
              <a:rPr lang="en-US" sz="2400" b="1" baseline="-25000" dirty="0">
                <a:solidFill>
                  <a:srgbClr val="0033CC"/>
                </a:solidFill>
              </a:rPr>
              <a:t>3</a:t>
            </a:r>
            <a:r>
              <a:rPr lang="en-US" sz="2400" b="1" dirty="0">
                <a:solidFill>
                  <a:srgbClr val="0033CC"/>
                </a:solidFill>
              </a:rPr>
              <a:t> + Q</a:t>
            </a:r>
            <a:r>
              <a:rPr lang="en-US" sz="2400" b="1" dirty="0"/>
              <a:t>  </a:t>
            </a:r>
            <a:r>
              <a:rPr lang="en-US" sz="2400" dirty="0"/>
              <a:t>                    </a:t>
            </a:r>
            <a:endParaRPr lang="ru-RU" sz="2400" dirty="0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xmlns="" id="{7D167A14-E48E-406B-B8A0-102265039DE9}"/>
              </a:ext>
            </a:extLst>
          </p:cNvPr>
          <p:cNvSpPr/>
          <p:nvPr/>
        </p:nvSpPr>
        <p:spPr>
          <a:xfrm>
            <a:off x="3080624" y="2831771"/>
            <a:ext cx="752823" cy="115077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 Box 8">
            <a:extLst>
              <a:ext uri="{FF2B5EF4-FFF2-40B4-BE49-F238E27FC236}">
                <a16:creationId xmlns:a16="http://schemas.microsoft.com/office/drawing/2014/main" xmlns="" id="{371AED06-746B-4BA9-B4C4-C6725B550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9145" y="2506076"/>
            <a:ext cx="1439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400" dirty="0"/>
              <a:t>ГЛЮКОЗА</a:t>
            </a:r>
          </a:p>
        </p:txBody>
      </p:sp>
      <p:sp>
        <p:nvSpPr>
          <p:cNvPr id="10" name="Text Box 11">
            <a:extLst>
              <a:ext uri="{FF2B5EF4-FFF2-40B4-BE49-F238E27FC236}">
                <a16:creationId xmlns:a16="http://schemas.microsoft.com/office/drawing/2014/main" xmlns="" id="{65175F9A-72D8-48A1-93C7-19CF23AFB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5803" y="2287656"/>
            <a:ext cx="143986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sz="1400" dirty="0"/>
              <a:t>МОЛОЧНАЯ КИСЛОТА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xmlns="" id="{D1D35D4E-2881-410A-A9E7-EA75AA855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3636" y="3141038"/>
            <a:ext cx="129698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sz="1600" dirty="0"/>
              <a:t>2 800 кДж</a:t>
            </a:r>
          </a:p>
        </p:txBody>
      </p:sp>
      <p:sp>
        <p:nvSpPr>
          <p:cNvPr id="12" name="Text Box 45">
            <a:extLst>
              <a:ext uri="{FF2B5EF4-FFF2-40B4-BE49-F238E27FC236}">
                <a16:creationId xmlns:a16="http://schemas.microsoft.com/office/drawing/2014/main" xmlns="" id="{DFD50D4F-C419-4F45-B3DE-1ED347724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461" y="3141038"/>
            <a:ext cx="12969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200кДж</a:t>
            </a:r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xmlns="" id="{65D90CE9-9D6F-42CA-8492-CD99E031AC3B}"/>
              </a:ext>
            </a:extLst>
          </p:cNvPr>
          <p:cNvCxnSpPr/>
          <p:nvPr/>
        </p:nvCxnSpPr>
        <p:spPr>
          <a:xfrm flipV="1">
            <a:off x="5976976" y="2661853"/>
            <a:ext cx="587825" cy="2551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xmlns="" id="{DC31A04B-B85F-492E-9AA1-A707F5F6A9B5}"/>
              </a:ext>
            </a:extLst>
          </p:cNvPr>
          <p:cNvCxnSpPr>
            <a:cxnSpLocks/>
          </p:cNvCxnSpPr>
          <p:nvPr/>
        </p:nvCxnSpPr>
        <p:spPr>
          <a:xfrm>
            <a:off x="5976976" y="2916250"/>
            <a:ext cx="573721" cy="204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12">
            <a:extLst>
              <a:ext uri="{FF2B5EF4-FFF2-40B4-BE49-F238E27FC236}">
                <a16:creationId xmlns:a16="http://schemas.microsoft.com/office/drawing/2014/main" xmlns="" id="{51296F53-987A-459F-A7D7-27E12CC37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0227" y="2384253"/>
            <a:ext cx="36068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2 молекулы АТФ = 80 </a:t>
            </a:r>
            <a:r>
              <a:rPr lang="ru-RU" dirty="0" err="1"/>
              <a:t>КдЖ</a:t>
            </a:r>
            <a:endParaRPr lang="ru-RU" dirty="0"/>
          </a:p>
        </p:txBody>
      </p:sp>
      <p:sp>
        <p:nvSpPr>
          <p:cNvPr id="20" name="Text Box 13">
            <a:extLst>
              <a:ext uri="{FF2B5EF4-FFF2-40B4-BE49-F238E27FC236}">
                <a16:creationId xmlns:a16="http://schemas.microsoft.com/office/drawing/2014/main" xmlns="" id="{EF82DC37-FBFB-43F7-8074-EA4F52CE0F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3836" y="3005208"/>
            <a:ext cx="33656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120 кДж – в виде тепла</a:t>
            </a: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xmlns="" id="{4DA69AA6-B4B3-404D-9ECC-27F317F8E3AB}"/>
              </a:ext>
            </a:extLst>
          </p:cNvPr>
          <p:cNvSpPr/>
          <p:nvPr/>
        </p:nvSpPr>
        <p:spPr>
          <a:xfrm>
            <a:off x="1561528" y="4837102"/>
            <a:ext cx="1741199" cy="85548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 Box 17">
            <a:extLst>
              <a:ext uri="{FF2B5EF4-FFF2-40B4-BE49-F238E27FC236}">
                <a16:creationId xmlns:a16="http://schemas.microsoft.com/office/drawing/2014/main" xmlns="" id="{6F884E74-8C16-4A6E-B839-4D643C2C82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0249" y="4921130"/>
            <a:ext cx="200875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     </a:t>
            </a:r>
            <a:r>
              <a:rPr lang="ru-RU" sz="2000" dirty="0"/>
              <a:t>БРОЖЕНИЕ</a:t>
            </a:r>
            <a:endParaRPr lang="ru-RU" sz="2400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xmlns="" id="{5E7508AB-B837-4FA4-8764-BBDDAF25122C}"/>
              </a:ext>
            </a:extLst>
          </p:cNvPr>
          <p:cNvSpPr/>
          <p:nvPr/>
        </p:nvSpPr>
        <p:spPr>
          <a:xfrm>
            <a:off x="1628862" y="5136574"/>
            <a:ext cx="1606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/>
              <a:t>(</a:t>
            </a:r>
            <a:r>
              <a:rPr lang="ru-RU" dirty="0"/>
              <a:t>ГЛИКОЛИЗ</a:t>
            </a:r>
            <a:r>
              <a:rPr lang="ru-RU" b="1" dirty="0"/>
              <a:t>)</a:t>
            </a:r>
            <a:endParaRPr lang="ru-RU" dirty="0"/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id="{1EFC42AA-99C2-4338-8D2C-5475F4DEAA4E}"/>
              </a:ext>
            </a:extLst>
          </p:cNvPr>
          <p:cNvCxnSpPr/>
          <p:nvPr/>
        </p:nvCxnSpPr>
        <p:spPr>
          <a:xfrm flipV="1">
            <a:off x="3266379" y="4858637"/>
            <a:ext cx="587825" cy="2551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>
            <a:extLst>
              <a:ext uri="{FF2B5EF4-FFF2-40B4-BE49-F238E27FC236}">
                <a16:creationId xmlns:a16="http://schemas.microsoft.com/office/drawing/2014/main" xmlns="" id="{3FD9A9E1-3237-4741-896E-8B6ADC802035}"/>
              </a:ext>
            </a:extLst>
          </p:cNvPr>
          <p:cNvCxnSpPr>
            <a:cxnSpLocks/>
          </p:cNvCxnSpPr>
          <p:nvPr/>
        </p:nvCxnSpPr>
        <p:spPr>
          <a:xfrm>
            <a:off x="3266379" y="5404575"/>
            <a:ext cx="573721" cy="20467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18">
            <a:extLst>
              <a:ext uri="{FF2B5EF4-FFF2-40B4-BE49-F238E27FC236}">
                <a16:creationId xmlns:a16="http://schemas.microsoft.com/office/drawing/2014/main" xmlns="" id="{378E6C08-1DA7-4B75-A3CC-D7ADA5E6B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4299" y="4576495"/>
            <a:ext cx="32067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Б)МОЛОЧНОКИСЛОЕ (глюкоза </a:t>
            </a:r>
            <a:r>
              <a:rPr lang="ru-RU" dirty="0">
                <a:cs typeface="Times New Roman" pitchFamily="18" charset="0"/>
              </a:rPr>
              <a:t>→ бактерии)</a:t>
            </a:r>
          </a:p>
        </p:txBody>
      </p:sp>
      <p:sp>
        <p:nvSpPr>
          <p:cNvPr id="27" name="Text Box 19">
            <a:extLst>
              <a:ext uri="{FF2B5EF4-FFF2-40B4-BE49-F238E27FC236}">
                <a16:creationId xmlns:a16="http://schemas.microsoft.com/office/drawing/2014/main" xmlns="" id="{F9F1B002-4F79-4B22-8A7F-9829A2E60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3447" y="5373399"/>
            <a:ext cx="32563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ru-RU" dirty="0"/>
              <a:t>В)СПИРТОВОЕ (глюкоза </a:t>
            </a:r>
            <a:r>
              <a:rPr lang="ru-RU" dirty="0">
                <a:cs typeface="Times New Roman" pitchFamily="18" charset="0"/>
              </a:rPr>
              <a:t>→дрожжи)</a:t>
            </a:r>
          </a:p>
        </p:txBody>
      </p:sp>
      <p:sp>
        <p:nvSpPr>
          <p:cNvPr id="28" name="Text Box 21">
            <a:extLst>
              <a:ext uri="{FF2B5EF4-FFF2-40B4-BE49-F238E27FC236}">
                <a16:creationId xmlns:a16="http://schemas.microsoft.com/office/drawing/2014/main" xmlns="" id="{6071CDAC-0F4B-4E76-804C-B22E482D94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2669" y="4576495"/>
            <a:ext cx="392544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Квашение капусты, скисание молока, обработка творога, сметаны</a:t>
            </a:r>
          </a:p>
        </p:txBody>
      </p:sp>
      <p:sp>
        <p:nvSpPr>
          <p:cNvPr id="29" name="Text Box 22">
            <a:extLst>
              <a:ext uri="{FF2B5EF4-FFF2-40B4-BE49-F238E27FC236}">
                <a16:creationId xmlns:a16="http://schemas.microsoft.com/office/drawing/2014/main" xmlns="" id="{09F8D6DD-E226-4C9A-B1B8-B3C94C732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2981" y="5448686"/>
            <a:ext cx="41448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ru-RU" dirty="0"/>
              <a:t>Производство спирта, вина, пива, используют в хлебопечении.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87961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F6B40E-45D3-44E9-A4FB-6114A792A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22791"/>
            <a:ext cx="10820400" cy="155524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3 этап – кислородный (клеточное дыхание)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0FC90F3-9F28-4B07-A338-44BC285F7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372164"/>
            <a:ext cx="10820400" cy="2113671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/>
              <a:t>Является </a:t>
            </a:r>
            <a:r>
              <a:rPr lang="ru-RU" sz="4000" dirty="0" err="1"/>
              <a:t>мембранозависимым</a:t>
            </a:r>
            <a:r>
              <a:rPr lang="ru-RU" sz="4000" dirty="0"/>
              <a:t> этапом.</a:t>
            </a:r>
            <a:br>
              <a:rPr lang="ru-RU" sz="4000" dirty="0"/>
            </a:br>
            <a:endParaRPr lang="ru-RU" sz="4000" dirty="0"/>
          </a:p>
          <a:p>
            <a:pPr marL="0" indent="0" algn="ctr">
              <a:buNone/>
            </a:pPr>
            <a:r>
              <a:rPr lang="ru-RU" sz="4000" dirty="0"/>
              <a:t>Происходит в </a:t>
            </a:r>
            <a:r>
              <a:rPr lang="ru-RU" sz="4000" dirty="0" err="1"/>
              <a:t>митохондриях</a:t>
            </a:r>
            <a:r>
              <a:rPr lang="ru-RU" sz="4000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899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FE19AF-BBBD-46F9-8DBD-428B22B957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140918"/>
            <a:ext cx="8610600" cy="1293028"/>
          </a:xfrm>
        </p:spPr>
        <p:txBody>
          <a:bodyPr/>
          <a:lstStyle/>
          <a:p>
            <a:pPr algn="ctr"/>
            <a:r>
              <a:rPr lang="ru-RU" dirty="0"/>
              <a:t>Строение </a:t>
            </a:r>
            <a:r>
              <a:rPr lang="ru-RU" dirty="0" err="1"/>
              <a:t>митохондрий</a:t>
            </a:r>
            <a:r>
              <a:rPr lang="ru-RU" dirty="0"/>
              <a:t>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76119E8A-4B1B-493E-9AA0-93BFBD9CF9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44469" y="1433946"/>
            <a:ext cx="7703061" cy="5062325"/>
          </a:xfrm>
        </p:spPr>
      </p:pic>
    </p:spTree>
    <p:extLst>
      <p:ext uri="{BB962C8B-B14F-4D97-AF65-F5344CB8AC3E}">
        <p14:creationId xmlns:p14="http://schemas.microsoft.com/office/powerpoint/2010/main" xmlns="" val="617706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17F9692-AF83-44BC-90A1-56341EF83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0700" y="348737"/>
            <a:ext cx="8610600" cy="1293028"/>
          </a:xfrm>
        </p:spPr>
        <p:txBody>
          <a:bodyPr/>
          <a:lstStyle/>
          <a:p>
            <a:pPr algn="ctr"/>
            <a:r>
              <a:rPr lang="ru-RU" dirty="0"/>
              <a:t>митохондрии под микроскопом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1E3AE4FA-0A1B-42CB-A75D-BA313144D7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30876" y="1967743"/>
            <a:ext cx="7730247" cy="4541520"/>
          </a:xfrm>
        </p:spPr>
      </p:pic>
    </p:spTree>
    <p:extLst>
      <p:ext uri="{BB962C8B-B14F-4D97-AF65-F5344CB8AC3E}">
        <p14:creationId xmlns:p14="http://schemas.microsoft.com/office/powerpoint/2010/main" xmlns="" val="3393347489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Другая 5">
      <a:dk1>
        <a:srgbClr val="300061"/>
      </a:dk1>
      <a:lt1>
        <a:sysClr val="window" lastClr="FFFFFF"/>
      </a:lt1>
      <a:dk2>
        <a:srgbClr val="E29AC5"/>
      </a:dk2>
      <a:lt2>
        <a:srgbClr val="C9C2D1"/>
      </a:lt2>
      <a:accent1>
        <a:srgbClr val="B367FF"/>
      </a:accent1>
      <a:accent2>
        <a:srgbClr val="D467A8"/>
      </a:accent2>
      <a:accent3>
        <a:srgbClr val="D467A8"/>
      </a:accent3>
      <a:accent4>
        <a:srgbClr val="8D1BF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94</TotalTime>
  <Words>310</Words>
  <Application>Microsoft Office PowerPoint</Application>
  <PresentationFormat>Произвольный</PresentationFormat>
  <Paragraphs>71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След самолета</vt:lpstr>
      <vt:lpstr>Молекулярные процессы расщепления веществ</vt:lpstr>
      <vt:lpstr>Строение  атФ</vt:lpstr>
      <vt:lpstr>Слайд 3</vt:lpstr>
      <vt:lpstr>Слайд 4</vt:lpstr>
      <vt:lpstr>I этап – подготовительный.</vt:lpstr>
      <vt:lpstr>II этап – бескислородный (анаэробный), гликолиз. </vt:lpstr>
      <vt:lpstr> 3 этап – кислородный (клеточное дыхание) </vt:lpstr>
      <vt:lpstr>Строение митохондрий </vt:lpstr>
      <vt:lpstr>митохондрии под микроскопом</vt:lpstr>
      <vt:lpstr>Слайд 10</vt:lpstr>
      <vt:lpstr> III этап – кислородное окисление(аэробное) или «клеточное дыхание». </vt:lpstr>
      <vt:lpstr> ЛАБОРАТОРНАЯ РАБОТА 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Молекулярные процессы расщепления веществ</dc:title>
  <dc:creator>Иванов Иван</dc:creator>
  <cp:lastModifiedBy>Mac mini</cp:lastModifiedBy>
  <cp:revision>15</cp:revision>
  <dcterms:created xsi:type="dcterms:W3CDTF">2019-05-01T20:06:42Z</dcterms:created>
  <dcterms:modified xsi:type="dcterms:W3CDTF">2019-05-27T14:58:55Z</dcterms:modified>
</cp:coreProperties>
</file>