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69" r:id="rId4"/>
    <p:sldId id="263" r:id="rId5"/>
    <p:sldId id="271" r:id="rId6"/>
    <p:sldId id="273" r:id="rId7"/>
    <p:sldId id="268" r:id="rId8"/>
    <p:sldId id="292" r:id="rId9"/>
    <p:sldId id="275" r:id="rId10"/>
    <p:sldId id="276" r:id="rId11"/>
    <p:sldId id="277" r:id="rId12"/>
    <p:sldId id="278" r:id="rId13"/>
    <p:sldId id="293" r:id="rId14"/>
    <p:sldId id="279" r:id="rId15"/>
    <p:sldId id="280" r:id="rId16"/>
    <p:sldId id="281" r:id="rId17"/>
    <p:sldId id="282" r:id="rId18"/>
    <p:sldId id="283" r:id="rId19"/>
    <p:sldId id="294" r:id="rId20"/>
    <p:sldId id="284" r:id="rId21"/>
    <p:sldId id="285" r:id="rId22"/>
    <p:sldId id="295" r:id="rId23"/>
    <p:sldId id="286" r:id="rId24"/>
    <p:sldId id="287" r:id="rId25"/>
    <p:sldId id="288" r:id="rId26"/>
    <p:sldId id="289" r:id="rId27"/>
    <p:sldId id="296" r:id="rId28"/>
    <p:sldId id="290" r:id="rId29"/>
    <p:sldId id="291" r:id="rId30"/>
    <p:sldId id="29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E2A"/>
    <a:srgbClr val="5D4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12C492-458F-4F62-8D61-F595A66DC3F8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0FFF52-2E69-4392-AC5C-F190ACF698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779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6834-2C9C-48A5-B57E-3E7EE327DD96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902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8F534EE-8269-434B-B088-6EE6DFF4C2C4}" type="datetimeFigureOut">
              <a:rPr lang="ru-RU" smtClean="0"/>
              <a:pPr/>
              <a:t>24.01.2019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7C8B00-1C42-4BE6-A216-49C7408783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2500329"/>
          </a:xfrm>
        </p:spPr>
        <p:txBody>
          <a:bodyPr>
            <a:normAutofit/>
          </a:bodyPr>
          <a:lstStyle/>
          <a:p>
            <a:pPr algn="ctr"/>
            <a:r>
              <a:rPr lang="ru-RU" sz="4900" b="1" dirty="0" smtClean="0">
                <a:solidFill>
                  <a:srgbClr val="002060"/>
                </a:solidFill>
              </a:rPr>
              <a:t>«Изучаем ФГОС 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дошкольного образования»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00570"/>
            <a:ext cx="857252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pic>
        <p:nvPicPr>
          <p:cNvPr id="6" name="Picture 2" descr="C:\Users\Галя\Pictures\Детская тема (для всего)\Kid's Stories background\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142852"/>
            <a:ext cx="1943663" cy="1800973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2. Ребенок в семье и обществе</a:t>
            </a:r>
          </a:p>
          <a:p>
            <a:pPr>
              <a:buNone/>
            </a:pP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000" b="1" dirty="0" smtClean="0"/>
              <a:t>       </a:t>
            </a:r>
            <a:r>
              <a:rPr lang="ru-RU" sz="1600" b="1" dirty="0" smtClean="0"/>
              <a:t>Формирование образа Я, уважительного отношения и чувства принадлежности к своей семье и к сообществу детей и взрослых в организации; формирование гендерной, семейной принадлежности</a:t>
            </a:r>
            <a:endParaRPr lang="ru-RU" sz="2000" b="1" dirty="0"/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1285908" cy="1285908"/>
          </a:xfrm>
          <a:prstGeom prst="rect">
            <a:avLst/>
          </a:prstGeom>
          <a:noFill/>
        </p:spPr>
      </p:pic>
      <p:sp>
        <p:nvSpPr>
          <p:cNvPr id="6" name="Текст 6"/>
          <p:cNvSpPr>
            <a:spLocks noGrp="1"/>
          </p:cNvSpPr>
          <p:nvPr>
            <p:ph type="body" idx="2"/>
          </p:nvPr>
        </p:nvSpPr>
        <p:spPr>
          <a:xfrm>
            <a:off x="395536" y="2132856"/>
            <a:ext cx="3384376" cy="288032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3. Самообслуживание, самостоятельность, трудовое воспитание.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</a:t>
            </a:r>
            <a:r>
              <a:rPr lang="ru-RU" sz="1600" b="1" dirty="0" smtClean="0"/>
              <a:t>Развитие навыков самообслуживания, становление самостоятельности, целенаправленности и саморегуляции собственных действий</a:t>
            </a:r>
          </a:p>
          <a:p>
            <a:pPr>
              <a:buNone/>
            </a:pPr>
            <a:r>
              <a:rPr lang="ru-RU" sz="1600" b="1" dirty="0" smtClean="0"/>
              <a:t>            Воспитание культурно-гигенических навыков</a:t>
            </a:r>
          </a:p>
          <a:p>
            <a:pPr>
              <a:buNone/>
            </a:pPr>
            <a:r>
              <a:rPr lang="ru-RU" sz="1600" b="1" dirty="0" smtClean="0"/>
              <a:t>            Формирование позитивных установок к различным видам труда и творчества, воспитание положительного отношения к труду, желание трудится.</a:t>
            </a:r>
          </a:p>
          <a:p>
            <a:pPr>
              <a:buNone/>
            </a:pPr>
            <a:r>
              <a:rPr lang="ru-RU" sz="1600" b="1" dirty="0" smtClean="0"/>
              <a:t>             Формирование умения ответственно относится к порученному заданию.</a:t>
            </a:r>
          </a:p>
          <a:p>
            <a:pPr>
              <a:buNone/>
            </a:pPr>
            <a:r>
              <a:rPr lang="ru-RU" sz="1600" b="1" dirty="0" smtClean="0"/>
              <a:t>              Формирование первичных представлений о труде взрослых, его роли в обществе и жизни каждого человека.</a:t>
            </a:r>
            <a:endParaRPr lang="ru-RU" sz="20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457200" y="2132856"/>
            <a:ext cx="3322712" cy="295232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4. Формирование основ безопасности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</a:t>
            </a:r>
            <a:r>
              <a:rPr lang="ru-RU" sz="1600" b="1" dirty="0" smtClean="0"/>
              <a:t>Формирование первичных представлений о безопасном поведению в быту, социуме, природе. Воспитание осознанного отношения к выполнению правил безопасности.</a:t>
            </a:r>
          </a:p>
          <a:p>
            <a:pPr>
              <a:buNone/>
            </a:pPr>
            <a:r>
              <a:rPr lang="ru-RU" sz="1600" b="1" dirty="0" smtClean="0"/>
              <a:t>                Формирование осторожного и осмотрительного отношения к потенциально опасным для человека и окружающего мира природы ситуациям.</a:t>
            </a:r>
          </a:p>
          <a:p>
            <a:pPr>
              <a:buNone/>
            </a:pPr>
            <a:r>
              <a:rPr lang="ru-RU" sz="1600" b="1" dirty="0" smtClean="0"/>
              <a:t>                Формирование представлений о некоторых типичных опасных ситуациях и способах поведения в них.</a:t>
            </a:r>
          </a:p>
          <a:p>
            <a:pPr>
              <a:buNone/>
            </a:pPr>
            <a:r>
              <a:rPr lang="ru-RU" sz="1600" b="1" dirty="0" smtClean="0"/>
              <a:t>                 Формирование элементарных представлений о правилах безопасности дорожного движения; воспитание осознанного отношения к необходимости выполнения этих правил. </a:t>
            </a:r>
            <a:endParaRPr lang="ru-RU" sz="2000" b="1" dirty="0"/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  <p:sp>
        <p:nvSpPr>
          <p:cNvPr id="6" name="Текст 6"/>
          <p:cNvSpPr>
            <a:spLocks noGrp="1"/>
          </p:cNvSpPr>
          <p:nvPr>
            <p:ph type="body" idx="2"/>
          </p:nvPr>
        </p:nvSpPr>
        <p:spPr>
          <a:xfrm>
            <a:off x="317208" y="2060848"/>
            <a:ext cx="3456384" cy="3168352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    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87824" y="871360"/>
            <a:ext cx="3168352" cy="301448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Познавательное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развитие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77644" y="404664"/>
            <a:ext cx="2412048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ФЭМП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109176" y="3054484"/>
            <a:ext cx="2952328" cy="222497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Развитие познавательно-исследовательской деятельности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3266780" y="4410054"/>
            <a:ext cx="2814240" cy="22127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Ознакомление с миром природы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6244964" y="3083436"/>
            <a:ext cx="2592288" cy="21960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Ознакомление с социальным миром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6352976" y="534444"/>
            <a:ext cx="2376264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Ознакомление с предметным окружением</a:t>
            </a:r>
            <a:endParaRPr lang="ru-RU" b="1" dirty="0"/>
          </a:p>
        </p:txBody>
      </p:sp>
      <p:sp>
        <p:nvSpPr>
          <p:cNvPr id="9" name="Стрелка влево 8"/>
          <p:cNvSpPr/>
          <p:nvPr/>
        </p:nvSpPr>
        <p:spPr>
          <a:xfrm>
            <a:off x="2845480" y="1267336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3061504" y="3667710"/>
            <a:ext cx="576064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895626" y="1278608"/>
            <a:ext cx="3707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665094" y="3544314"/>
            <a:ext cx="601320" cy="3795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91980" y="3923890"/>
            <a:ext cx="360040" cy="4861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1. Формирование элементарных математических представлений</a:t>
            </a:r>
          </a:p>
          <a:p>
            <a:pPr>
              <a:buNone/>
            </a:pPr>
            <a:r>
              <a:rPr lang="ru-RU" sz="2000" b="1" dirty="0" smtClean="0"/>
              <a:t>      </a:t>
            </a:r>
          </a:p>
          <a:p>
            <a:pPr>
              <a:buNone/>
            </a:pPr>
            <a:r>
              <a:rPr lang="ru-RU" sz="2000" b="1" dirty="0" smtClean="0"/>
              <a:t>           </a:t>
            </a:r>
            <a:r>
              <a:rPr lang="ru-RU" sz="1600" b="1" dirty="0" smtClean="0"/>
              <a:t>Формирование  элементарных математических представлений, первичных представлений об основных свойствах и отношениях объектов окружающего мира: форме, цвете, размере, количестве, числе, части и целом, пространстве и времени.</a:t>
            </a:r>
            <a:endParaRPr lang="ru-RU" sz="20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179512" y="2492896"/>
            <a:ext cx="3008313" cy="259228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2. Развитие позновательно-исследовательской деятельности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1600" b="1" dirty="0" smtClean="0"/>
              <a:t>             Развитие  познавательных интересов детей, расширение опыта ориентировки в окружающем, сенсорное развитие, развитие любознательности и познавательной мотивации, развитие воображения и творческой активности.</a:t>
            </a:r>
          </a:p>
          <a:p>
            <a:pPr>
              <a:buNone/>
            </a:pPr>
            <a:r>
              <a:rPr lang="ru-RU" sz="1600" b="1" dirty="0" smtClean="0"/>
              <a:t>            Развитие восприятия, внимания, памяти, наблюдательности, способность анализировать, сравнивать, выделять характерные, существенные признаки предметов и явлений окружающего мира; умение устанавливать простейшие связи между предметами и явлениями, делать простейшие обобщения.</a:t>
            </a:r>
            <a:endParaRPr lang="ru-RU" sz="1600" b="1" dirty="0"/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  <p:sp>
        <p:nvSpPr>
          <p:cNvPr id="6" name="Текст 6"/>
          <p:cNvSpPr>
            <a:spLocks noGrp="1"/>
          </p:cNvSpPr>
          <p:nvPr>
            <p:ph type="body" idx="2"/>
          </p:nvPr>
        </p:nvSpPr>
        <p:spPr>
          <a:xfrm>
            <a:off x="323528" y="2420888"/>
            <a:ext cx="2952327" cy="259228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3. Ознакомление с предметным окружением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</a:t>
            </a:r>
            <a:r>
              <a:rPr lang="ru-RU" sz="1600" b="1" dirty="0" smtClean="0"/>
              <a:t>Ознакомление с предметным миром (название, функция ,назначение, свойства и качество предмета); восприятие предмета как творение человеческой мысли и результата труда.</a:t>
            </a:r>
          </a:p>
          <a:p>
            <a:pPr>
              <a:buNone/>
            </a:pPr>
            <a:r>
              <a:rPr lang="ru-RU" sz="1600" b="1" dirty="0" smtClean="0"/>
              <a:t>                Формирование первичных представлений о многообразии предметного окружения; о том, что человек создает предметное окружение, изменяет и совершенствует его для себя и других людей, делая жизнь более удобной и комфортной. Развитие умения устанавливать причинно-следственные связи между миром предметов и природным миром.</a:t>
            </a:r>
            <a:endParaRPr lang="ru-RU" sz="20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467544" y="2348880"/>
            <a:ext cx="3008313" cy="252028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4. Ознакомление с социальным миром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1600" b="1" dirty="0" smtClean="0"/>
              <a:t>                 Ознакомление с окружающим социальным миром, расширение кругозора детей, формирование целостной картины мира. Формирование первичных представлений о малой родине и Отечестве, представлений о социокультурных ценностях нашего народа, об  отечественных традиций и праздников. Формирование гражданской принадлежности; воспитание любви к Родине, гордости за ее достижения, патриотических чувств.</a:t>
            </a:r>
          </a:p>
          <a:p>
            <a:pPr>
              <a:buNone/>
            </a:pPr>
            <a:r>
              <a:rPr lang="ru-RU" sz="1600" b="1" dirty="0" smtClean="0"/>
              <a:t>                 Формирование элементарных представлений о планете Земля как общем доме людей, о многообразии стран и народов мира.</a:t>
            </a:r>
            <a:endParaRPr lang="ru-RU" sz="16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457200" y="2420888"/>
            <a:ext cx="3008313" cy="259228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Познавательное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</a:t>
            </a:r>
          </a:p>
          <a:p>
            <a:pPr algn="ctr"/>
            <a:endParaRPr lang="ru-RU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0" y="5486400"/>
            <a:ext cx="8458200" cy="5207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03650" y="609600"/>
            <a:ext cx="5340350" cy="48006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5. Ознакомление с миром природы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</a:t>
            </a:r>
            <a:r>
              <a:rPr lang="ru-RU" sz="1600" b="1" dirty="0" smtClean="0"/>
              <a:t>Ознакомление с природой и природными явлениями. Развитие умения устанавливать причинно-следственные связи между природными явлениями. Формирование первичных представлений о природном многообразии планеты Земля. Формирование элементарных экологических представлений. Формирование понимания того, что  человек- часть природы, что он должен беречь, охранять и защищать ее, что в природе все взаимосвязано, что жизнь человека на Земле во многом зависит от окружающей среды. Воспитание умения правильно вести себя в природе. Воспитание любви к природе, желание беречь ее.</a:t>
            </a:r>
            <a:endParaRPr lang="ru-RU" sz="2000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133725" cy="265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776452" y="188640"/>
            <a:ext cx="3564616" cy="3752136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Речевое развитие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074608" y="3284984"/>
            <a:ext cx="2817434" cy="284875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Художественная литература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233700" y="3284984"/>
            <a:ext cx="2754124" cy="273630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Развитие речи</a:t>
            </a:r>
            <a:endParaRPr lang="ru-RU" b="1" dirty="0"/>
          </a:p>
        </p:txBody>
      </p:sp>
      <p:sp>
        <p:nvSpPr>
          <p:cNvPr id="5" name="Стрелка вправо 4"/>
          <p:cNvSpPr/>
          <p:nvPr/>
        </p:nvSpPr>
        <p:spPr>
          <a:xfrm rot="1919770">
            <a:off x="5791409" y="3407240"/>
            <a:ext cx="566400" cy="360040"/>
          </a:xfrm>
          <a:prstGeom prst="rightArrow">
            <a:avLst>
              <a:gd name="adj1" fmla="val 3306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 rot="20149220">
            <a:off x="2676020" y="3407339"/>
            <a:ext cx="604856" cy="331976"/>
          </a:xfrm>
          <a:prstGeom prst="leftArrow">
            <a:avLst>
              <a:gd name="adj1" fmla="val 3775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00042"/>
            <a:ext cx="7281442" cy="156080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Утвержден приказом Министерства образования и науки Российской Федерации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от 17 октября 2013 г. № 1155</a:t>
            </a:r>
            <a:r>
              <a:rPr lang="en-US" sz="2700" b="1" dirty="0" smtClean="0">
                <a:solidFill>
                  <a:srgbClr val="002060"/>
                </a:solidFill>
              </a:rPr>
              <a:t/>
            </a:r>
            <a:br>
              <a:rPr lang="en-US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Вступил в силу 1 января 2014 г.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140968"/>
            <a:ext cx="8229600" cy="21454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ФЕДЕРАЛЬНЫЙ ГОСУДАРСТВЕННЫЙ ОБРАЗОВАТЕЛЬНЫЙ СТАНДАРТ ДОШКОЛЬНОГО ОБРАЗОВАНИЯ </a:t>
            </a:r>
            <a:endParaRPr lang="ru-RU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            1. Развитие речи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</a:t>
            </a:r>
            <a:r>
              <a:rPr lang="ru-RU" sz="1600" b="1" dirty="0" smtClean="0"/>
              <a:t>Развитие свободного общения со взрослыми и детьми, овладение конструктивными способами и средствами взаимодействия с окружающими.</a:t>
            </a:r>
          </a:p>
          <a:p>
            <a:pPr>
              <a:buNone/>
            </a:pPr>
            <a:r>
              <a:rPr lang="ru-RU" sz="1600" b="1" dirty="0" smtClean="0"/>
              <a:t>               Развитие всех компонентов устной речи детей: грамматического строя речи, связной речи- диалогической и монологической форм; формирование словаря, воспитание звуковой культуры речи</a:t>
            </a:r>
          </a:p>
          <a:p>
            <a:pPr>
              <a:buNone/>
            </a:pPr>
            <a:r>
              <a:rPr lang="ru-RU" sz="1600" b="1" dirty="0" smtClean="0"/>
              <a:t>               Практическое овладение воспитанниками нормами речи. </a:t>
            </a:r>
            <a:endParaRPr lang="ru-RU" sz="16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323528" y="2420888"/>
            <a:ext cx="3168352" cy="241324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2. Художественная литература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</a:t>
            </a:r>
            <a:r>
              <a:rPr lang="ru-RU" sz="1600" b="1" dirty="0" smtClean="0"/>
              <a:t>Воспитание интереса и любви к чтению; развитие литературной речи.</a:t>
            </a:r>
          </a:p>
          <a:p>
            <a:pPr>
              <a:buNone/>
            </a:pPr>
            <a:r>
              <a:rPr lang="ru-RU" sz="1600" b="1" dirty="0" smtClean="0"/>
              <a:t>               Воспитание желания и умения слушать художественные произведения, следить за развитием действия.</a:t>
            </a:r>
            <a:endParaRPr lang="ru-RU" sz="2000" b="1" dirty="0" smtClean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323528" y="2348880"/>
            <a:ext cx="3240360" cy="2413248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Речевое 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131840" y="1574904"/>
            <a:ext cx="2808312" cy="3474056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Художественно-эстетическое развитие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76392" y="584904"/>
            <a:ext cx="2448272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Приобщение к искусству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232376" y="4013304"/>
            <a:ext cx="2736304" cy="2196024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Изобразительная деятельность</a:t>
            </a:r>
            <a:endParaRPr lang="ru-RU" b="1" dirty="0"/>
          </a:p>
        </p:txBody>
      </p:sp>
      <p:sp>
        <p:nvSpPr>
          <p:cNvPr id="5" name="Овал 4"/>
          <p:cNvSpPr/>
          <p:nvPr/>
        </p:nvSpPr>
        <p:spPr>
          <a:xfrm>
            <a:off x="6139616" y="4013304"/>
            <a:ext cx="2592288" cy="212401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Музыкальная деятельность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6156176" y="653700"/>
            <a:ext cx="2376264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Конструктивно-модельная деятельность</a:t>
            </a:r>
            <a:endParaRPr lang="ru-RU" b="1" dirty="0"/>
          </a:p>
        </p:txBody>
      </p:sp>
      <p:sp>
        <p:nvSpPr>
          <p:cNvPr id="7" name="Стрелка влево 6"/>
          <p:cNvSpPr/>
          <p:nvPr/>
        </p:nvSpPr>
        <p:spPr>
          <a:xfrm rot="1359257">
            <a:off x="2716651" y="2056011"/>
            <a:ext cx="504056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20604157">
            <a:off x="2842818" y="4509264"/>
            <a:ext cx="642424" cy="3143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0750235">
            <a:off x="5751525" y="2097117"/>
            <a:ext cx="576064" cy="2955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1238051">
            <a:off x="5652121" y="4516326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1. Приобщение к искусству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1600" b="1" dirty="0" smtClean="0"/>
              <a:t>              Развитие эмоциональной восприимчивости, эмоционального отклика на литературные и музыкальные произведения, красоту окружающего мира, произведения искусства.</a:t>
            </a:r>
          </a:p>
          <a:p>
            <a:pPr>
              <a:buNone/>
            </a:pPr>
            <a:r>
              <a:rPr lang="ru-RU" sz="1600" b="1" dirty="0" smtClean="0"/>
              <a:t>              Приобщение детей к народному и профессиональному искусству (словесному, музыкальном, изобразительному, театральному, к архитектуре) через ознакомление с лучшими образцами отечественного и мирового искусства; воспитание умения понимать содержание произведений искусства.</a:t>
            </a:r>
          </a:p>
          <a:p>
            <a:pPr>
              <a:buNone/>
            </a:pPr>
            <a:r>
              <a:rPr lang="ru-RU" sz="1600" b="1" dirty="0" smtClean="0"/>
              <a:t>               Формирование элементарных представлений о видах и жанрах искусства, средствах выразительности в различных видах искусства.</a:t>
            </a:r>
            <a:endParaRPr lang="ru-RU" sz="16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323528" y="2204864"/>
            <a:ext cx="3008313" cy="255726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r>
              <a:rPr lang="ru-RU" sz="2000" b="1" dirty="0" smtClean="0"/>
              <a:t>2. Изобразительная деятельность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 </a:t>
            </a:r>
            <a:r>
              <a:rPr lang="ru-RU" sz="1600" b="1" dirty="0" smtClean="0"/>
              <a:t>Развитие интереса к различным  видам изобразительной деятельности; совершенствование умений в рисовании, лепке, аппликации, прикладном творчестве.</a:t>
            </a:r>
          </a:p>
          <a:p>
            <a:pPr>
              <a:buNone/>
            </a:pPr>
            <a:r>
              <a:rPr lang="ru-RU" sz="1600" b="1" dirty="0" smtClean="0"/>
              <a:t>                Воспитание эмоциональной отзывчивости при восприятии произведений изобразительного искусства.</a:t>
            </a:r>
          </a:p>
          <a:p>
            <a:pPr>
              <a:buNone/>
            </a:pPr>
            <a:r>
              <a:rPr lang="ru-RU" sz="1600" b="1" dirty="0" smtClean="0"/>
              <a:t>                 Воспитание желания и умения взаимодействовать со сверстниками при создании коллективных работ.</a:t>
            </a:r>
            <a:endParaRPr lang="ru-RU" sz="20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467544" y="1988840"/>
            <a:ext cx="3008313" cy="2629272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 - эстетическое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b="1" dirty="0" smtClean="0"/>
          </a:p>
          <a:p>
            <a:endParaRPr lang="ru-RU" sz="2000" b="1" dirty="0" smtClean="0"/>
          </a:p>
          <a:p>
            <a:r>
              <a:rPr lang="ru-RU" sz="2000" b="1" dirty="0" smtClean="0"/>
              <a:t>3. Конструктивно-модельная деятельность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1600" b="1" dirty="0" smtClean="0"/>
              <a:t>               Приобщение к конструированию; развитие интереса к конструктивной деятельности, знакомство с различными видами конструкторов.</a:t>
            </a:r>
          </a:p>
          <a:p>
            <a:pPr>
              <a:buNone/>
            </a:pPr>
            <a:r>
              <a:rPr lang="ru-RU" sz="1600" b="1" dirty="0" smtClean="0"/>
              <a:t>               Воспитание умения работать коллективно, объединять свои поделки в соответствии с общим замыслом, договариваться, кто какую часть работы будет выполнять.</a:t>
            </a:r>
            <a:endParaRPr lang="ru-RU" sz="16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395536" y="2204864"/>
            <a:ext cx="3008313" cy="255726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b="1" dirty="0" smtClean="0"/>
              <a:t>4. Музыкальная деятельность</a:t>
            </a:r>
          </a:p>
          <a:p>
            <a:pPr>
              <a:buNone/>
            </a:pPr>
            <a:r>
              <a:rPr lang="ru-RU" sz="2000" b="1" dirty="0" smtClean="0"/>
              <a:t>            </a:t>
            </a:r>
            <a:r>
              <a:rPr lang="ru-RU" sz="1600" b="1" dirty="0" smtClean="0"/>
              <a:t>Приобщение к музыкальному искусству; развитие предпосылок ценностно-смыслового восприятия и понимания музыкального искусства; формирование основ музыкальной культуры, ознакомление с элементарными музыкальными понятиями. Жанрами; воспитание эмоциональной отзывчивости при восприятии музыкальных произведений.</a:t>
            </a:r>
          </a:p>
          <a:p>
            <a:pPr>
              <a:buNone/>
            </a:pPr>
            <a:r>
              <a:rPr lang="ru-RU" sz="1600" b="1" dirty="0" smtClean="0"/>
              <a:t>                Развитие музыкальных способностей: поэтического и музыкального слуха. Чувства ритма, музыкальной памяти; формирование песенного, музыкального вкуса.</a:t>
            </a:r>
          </a:p>
          <a:p>
            <a:pPr>
              <a:buNone/>
            </a:pPr>
            <a:r>
              <a:rPr lang="ru-RU" sz="1600" b="1" dirty="0" smtClean="0"/>
              <a:t>              Воспитание интереса к музыкально-художественной деятельности.</a:t>
            </a:r>
          </a:p>
          <a:p>
            <a:pPr>
              <a:buNone/>
            </a:pPr>
            <a:r>
              <a:rPr lang="ru-RU" sz="1600" b="1" dirty="0" smtClean="0"/>
              <a:t>               Развитие детского музыкально-художественного творчества, реализация самостоятельной творческой деятельности детей; удовлетворение потребности в самовыражении.</a:t>
            </a:r>
            <a:endParaRPr lang="ru-RU" sz="20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467544" y="2132856"/>
            <a:ext cx="3008313" cy="252028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15816" y="476672"/>
            <a:ext cx="3170074" cy="309634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Физическое развитие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67544" y="3176752"/>
            <a:ext cx="2304256" cy="262807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Физическая культура</a:t>
            </a:r>
            <a:endParaRPr lang="ru-RU" b="1" dirty="0"/>
          </a:p>
        </p:txBody>
      </p:sp>
      <p:sp>
        <p:nvSpPr>
          <p:cNvPr id="4" name="Овал 3"/>
          <p:cNvSpPr/>
          <p:nvPr/>
        </p:nvSpPr>
        <p:spPr>
          <a:xfrm>
            <a:off x="6303911" y="3345583"/>
            <a:ext cx="2448272" cy="270008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/>
              <a:t>Формирование начальных представлений о здоровом образе жизни</a:t>
            </a:r>
            <a:endParaRPr lang="ru-RU" b="1" dirty="0"/>
          </a:p>
        </p:txBody>
      </p:sp>
      <p:sp>
        <p:nvSpPr>
          <p:cNvPr id="5" name="Стрелка влево 4"/>
          <p:cNvSpPr/>
          <p:nvPr/>
        </p:nvSpPr>
        <p:spPr>
          <a:xfrm rot="19667181">
            <a:off x="2480193" y="3228411"/>
            <a:ext cx="797115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729086">
            <a:off x="5700109" y="3244552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000" b="1" dirty="0" smtClean="0"/>
              <a:t>1. Формирование начальных представлений о здоровом образе жизни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2000" b="1" dirty="0" smtClean="0"/>
              <a:t>           Формирование у детей начальных представлений о здоровом образе жизни</a:t>
            </a:r>
            <a:endParaRPr lang="ru-RU" sz="2000" b="1" dirty="0"/>
          </a:p>
        </p:txBody>
      </p:sp>
      <p:sp>
        <p:nvSpPr>
          <p:cNvPr id="5" name="Текст 6"/>
          <p:cNvSpPr>
            <a:spLocks noGrp="1"/>
          </p:cNvSpPr>
          <p:nvPr>
            <p:ph type="body" idx="2"/>
          </p:nvPr>
        </p:nvSpPr>
        <p:spPr>
          <a:xfrm>
            <a:off x="395536" y="2204864"/>
            <a:ext cx="3008313" cy="2448272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pPr algn="ctr"/>
            <a:endParaRPr lang="ru-RU" b="1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3803650" y="609600"/>
            <a:ext cx="5340350" cy="48006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2. Физическая культура</a:t>
            </a:r>
          </a:p>
          <a:p>
            <a:pPr>
              <a:buNone/>
            </a:pPr>
            <a:endParaRPr lang="ru-RU" sz="2000" b="1" dirty="0" smtClean="0"/>
          </a:p>
          <a:p>
            <a:pPr>
              <a:buNone/>
            </a:pPr>
            <a:r>
              <a:rPr lang="ru-RU" sz="1600" b="1" dirty="0" smtClean="0"/>
              <a:t>                  Сохранение, укрепление и охрана здоровья детей; повышение умственной и физической работоспособности, предупреждение утомления.</a:t>
            </a:r>
          </a:p>
          <a:p>
            <a:pPr>
              <a:buNone/>
            </a:pPr>
            <a:r>
              <a:rPr lang="ru-RU" sz="1600" b="1" dirty="0" smtClean="0"/>
              <a:t>                  Обеспечение гармоничного физического развития, совершенствование умений и навыков в основных видах движений, воспитание красоты, грациозности, выразительности движений, формирование правильной осанки.</a:t>
            </a:r>
          </a:p>
          <a:p>
            <a:pPr>
              <a:buNone/>
            </a:pPr>
            <a:r>
              <a:rPr lang="ru-RU" sz="1600" b="1" dirty="0" smtClean="0"/>
              <a:t>                   Формирование потребности в ежедневной двигательной деятельности.</a:t>
            </a:r>
          </a:p>
          <a:p>
            <a:pPr>
              <a:buNone/>
            </a:pPr>
            <a:r>
              <a:rPr lang="ru-RU" sz="1600" b="1" dirty="0" smtClean="0"/>
              <a:t>                    Развитие интереса к участию в подвижных и спортивных играх и физических упражнениях, активности в самостоятельной двигательной деятельности; интереса и любви к спорту.</a:t>
            </a:r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1285908" cy="1285908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27952"/>
            <a:ext cx="3133725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31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/>
              <a:t>I</a:t>
            </a:r>
            <a:r>
              <a:rPr lang="ru-RU" sz="2800" dirty="0" smtClean="0"/>
              <a:t>.Общие положения</a:t>
            </a:r>
          </a:p>
          <a:p>
            <a:pPr algn="just">
              <a:buNone/>
            </a:pPr>
            <a:r>
              <a:rPr lang="ru-RU" sz="2800" dirty="0" smtClean="0"/>
              <a:t>… </a:t>
            </a:r>
            <a:r>
              <a:rPr lang="ru-RU" sz="2400" dirty="0" smtClean="0"/>
              <a:t>1.2. Стандарт разработан на основе Конституции РФ и законодательства РФ с учётом Конвенции ООН о правах ребёнка…</a:t>
            </a: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pic>
        <p:nvPicPr>
          <p:cNvPr id="2050" name="Picture 2" descr="http://900igr.net/datai/prazdniki/Konstitutsija/0005-002-Dejstvujuschaja-Konstitutsija-RF-prinjata-vsenarodnym-golosovaniem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1869680" cy="2857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http://tatshkola1.ru/uploads/posts/2009-07/1248032352_2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714752"/>
            <a:ext cx="1857388" cy="2828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 descr="http://tatshkola1.ru/uploads/posts/2009-07/1248031998_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3714752"/>
            <a:ext cx="2000264" cy="2800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8" name="Picture 10" descr="http://www.spbdk.ru/upload/img/964/964121.jpg"/>
          <p:cNvPicPr>
            <a:picLocks noChangeAspect="1" noChangeArrowheads="1"/>
          </p:cNvPicPr>
          <p:nvPr/>
        </p:nvPicPr>
        <p:blipFill>
          <a:blip r:embed="rId7" cstate="print">
            <a:lum contrast="30000"/>
          </a:blip>
          <a:srcRect/>
          <a:stretch>
            <a:fillRect/>
          </a:stretch>
        </p:blipFill>
        <p:spPr bwMode="auto">
          <a:xfrm>
            <a:off x="7143768" y="3714752"/>
            <a:ext cx="1720103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609600"/>
            <a:ext cx="3008313" cy="4800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2627784" y="908720"/>
            <a:ext cx="5184576" cy="4501480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97528"/>
            <a:ext cx="1285908" cy="12859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14166" y="2967335"/>
            <a:ext cx="6915676" cy="92333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679E2A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679E2A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sz="3800" dirty="0" smtClean="0"/>
              <a:t>… </a:t>
            </a:r>
            <a:r>
              <a:rPr lang="ru-RU" sz="4400" dirty="0" smtClean="0"/>
              <a:t>1.5. Стандарт  направлен на достижение следующих </a:t>
            </a:r>
            <a:r>
              <a:rPr lang="ru-RU" sz="4400" dirty="0" smtClean="0">
                <a:solidFill>
                  <a:srgbClr val="FF0000"/>
                </a:solidFill>
              </a:rPr>
              <a:t>целей:</a:t>
            </a:r>
          </a:p>
          <a:p>
            <a:pPr lvl="0" algn="just"/>
            <a:r>
              <a:rPr lang="ru-RU" sz="4400" dirty="0" smtClean="0"/>
              <a:t>повышение социального статуса дошкольного образования;</a:t>
            </a:r>
          </a:p>
          <a:p>
            <a:pPr lvl="0" algn="just"/>
            <a:r>
              <a:rPr lang="ru-RU" sz="4400" dirty="0" smtClean="0"/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</a:p>
          <a:p>
            <a:pPr lvl="0" algn="just"/>
            <a:r>
              <a:rPr lang="ru-RU" sz="4400" dirty="0" smtClean="0"/>
              <a:t>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 lvl="0" algn="just"/>
            <a:r>
              <a:rPr lang="ru-RU" sz="4400" dirty="0" smtClean="0"/>
              <a:t>сохранение единства образовательного пространства Российской Федерации относительно уровня дошкольного образования.</a:t>
            </a:r>
            <a:endParaRPr lang="ru-RU" sz="4400" dirty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/>
              <a:t>1.6. Стандарт  направлен на решение следующих </a:t>
            </a:r>
            <a:r>
              <a:rPr lang="ru-RU" sz="1800" dirty="0" smtClean="0">
                <a:solidFill>
                  <a:srgbClr val="FF0000"/>
                </a:solidFill>
              </a:rPr>
              <a:t>задач: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охраны и укрепления физического и психического здоровья детей, в том числе их эмоционального благополучия;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обеспечения равных возможностей для полноценного развития каждого ребёнка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обеспечения преемственности целей, задач и содержания образования, реализуемых в рамках образовательных программ различных уровней (далее -преемственность основных образовательных программ дошкольного и начального общего образования);</a:t>
            </a:r>
          </a:p>
          <a:p>
            <a:pPr marL="742950" indent="-742950" algn="just">
              <a:buFont typeface="+mj-lt"/>
              <a:buAutoNum type="arabicParenR"/>
            </a:pPr>
            <a:r>
              <a:rPr lang="ru-RU" sz="1800" dirty="0" smtClean="0"/>
              <a:t>создания благоприятных условий развития детей в соответствии с их возрастными   и   индивидуальными   особенностями   и   склонностями,   развития способностей и творческого потенциала каждого ребёнка как субъекта отношений с самим собой, другими детьми, взрослыми и миром;</a:t>
            </a:r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85908" cy="1285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7153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ФЕДЕРАЛЬНЫЙ ГОСУДАРСТВЕННЫЙ ОБРАЗОВАТЕЛЬНЫЙ СТАНДАРТ ДОШКОЛЬНОГО ОБРАЗОВАНИЯ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285752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400" dirty="0" smtClean="0"/>
              <a:t>2.1.	</a:t>
            </a:r>
            <a:r>
              <a:rPr lang="ru-RU" sz="2000" dirty="0" smtClean="0"/>
              <a:t>Программа определяет содержание и организацию образовательной деятельности на уровне дошкольного образования. </a:t>
            </a:r>
          </a:p>
          <a:p>
            <a:pPr algn="just">
              <a:buNone/>
            </a:pPr>
            <a:r>
              <a:rPr lang="ru-RU" sz="2000" dirty="0" smtClean="0"/>
              <a:t>2.2. Структурные подразделения в одной Организации (далее - Группы) могут реализовывать разные Программы.</a:t>
            </a:r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2400" dirty="0" smtClean="0"/>
          </a:p>
          <a:p>
            <a:pPr algn="just">
              <a:buNone/>
            </a:pPr>
            <a:endParaRPr lang="ru-RU" sz="3400" dirty="0"/>
          </a:p>
          <a:p>
            <a:pPr algn="just">
              <a:buNone/>
            </a:pPr>
            <a:endParaRPr lang="ru-RU" sz="2400" dirty="0" smtClean="0"/>
          </a:p>
        </p:txBody>
      </p:sp>
      <p:pic>
        <p:nvPicPr>
          <p:cNvPr id="6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pic>
        <p:nvPicPr>
          <p:cNvPr id="28674" name="Picture 2" descr="http://sad70.ru/assets/templates/kindergarten/images/programs/istoki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4635" y="4467217"/>
            <a:ext cx="1445334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8" name="Picture 6" descr="http://prosv.ru/Attachment.aspx?Id=1393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480458"/>
            <a:ext cx="1428760" cy="2059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0" name="Picture 8" descr="http://prosv.ru/Attachment.aspx?Id=1842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480458"/>
            <a:ext cx="1443370" cy="198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84" name="Picture 12" descr="http://www.kidsunity.org/uploads/posts/2011-03/1298975728_step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98360" y="4469611"/>
            <a:ext cx="1379369" cy="2062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 descr="C:\Users\Шунька\Desktop\фгос-основная-образовательная-программа-от-рождения-до-школы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559290"/>
            <a:ext cx="2016224" cy="291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http://fotoramochki.com/fon/zhelt/fon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" name="Овал 21"/>
          <p:cNvSpPr/>
          <p:nvPr/>
        </p:nvSpPr>
        <p:spPr>
          <a:xfrm>
            <a:off x="5786446" y="1785926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786446" y="2285993"/>
            <a:ext cx="1992334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Социально-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коммуникативное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развитие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643570" y="3857628"/>
            <a:ext cx="1980000" cy="1980001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3357554" y="2428868"/>
            <a:ext cx="2401904" cy="2337999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643306" y="4857760"/>
            <a:ext cx="1991619" cy="185736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571868" y="5572140"/>
            <a:ext cx="214630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Речевое развитие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15008" y="4572008"/>
            <a:ext cx="2000250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Познавательное развитие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" name="Овал 16"/>
          <p:cNvSpPr/>
          <p:nvPr/>
        </p:nvSpPr>
        <p:spPr>
          <a:xfrm>
            <a:off x="1357290" y="4000504"/>
            <a:ext cx="1980000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Прямоугольник 19"/>
          <p:cNvSpPr/>
          <p:nvPr/>
        </p:nvSpPr>
        <p:spPr>
          <a:xfrm>
            <a:off x="1285852" y="4500570"/>
            <a:ext cx="2100251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Художественно-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эстетическое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развитие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4" name="Овал 16"/>
          <p:cNvSpPr/>
          <p:nvPr/>
        </p:nvSpPr>
        <p:spPr>
          <a:xfrm>
            <a:off x="1142976" y="1857364"/>
            <a:ext cx="2071702" cy="1980000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sz="1600" b="1" i="1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19"/>
          <p:cNvSpPr/>
          <p:nvPr/>
        </p:nvSpPr>
        <p:spPr>
          <a:xfrm>
            <a:off x="1142976" y="500042"/>
            <a:ext cx="2000250" cy="3385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214414" y="2500306"/>
            <a:ext cx="1928826" cy="58477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Физическое развитие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pic>
        <p:nvPicPr>
          <p:cNvPr id="34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42852"/>
            <a:ext cx="1285908" cy="1285908"/>
          </a:xfrm>
          <a:prstGeom prst="rect">
            <a:avLst/>
          </a:prstGeom>
          <a:noFill/>
        </p:spPr>
      </p:pic>
      <p:sp>
        <p:nvSpPr>
          <p:cNvPr id="40" name="Заголовок 1"/>
          <p:cNvSpPr txBox="1">
            <a:spLocks/>
          </p:cNvSpPr>
          <p:nvPr/>
        </p:nvSpPr>
        <p:spPr>
          <a:xfrm>
            <a:off x="1214414" y="571480"/>
            <a:ext cx="7115196" cy="785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ОБРАЗОВАТЕЛЬНЫЕ ОБЛАСТИ</a:t>
            </a:r>
          </a:p>
        </p:txBody>
      </p:sp>
      <p:pic>
        <p:nvPicPr>
          <p:cNvPr id="8194" name="Picture 2" descr="http://omschool45.narod.ru/pic/boo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2643182"/>
            <a:ext cx="2095488" cy="1928826"/>
          </a:xfrm>
          <a:prstGeom prst="ellipse">
            <a:avLst/>
          </a:prstGeom>
          <a:noFill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0" grpId="0"/>
      <p:bldP spid="3" grpId="0"/>
      <p:bldP spid="5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856528" y="1268760"/>
            <a:ext cx="3155632" cy="345638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Социально-коммуникативное развитие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732240" y="1001308"/>
            <a:ext cx="2232248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 Ребенок в семье и сообществе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624228" y="3971384"/>
            <a:ext cx="2448272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Формирование основ безопасности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9512" y="1016952"/>
            <a:ext cx="2304256" cy="1980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Социализация развитие общения, нравственное воспитание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64240" y="3971384"/>
            <a:ext cx="2507560" cy="226592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/>
              <a:t> Самообслуживание, самостоятельность, трудовое воспитание</a:t>
            </a:r>
            <a:endParaRPr lang="ru-RU" dirty="0"/>
          </a:p>
        </p:txBody>
      </p:sp>
      <p:sp>
        <p:nvSpPr>
          <p:cNvPr id="13" name="Стрелка влево 12"/>
          <p:cNvSpPr/>
          <p:nvPr/>
        </p:nvSpPr>
        <p:spPr>
          <a:xfrm>
            <a:off x="2483768" y="1826932"/>
            <a:ext cx="576064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5940152" y="2171328"/>
            <a:ext cx="79208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727980" y="4172676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2505760" y="4172676"/>
            <a:ext cx="792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ЦЕЛИ И ЗАДАЧИ</a:t>
            </a:r>
            <a:endParaRPr lang="ru-RU" i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1. Социализация, развитие общения, нравственное воспитание.</a:t>
            </a:r>
          </a:p>
          <a:p>
            <a:endParaRPr lang="ru-RU" sz="2000" b="1" dirty="0" smtClean="0"/>
          </a:p>
          <a:p>
            <a:pPr>
              <a:buNone/>
            </a:pPr>
            <a:r>
              <a:rPr lang="ru-RU" sz="1600" b="1" dirty="0" smtClean="0"/>
              <a:t>            Усвоение норм и ценностей, принятых в обществе, воспитание моральных и нравственных качеств ребенка, формирование умения правильно оценивать свои поступки и поступки сверстников.</a:t>
            </a:r>
          </a:p>
          <a:p>
            <a:pPr>
              <a:buNone/>
            </a:pPr>
            <a:r>
              <a:rPr lang="ru-RU" sz="1600" b="1" dirty="0" smtClean="0"/>
              <a:t>             Развитие общения и взаимодействия ребенка со взрослыми и сверстниками, развитие социального и эмоционального интеллекта, эмоциональной отзывчивости, сопереживания, уважительного и доброжелательного отношения к окружающим.</a:t>
            </a:r>
          </a:p>
          <a:p>
            <a:pPr>
              <a:buNone/>
            </a:pPr>
            <a:r>
              <a:rPr lang="ru-RU" sz="1600" b="1" dirty="0" smtClean="0"/>
              <a:t>             Формирование готовности детей к совместной деятельности, развитие умения договариваться, самостоятельно решать конфликты со сверстниками.</a:t>
            </a:r>
            <a:endParaRPr lang="ru-RU" sz="1600" b="1" dirty="0"/>
          </a:p>
        </p:txBody>
      </p:sp>
      <p:pic>
        <p:nvPicPr>
          <p:cNvPr id="5" name="Picture 7" descr="C:\Users\Галя\Desktop\logo_dovosp - коп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1285908" cy="1285908"/>
          </a:xfrm>
          <a:prstGeom prst="rect">
            <a:avLst/>
          </a:prstGeom>
          <a:noFill/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51520" y="2132856"/>
            <a:ext cx="3384376" cy="3096344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sunrise" dir="t">
              <a:rot lat="0" lon="0" rev="0"/>
            </a:lightRig>
          </a:scene3d>
          <a:sp3d prstMaterial="dkEdge"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7|1.9|1.5|2.6|1.4|2.8|1.5|2.7|1.5|2.1|1.6|2.3|1.6|2.4|1.5|2.7|1.4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780</TotalTime>
  <Words>1512</Words>
  <Application>Microsoft Office PowerPoint</Application>
  <PresentationFormat>Экран (4:3)</PresentationFormat>
  <Paragraphs>199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«Изучаем ФГОС  дошкольного образования» </vt:lpstr>
      <vt:lpstr>Утвержден приказом Министерства образования и науки Российской Федерации от 17 октября 2013 г. № 1155 Вступил в силу 1 января 2014 г.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ФЕДЕРАЛЬНЫЙ ГОСУДАРСТВЕННЫЙ ОБРАЗОВАТЕЛЬНЫЙ СТАНДАРТ ДОШКОЛЬНОГО ОБРАЗОВАНИЯ</vt:lpstr>
      <vt:lpstr>Презентация PowerPoint</vt:lpstr>
      <vt:lpstr>Презентация PowerPoint</vt:lpstr>
      <vt:lpstr>ЦЕЛИ И ЗАДАЧИ</vt:lpstr>
      <vt:lpstr>ЦЕЛИ И ЗАДАЧИ</vt:lpstr>
      <vt:lpstr>ЦЕЛИ И ЗАДАЧИ</vt:lpstr>
      <vt:lpstr>ЦЕЛИ И ЗАДАЧИ</vt:lpstr>
      <vt:lpstr>Презентация PowerPoint</vt:lpstr>
      <vt:lpstr>ЦЕЛИ И ЗАДАЧИ</vt:lpstr>
      <vt:lpstr>ЦЕЛИ И ЗАДАЧИ</vt:lpstr>
      <vt:lpstr>Цели и задачи</vt:lpstr>
      <vt:lpstr>Цели и задачи</vt:lpstr>
      <vt:lpstr>Цели и задачи</vt:lpstr>
      <vt:lpstr>Презентация PowerPoint</vt:lpstr>
      <vt:lpstr>ЦЕЛИ И ЗАДАЧИ</vt:lpstr>
      <vt:lpstr>ЦЕЛИ И ЗАДАЧИ</vt:lpstr>
      <vt:lpstr>Презентация PowerPoint</vt:lpstr>
      <vt:lpstr>ЦЕЛИ И ЗАДАЧИ</vt:lpstr>
      <vt:lpstr>ЦЕЛИ И ЗАДАЧИ</vt:lpstr>
      <vt:lpstr>ЦЕЛИ И ЗАДАЧИ</vt:lpstr>
      <vt:lpstr>ЦЕЛИ И ЗАДАЧИ</vt:lpstr>
      <vt:lpstr>Презентация PowerPoint</vt:lpstr>
      <vt:lpstr>ЦЕЛИ И ЗАДАЧИ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ДЛЯ ВОСПИТАТЕЛЕЙ «Изучаем ФГОС дошкольного образования»</dc:title>
  <dc:creator>Галя</dc:creator>
  <cp:lastModifiedBy>Мария</cp:lastModifiedBy>
  <cp:revision>128</cp:revision>
  <dcterms:created xsi:type="dcterms:W3CDTF">2013-12-02T16:12:05Z</dcterms:created>
  <dcterms:modified xsi:type="dcterms:W3CDTF">2019-01-24T14:56:39Z</dcterms:modified>
</cp:coreProperties>
</file>