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70" r:id="rId4"/>
    <p:sldId id="271" r:id="rId5"/>
    <p:sldId id="272" r:id="rId6"/>
    <p:sldId id="274" r:id="rId7"/>
    <p:sldId id="258" r:id="rId8"/>
    <p:sldId id="267" r:id="rId9"/>
    <p:sldId id="260" r:id="rId10"/>
    <p:sldId id="273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Татьяна" initials="Т" lastIdx="1" clrIdx="0">
    <p:extLst>
      <p:ext uri="{19B8F6BF-5375-455C-9EA6-DF929625EA0E}">
        <p15:presenceInfo xmlns:p15="http://schemas.microsoft.com/office/powerpoint/2012/main" userId="Татья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5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 noEditPoints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741B0C-645C-4131-AFB0-E1A50CB0F2A2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 noEditPoints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 noEditPoints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2AAFCF-957E-4A08-B1D7-7F19ECFC63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242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297B396F-0404-4DDD-97BF-3D5F6713684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4238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EA682910-4311-410A-ADE9-1483C4E071F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479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72D9DBE0-C981-475C-B143-F3A7059373D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4352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F99E9334-743D-4A35-A794-9EFFEF1F009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102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9D8D4B0E-7E3B-4B0B-A9D6-FAFF79AE4A5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2403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74544A9F-7AF8-49E3-A8B8-509D71A1251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396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E596BFA7-228F-4EFF-851B-2B7E9E19933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290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71F28A4E-F740-4C0F-905D-00A3B1CC42E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8050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8FF4AA8A-8999-4FAA-B51E-FD9119814C5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6147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25810835-0DDF-46C1-94AC-C8FAF8751D0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24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 noEditPoints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 noEditPoints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 noEditPoints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 noEditPoints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 noEditPoints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 noEditPoints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 noEditPoints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8" name="Footer Placeholder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4" name="Footer Placeholder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3" name="Footer Placeholder 2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EditPoints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/>
          </a:p>
        </p:txBody>
      </p:sp>
      <p:sp>
        <p:nvSpPr>
          <p:cNvPr id="4" name="Text Placeholder 3"/>
          <p:cNvSpPr>
            <a:spLocks noGrp="1" noEditPoints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71FD7FF2-845F-41B9-944F-35B90659B7D6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 noEditPoints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 noEditPoints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D7FF2-845F-41B9-944F-35B90659B7D6}" type="datetimeFigureOut">
              <a:rPr lang="en-US" smtClean="0"/>
              <a:t>5/27/2019</a:t>
            </a:fld>
            <a:endParaRPr lang="en-US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E345D-6FE0-4977-A3DF-5875ED8E59A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5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﻿ </a:t>
            </a:r>
          </a:p>
          <a:p>
            <a:r>
              <a:rPr lang="ru-RU"/>
              <a:t>﻿ </a:t>
            </a:r>
          </a:p>
          <a:p>
            <a:endParaRPr lang="en-US"/>
          </a:p>
        </p:txBody>
      </p:sp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468420" y="1340942"/>
            <a:ext cx="11404711" cy="29919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5051556"/>
              </p:ext>
            </p:extLst>
          </p:nvPr>
        </p:nvGraphicFramePr>
        <p:xfrm>
          <a:off x="0" y="1825626"/>
          <a:ext cx="12192000" cy="115824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757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Нахождение дроби от числа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Нахождение числа по его дроби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7002"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64974" y="2347783"/>
            <a:ext cx="3830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6647935" y="2347783"/>
            <a:ext cx="383060" cy="643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2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7122125" y="2334384"/>
            <a:ext cx="420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42255" y="2334383"/>
            <a:ext cx="469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51518" y="2345374"/>
            <a:ext cx="488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39610" y="2334382"/>
            <a:ext cx="3799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163719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943734"/>
                </a:solidFill>
              </a:rPr>
              <a:t>                   Домашнее задание</a:t>
            </a:r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/>
              <a:t>                        </a:t>
            </a:r>
            <a:r>
              <a:rPr lang="ru-RU" sz="3600">
                <a:solidFill>
                  <a:srgbClr val="00B050"/>
                </a:solidFill>
              </a:rPr>
              <a:t>Придумать и решить задачу на дроби</a:t>
            </a:r>
          </a:p>
          <a:p>
            <a:pPr marL="0" indent="0">
              <a:buNone/>
            </a:pPr>
            <a:r>
              <a:rPr lang="ru-RU" sz="3600">
                <a:solidFill>
                  <a:srgbClr val="943734"/>
                </a:solidFill>
                <a:latin typeface="Arial Black" pitchFamily="34" charset="0"/>
              </a:rPr>
              <a:t>Мальчикам</a:t>
            </a:r>
            <a:r>
              <a:rPr lang="ru-RU" sz="3600">
                <a:solidFill>
                  <a:srgbClr val="943734"/>
                </a:solidFill>
              </a:rPr>
              <a:t>:</a:t>
            </a:r>
            <a:r>
              <a:rPr lang="ru-RU" sz="3600">
                <a:solidFill>
                  <a:srgbClr val="0D0D0D"/>
                </a:solidFill>
              </a:rPr>
              <a:t> Планирование бюджета семьи на месяц.</a:t>
            </a:r>
          </a:p>
          <a:p>
            <a:pPr marL="0" indent="0">
              <a:buNone/>
            </a:pPr>
            <a:endParaRPr lang="ru-RU" sz="3600">
              <a:solidFill>
                <a:srgbClr val="0D0D0D"/>
              </a:solidFill>
            </a:endParaRPr>
          </a:p>
          <a:p>
            <a:pPr marL="0" indent="0">
              <a:buNone/>
            </a:pPr>
            <a:r>
              <a:rPr lang="ru-RU" sz="3600">
                <a:solidFill>
                  <a:srgbClr val="4E6128"/>
                </a:solidFill>
                <a:latin typeface="Arial Black" pitchFamily="34" charset="0"/>
              </a:rPr>
              <a:t>Девочкам:</a:t>
            </a:r>
            <a:r>
              <a:rPr lang="ru-RU" sz="3600">
                <a:solidFill>
                  <a:srgbClr val="0D0D0D"/>
                </a:solidFill>
              </a:rPr>
              <a:t> Изготовление крема или шампуня для волос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endParaRPr/>
          </a:p>
        </p:txBody>
      </p:sp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txBody>
          <a:bodyPr/>
          <a:lstStyle/>
          <a:p>
            <a:r>
              <a:rPr lang="ru-RU" b="1" i="1" dirty="0"/>
              <a:t>                         </a:t>
            </a:r>
            <a:r>
              <a:rPr lang="ru-RU" sz="5400" b="1" i="1" dirty="0">
                <a:solidFill>
                  <a:srgbClr val="4E6128"/>
                </a:solidFill>
              </a:rPr>
              <a:t>Устная работа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 noEditPoints="1"/>
              </p:cNvSpPr>
              <p:nvPr>
                <p:ph idx="1"/>
              </p:nvPr>
            </p:nvSpPr>
            <p:spPr>
              <a:xfrm>
                <a:off x="838200" y="1350498"/>
                <a:ext cx="10515600" cy="4826466"/>
              </a:xfrm>
            </p:spPr>
            <p:txBody>
              <a:bodyPr>
                <a:normAutofit fontScale="85000" lnSpcReduction="20000"/>
              </a:bodyPr>
              <a:lstStyle/>
              <a:p>
                <a:pPr>
                  <a:buFont typeface="+mj-lt"/>
                  <a:buAutoNum type="arabicPeriod"/>
                </a:pPr>
                <a:r>
                  <a:rPr lang="ru-RU" sz="6000" dirty="0" smtClean="0"/>
                  <a:t>Найти:</a:t>
                </a:r>
              </a:p>
              <a:p>
                <a:pPr marL="0" indent="0">
                  <a:buFont typeface="+mj-lt"/>
                  <a:buNone/>
                </a:pPr>
                <a:r>
                  <a:rPr lang="ru-RU" sz="6000" dirty="0"/>
                  <a:t> а</a:t>
                </a:r>
                <a:r>
                  <a:rPr lang="ru-RU" sz="6000" dirty="0" smtClean="0"/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60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60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60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ru-RU" sz="6000" i="1" dirty="0" smtClean="0">
                        <a:latin typeface="Cambria Math" panose="02040503050406030204" pitchFamily="18" charset="0"/>
                      </a:rPr>
                      <m:t>о</m:t>
                    </m:r>
                  </m:oMath>
                </a14:m>
                <a:r>
                  <a:rPr lang="ru-RU" sz="6000" dirty="0"/>
                  <a:t>т 80;  </a:t>
                </a:r>
                <a:r>
                  <a:rPr lang="ru-RU" sz="6000" dirty="0" smtClean="0"/>
                  <a:t>б)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6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6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ru-RU" sz="60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6000" dirty="0" smtClean="0">
                    <a:solidFill>
                      <a:srgbClr val="943734"/>
                    </a:solidFill>
                  </a:rPr>
                  <a:t> </a:t>
                </a:r>
                <a:r>
                  <a:rPr lang="ru-RU" sz="6000" dirty="0"/>
                  <a:t>от 60; </a:t>
                </a:r>
                <a:endParaRPr lang="ru-RU" sz="6000" dirty="0" smtClean="0"/>
              </a:p>
              <a:p>
                <a:pPr marL="0" indent="0">
                  <a:buFont typeface="+mj-lt"/>
                  <a:buNone/>
                </a:pPr>
                <a:endParaRPr lang="ru-RU" sz="6000" dirty="0">
                  <a:solidFill>
                    <a:srgbClr val="943734"/>
                  </a:solidFill>
                </a:endParaRPr>
              </a:p>
              <a:p>
                <a:pPr marL="0" indent="0">
                  <a:buFont typeface="+mj-lt"/>
                  <a:buNone/>
                </a:pPr>
                <a:r>
                  <a:rPr lang="ru-RU" sz="6000" dirty="0" smtClean="0"/>
                  <a:t>в)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6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60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ru-RU" sz="6000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den>
                    </m:f>
                  </m:oMath>
                </a14:m>
                <a:r>
                  <a:rPr lang="ru-RU" sz="6000" dirty="0" smtClean="0"/>
                  <a:t> </a:t>
                </a:r>
                <a:r>
                  <a:rPr lang="ru-RU" sz="6000" dirty="0"/>
                  <a:t>от77;  г)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6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6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ru-RU" sz="60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sz="6000" dirty="0" smtClean="0">
                    <a:solidFill>
                      <a:srgbClr val="943734"/>
                    </a:solidFill>
                  </a:rPr>
                  <a:t> </a:t>
                </a:r>
                <a:r>
                  <a:rPr lang="ru-RU" sz="6000" dirty="0" smtClean="0"/>
                  <a:t>от </a:t>
                </a:r>
                <a:r>
                  <a:rPr lang="ru-RU" sz="6000" dirty="0"/>
                  <a:t>21; </a:t>
                </a:r>
                <a:r>
                  <a:rPr lang="ru-RU" sz="6000" dirty="0" smtClean="0"/>
                  <a:t>д)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6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60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60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6000" dirty="0" smtClean="0"/>
                  <a:t> от </a:t>
                </a:r>
                <a:r>
                  <a:rPr lang="ru-RU" sz="6000" dirty="0"/>
                  <a:t>18; </a:t>
                </a:r>
                <a:endParaRPr lang="ru-RU" sz="6000" dirty="0" smtClean="0"/>
              </a:p>
              <a:p>
                <a:pPr marL="0" indent="0">
                  <a:buFont typeface="+mj-lt"/>
                  <a:buNone/>
                </a:pPr>
                <a:endParaRPr lang="ru-RU" sz="6000" dirty="0"/>
              </a:p>
              <a:p>
                <a:pPr marL="0" indent="0">
                  <a:buFont typeface="+mj-lt"/>
                  <a:buNone/>
                </a:pPr>
                <a:r>
                  <a:rPr lang="ru-RU" sz="6000" dirty="0"/>
                  <a:t>е)20% от 90;  ж)15% от 60.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50498"/>
                <a:ext cx="10515600" cy="4826466"/>
              </a:xfrm>
              <a:blipFill rotWithShape="0">
                <a:blip r:embed="rId3"/>
                <a:stretch>
                  <a:fillRect l="-2899" t="-7585" b="-2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 noEditPoints="1"/>
              </p:cNvSpPr>
              <p:nvPr>
                <p:ph idx="1"/>
              </p:nvPr>
            </p:nvSpPr>
            <p:spPr>
              <a:xfrm>
                <a:off x="838200" y="675249"/>
                <a:ext cx="10515600" cy="5501714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Font typeface="+mj-lt"/>
                  <a:buNone/>
                </a:pPr>
                <a:r>
                  <a:rPr lang="ru-RU" sz="4200" dirty="0" smtClean="0"/>
                  <a:t>2.</a:t>
                </a:r>
              </a:p>
              <a:p>
                <a:pPr marL="571500" indent="-571500">
                  <a:buFont typeface="Arial" pitchFamily="34" charset="0"/>
                  <a:buChar char="•"/>
                </a:pPr>
                <a:r>
                  <a:rPr lang="ru-RU" sz="4200" dirty="0"/>
                  <a:t>Найти число</a:t>
                </a:r>
                <a:r>
                  <a:rPr lang="ru-RU" sz="4200" dirty="0" smtClean="0"/>
                  <a:t>, если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42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sz="4200" dirty="0" smtClean="0"/>
                  <a:t> его </a:t>
                </a:r>
                <a:r>
                  <a:rPr lang="ru-RU" sz="4200" dirty="0"/>
                  <a:t>равна </a:t>
                </a:r>
                <a:r>
                  <a:rPr lang="ru-RU" sz="4200" dirty="0" smtClean="0"/>
                  <a:t>11,</a:t>
                </a:r>
                <a:endParaRPr lang="ru-RU" sz="4200" dirty="0"/>
              </a:p>
              <a:p>
                <a:pPr marL="571500" indent="-571500">
                  <a:buFont typeface="Arial" pitchFamily="34" charset="0"/>
                  <a:buChar char="•"/>
                </a:pPr>
                <a:r>
                  <a:rPr lang="ru-RU" sz="4200" dirty="0"/>
                  <a:t>Найти число, если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42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ru-RU" sz="4200" b="0" i="1" smtClean="0"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ru-RU" sz="4200" dirty="0" smtClean="0"/>
                  <a:t> его </a:t>
                </a:r>
                <a:r>
                  <a:rPr lang="ru-RU" sz="4200" dirty="0"/>
                  <a:t>равны </a:t>
                </a:r>
                <a:r>
                  <a:rPr lang="ru-RU" sz="4200" dirty="0" smtClean="0"/>
                  <a:t>35,</a:t>
                </a:r>
                <a:endParaRPr lang="ru-RU" sz="4200" dirty="0"/>
              </a:p>
              <a:p>
                <a:pPr marL="571500" indent="-571500">
                  <a:buFont typeface="Arial" pitchFamily="34" charset="0"/>
                  <a:buChar char="•"/>
                </a:pPr>
                <a:r>
                  <a:rPr lang="ru-RU" sz="4200" dirty="0"/>
                  <a:t>Найти число, если 20%  его равны </a:t>
                </a:r>
                <a:r>
                  <a:rPr lang="ru-RU" sz="4200" dirty="0" smtClean="0"/>
                  <a:t>90.</a:t>
                </a:r>
              </a:p>
              <a:p>
                <a:pPr marL="571500" indent="-571500">
                  <a:buFont typeface="Arial" pitchFamily="34" charset="0"/>
                  <a:buChar char="•"/>
                </a:pPr>
                <a:endParaRPr lang="ru-RU" dirty="0"/>
              </a:p>
              <a:p>
                <a:pPr marL="742950" indent="-742950">
                  <a:buFont typeface="+mj-lt"/>
                  <a:buAutoNum type="arabicPeriod" startAt="3"/>
                </a:pPr>
                <a:r>
                  <a:rPr lang="ru-RU" sz="4200" dirty="0" smtClean="0"/>
                  <a:t>Какую </a:t>
                </a:r>
                <a:r>
                  <a:rPr lang="ru-RU" sz="4200" dirty="0"/>
                  <a:t>часть составляет </a:t>
                </a:r>
                <a:endParaRPr lang="ru-RU" sz="4200" dirty="0" smtClean="0"/>
              </a:p>
              <a:p>
                <a:r>
                  <a:rPr lang="ru-RU" sz="4200" dirty="0" smtClean="0"/>
                  <a:t>  12 </a:t>
                </a:r>
                <a:r>
                  <a:rPr lang="ru-RU" sz="4200" dirty="0"/>
                  <a:t>от </a:t>
                </a:r>
                <a:r>
                  <a:rPr lang="ru-RU" sz="4200" dirty="0" smtClean="0"/>
                  <a:t>240, </a:t>
                </a:r>
                <a:endParaRPr lang="ru-RU" sz="4200" dirty="0"/>
              </a:p>
              <a:p>
                <a:r>
                  <a:rPr lang="ru-RU" sz="4200" dirty="0" smtClean="0"/>
                  <a:t>  30 </a:t>
                </a:r>
                <a:r>
                  <a:rPr lang="ru-RU" sz="4200" dirty="0"/>
                  <a:t>от 60, </a:t>
                </a:r>
                <a:r>
                  <a:rPr lang="ru-RU" sz="4200" dirty="0" smtClean="0"/>
                  <a:t>сколько </a:t>
                </a:r>
                <a:r>
                  <a:rPr lang="ru-RU" sz="4200" dirty="0"/>
                  <a:t>это процентов?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675249"/>
                <a:ext cx="10515600" cy="5501714"/>
              </a:xfrm>
              <a:blipFill rotWithShape="0">
                <a:blip r:embed="rId3"/>
                <a:stretch>
                  <a:fillRect l="-2029" t="-36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>
          <a:xfrm rot="544850">
            <a:off x="574115" y="5151144"/>
            <a:ext cx="1192828" cy="1563986"/>
          </a:xfrm>
          <a:blipFill>
            <a:blip r:embed="rId3"/>
            <a:srcRect/>
            <a:stretch>
              <a:fillRect/>
            </a:stretch>
          </a:blipFill>
        </p:spPr>
        <p:txBody>
          <a:bodyPr/>
          <a:lstStyle/>
          <a:p>
            <a:endParaRPr/>
          </a:p>
        </p:txBody>
      </p:sp>
      <p:sp>
        <p:nvSpPr>
          <p:cNvPr id="4" name="Прямоугольник 3"/>
          <p:cNvSpPr/>
          <p:nvPr/>
        </p:nvSpPr>
        <p:spPr>
          <a:xfrm>
            <a:off x="2673213" y="3918532"/>
            <a:ext cx="2008637" cy="2675511"/>
          </a:xfrm>
          <a:prstGeom prst="rect">
            <a:avLst/>
          </a:prstGeom>
          <a:blipFill>
            <a:blip r:embed="rId4"/>
            <a:srcRect/>
            <a:stretch>
              <a:fillRect/>
            </a:stretch>
          </a:blipFill>
        </p:spPr>
        <p:txBody>
          <a:bodyPr wrap="none" rtlCol="0">
            <a:spAutoFit/>
          </a:bodyPr>
          <a:lstStyle/>
          <a:p>
            <a:endParaRPr/>
          </a:p>
        </p:txBody>
      </p:sp>
      <p:pic>
        <p:nvPicPr>
          <p:cNvPr id="8" name="Рисунок 7"/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4947834" y="4531196"/>
            <a:ext cx="873432" cy="781648"/>
          </a:xfrm>
          <a:prstGeom prst="rect">
            <a:avLst/>
          </a:prstGeom>
          <a:blipFill>
            <a:blip r:embed="rId5"/>
            <a:srcRect/>
            <a:stretch>
              <a:fillRect/>
            </a:stretch>
          </a:blipFill>
        </p:spPr>
      </p:pic>
      <p:sp>
        <p:nvSpPr>
          <p:cNvPr id="9" name="Прямоугольник 8"/>
          <p:cNvSpPr/>
          <p:nvPr/>
        </p:nvSpPr>
        <p:spPr>
          <a:xfrm>
            <a:off x="5548780" y="4500491"/>
            <a:ext cx="753429" cy="872576"/>
          </a:xfrm>
          <a:prstGeom prst="rect">
            <a:avLst/>
          </a:prstGeom>
          <a:blipFill>
            <a:blip r:embed="rId5"/>
            <a:srcRect/>
            <a:stretch>
              <a:fillRect/>
            </a:stretch>
          </a:blipFill>
        </p:spPr>
        <p:txBody>
          <a:bodyPr wrap="none" rtlCol="0">
            <a:spAutoFit/>
          </a:bodyPr>
          <a:lstStyle/>
          <a:p>
            <a:endParaRPr/>
          </a:p>
        </p:txBody>
      </p:sp>
      <p:sp>
        <p:nvSpPr>
          <p:cNvPr id="10" name="Прямоугольник 9"/>
          <p:cNvSpPr/>
          <p:nvPr/>
        </p:nvSpPr>
        <p:spPr>
          <a:xfrm rot="1049166">
            <a:off x="6549675" y="5121353"/>
            <a:ext cx="815769" cy="826597"/>
          </a:xfrm>
          <a:prstGeom prst="rect">
            <a:avLst/>
          </a:prstGeom>
          <a:blipFill>
            <a:blip r:embed="rId6"/>
            <a:srcRect/>
            <a:stretch>
              <a:fillRect/>
            </a:stretch>
          </a:blipFill>
        </p:spPr>
        <p:txBody>
          <a:bodyPr wrap="none" rtlCol="0">
            <a:spAutoFit/>
          </a:bodyPr>
          <a:lstStyle/>
          <a:p>
            <a:endParaRPr/>
          </a:p>
        </p:txBody>
      </p:sp>
      <p:sp>
        <p:nvSpPr>
          <p:cNvPr id="11" name="Прямоугольник 10"/>
          <p:cNvSpPr/>
          <p:nvPr/>
        </p:nvSpPr>
        <p:spPr>
          <a:xfrm>
            <a:off x="402427" y="255606"/>
            <a:ext cx="1757595" cy="2344593"/>
          </a:xfrm>
          <a:prstGeom prst="rect">
            <a:avLst/>
          </a:prstGeom>
          <a:blipFill>
            <a:blip r:embed="rId7"/>
            <a:srcRect/>
            <a:stretch>
              <a:fillRect/>
            </a:stretch>
          </a:blipFill>
        </p:spPr>
        <p:txBody>
          <a:bodyPr wrap="none" rtlCol="0">
            <a:spAutoFit/>
          </a:bodyPr>
          <a:lstStyle/>
          <a:p>
            <a:endParaRPr/>
          </a:p>
        </p:txBody>
      </p:sp>
      <p:sp>
        <p:nvSpPr>
          <p:cNvPr id="15" name="Прямоугольник 14"/>
          <p:cNvSpPr/>
          <p:nvPr/>
        </p:nvSpPr>
        <p:spPr>
          <a:xfrm>
            <a:off x="1897266" y="1967253"/>
            <a:ext cx="354045" cy="370493"/>
          </a:xfrm>
          <a:prstGeom prst="rect">
            <a:avLst/>
          </a:prstGeom>
          <a:blipFill>
            <a:blip r:embed="rId5"/>
            <a:srcRect/>
            <a:stretch>
              <a:fillRect/>
            </a:stretch>
          </a:blipFill>
        </p:spPr>
        <p:txBody>
          <a:bodyPr wrap="none" rtlCol="0">
            <a:spAutoFit/>
          </a:bodyPr>
          <a:lstStyle/>
          <a:p>
            <a:endParaRPr/>
          </a:p>
        </p:txBody>
      </p:sp>
      <p:sp>
        <p:nvSpPr>
          <p:cNvPr id="16" name="Прямоугольник 15"/>
          <p:cNvSpPr/>
          <p:nvPr/>
        </p:nvSpPr>
        <p:spPr>
          <a:xfrm>
            <a:off x="2171130" y="1967253"/>
            <a:ext cx="468155" cy="370493"/>
          </a:xfrm>
          <a:prstGeom prst="rect">
            <a:avLst/>
          </a:prstGeom>
          <a:blipFill>
            <a:blip r:embed="rId5"/>
            <a:srcRect/>
            <a:stretch>
              <a:fillRect/>
            </a:stretch>
          </a:blipFill>
        </p:spPr>
        <p:txBody>
          <a:bodyPr wrap="none" rtlCol="0">
            <a:spAutoFit/>
          </a:bodyPr>
          <a:lstStyle/>
          <a:p>
            <a:endParaRPr/>
          </a:p>
        </p:txBody>
      </p:sp>
      <p:sp>
        <p:nvSpPr>
          <p:cNvPr id="17" name="Прямоугольник 16"/>
          <p:cNvSpPr/>
          <p:nvPr/>
        </p:nvSpPr>
        <p:spPr>
          <a:xfrm rot="21600000">
            <a:off x="2573893" y="370541"/>
            <a:ext cx="2849973" cy="2090526"/>
          </a:xfrm>
          <a:prstGeom prst="rect">
            <a:avLst/>
          </a:prstGeom>
          <a:blipFill>
            <a:blip r:embed="rId8"/>
            <a:srcRect/>
            <a:stretch>
              <a:fillRect/>
            </a:stretch>
          </a:blipFill>
        </p:spPr>
        <p:txBody>
          <a:bodyPr wrap="none" rtlCol="0">
            <a:spAutoFit/>
          </a:bodyPr>
          <a:lstStyle/>
          <a:p>
            <a:endParaRPr/>
          </a:p>
        </p:txBody>
      </p:sp>
      <p:sp>
        <p:nvSpPr>
          <p:cNvPr id="18" name="Прямоугольник 17"/>
          <p:cNvSpPr/>
          <p:nvPr/>
        </p:nvSpPr>
        <p:spPr>
          <a:xfrm>
            <a:off x="5525958" y="1681978"/>
            <a:ext cx="319812" cy="518836"/>
          </a:xfrm>
          <a:prstGeom prst="rect">
            <a:avLst/>
          </a:prstGeom>
          <a:blipFill>
            <a:blip r:embed="rId5"/>
            <a:srcRect/>
            <a:stretch>
              <a:fillRect/>
            </a:stretch>
          </a:blipFill>
        </p:spPr>
        <p:txBody>
          <a:bodyPr wrap="none" rtlCol="0">
            <a:spAutoFit/>
          </a:bodyPr>
          <a:lstStyle/>
          <a:p>
            <a:endParaRPr/>
          </a:p>
        </p:txBody>
      </p:sp>
      <p:sp>
        <p:nvSpPr>
          <p:cNvPr id="19" name="Прямоугольник 18"/>
          <p:cNvSpPr/>
          <p:nvPr/>
        </p:nvSpPr>
        <p:spPr>
          <a:xfrm>
            <a:off x="5948164" y="1624924"/>
            <a:ext cx="296990" cy="632946"/>
          </a:xfrm>
          <a:prstGeom prst="rect">
            <a:avLst/>
          </a:prstGeom>
          <a:blipFill>
            <a:blip r:embed="rId5"/>
            <a:srcRect/>
            <a:stretch>
              <a:fillRect/>
            </a:stretch>
          </a:blipFill>
        </p:spPr>
        <p:txBody>
          <a:bodyPr wrap="none" rtlCol="0">
            <a:spAutoFit/>
          </a:bodyPr>
          <a:lstStyle/>
          <a:p>
            <a:endParaRPr/>
          </a:p>
        </p:txBody>
      </p:sp>
      <p:sp>
        <p:nvSpPr>
          <p:cNvPr id="20" name="Прямоугольник 19"/>
          <p:cNvSpPr/>
          <p:nvPr/>
        </p:nvSpPr>
        <p:spPr>
          <a:xfrm rot="1396903">
            <a:off x="6457815" y="1808233"/>
            <a:ext cx="650681" cy="976020"/>
          </a:xfrm>
          <a:prstGeom prst="rect">
            <a:avLst/>
          </a:prstGeom>
          <a:blipFill>
            <a:blip r:embed="rId9"/>
            <a:srcRect/>
            <a:stretch>
              <a:fillRect/>
            </a:stretch>
          </a:blipFill>
        </p:spPr>
        <p:txBody>
          <a:bodyPr wrap="none" rtlCol="0">
            <a:spAutoFit/>
          </a:bodyPr>
          <a:lstStyle/>
          <a:p>
            <a:endParaRPr/>
          </a:p>
        </p:txBody>
      </p:sp>
      <p:sp>
        <p:nvSpPr>
          <p:cNvPr id="21" name="Прямоугольник 20"/>
          <p:cNvSpPr/>
          <p:nvPr/>
        </p:nvSpPr>
        <p:spPr>
          <a:xfrm>
            <a:off x="7020797" y="495237"/>
            <a:ext cx="2191213" cy="2367415"/>
          </a:xfrm>
          <a:prstGeom prst="rect">
            <a:avLst/>
          </a:prstGeom>
          <a:blipFill>
            <a:blip r:embed="rId10"/>
            <a:srcRect/>
            <a:stretch>
              <a:fillRect/>
            </a:stretch>
          </a:blipFill>
        </p:spPr>
        <p:txBody>
          <a:bodyPr wrap="none" rtlCol="0">
            <a:spAutoFit/>
          </a:bodyPr>
          <a:lstStyle/>
          <a:p>
            <a:endParaRPr/>
          </a:p>
        </p:txBody>
      </p:sp>
      <p:sp>
        <p:nvSpPr>
          <p:cNvPr id="22" name="Прямоугольник 21"/>
          <p:cNvSpPr/>
          <p:nvPr/>
        </p:nvSpPr>
        <p:spPr>
          <a:xfrm>
            <a:off x="9245938" y="1841733"/>
            <a:ext cx="182880" cy="370493"/>
          </a:xfrm>
          <a:prstGeom prst="rect">
            <a:avLst/>
          </a:prstGeom>
          <a:blipFill>
            <a:blip r:embed="rId5"/>
            <a:srcRect/>
            <a:stretch>
              <a:fillRect/>
            </a:stretch>
          </a:blipFill>
        </p:spPr>
        <p:txBody>
          <a:bodyPr wrap="none" rtlCol="0">
            <a:spAutoFit/>
          </a:bodyPr>
          <a:lstStyle/>
          <a:p>
            <a:endParaRPr/>
          </a:p>
        </p:txBody>
      </p:sp>
      <p:sp>
        <p:nvSpPr>
          <p:cNvPr id="23" name="Прямоугольник 22"/>
          <p:cNvSpPr/>
          <p:nvPr/>
        </p:nvSpPr>
        <p:spPr>
          <a:xfrm>
            <a:off x="9668145" y="2001486"/>
            <a:ext cx="730607" cy="1009508"/>
          </a:xfrm>
          <a:prstGeom prst="rect">
            <a:avLst/>
          </a:prstGeom>
          <a:blipFill>
            <a:blip r:embed="rId6"/>
            <a:srcRect/>
            <a:stretch>
              <a:fillRect/>
            </a:stretch>
          </a:blipFill>
        </p:spPr>
        <p:txBody>
          <a:bodyPr wrap="none" rtlCol="0">
            <a:spAutoFit/>
          </a:bodyPr>
          <a:lstStyle/>
          <a:p>
            <a:endParaRPr/>
          </a:p>
        </p:txBody>
      </p:sp>
      <p:sp>
        <p:nvSpPr>
          <p:cNvPr id="24" name="Прямоугольник 23"/>
          <p:cNvSpPr/>
          <p:nvPr/>
        </p:nvSpPr>
        <p:spPr>
          <a:xfrm>
            <a:off x="10763599" y="2035720"/>
            <a:ext cx="182880" cy="370493"/>
          </a:xfrm>
          <a:prstGeom prst="rect">
            <a:avLst/>
          </a:prstGeom>
          <a:blipFill>
            <a:blip r:embed="rId5"/>
            <a:srcRect/>
            <a:stretch>
              <a:fillRect/>
            </a:stretch>
          </a:blipFill>
        </p:spPr>
        <p:txBody>
          <a:bodyPr wrap="none" rtlCol="0">
            <a:spAutoFit/>
          </a:bodyPr>
          <a:lstStyle/>
          <a:p>
            <a:endParaRPr/>
          </a:p>
        </p:txBody>
      </p:sp>
      <p:sp>
        <p:nvSpPr>
          <p:cNvPr id="25" name="Прямоугольник 24"/>
          <p:cNvSpPr/>
          <p:nvPr/>
        </p:nvSpPr>
        <p:spPr>
          <a:xfrm>
            <a:off x="11140161" y="2035719"/>
            <a:ext cx="182880" cy="370493"/>
          </a:xfrm>
          <a:prstGeom prst="rect">
            <a:avLst/>
          </a:prstGeom>
          <a:blipFill>
            <a:blip r:embed="rId5"/>
            <a:srcRect/>
            <a:stretch>
              <a:fillRect/>
            </a:stretch>
          </a:blipFill>
        </p:spPr>
        <p:txBody>
          <a:bodyPr wrap="none" rtlCol="0">
            <a:spAutoFit/>
          </a:bodyPr>
          <a:lstStyle/>
          <a:p>
            <a:endParaRPr/>
          </a:p>
        </p:txBody>
      </p:sp>
      <p:sp>
        <p:nvSpPr>
          <p:cNvPr id="26" name="Прямоугольник 25"/>
          <p:cNvSpPr/>
          <p:nvPr/>
        </p:nvSpPr>
        <p:spPr>
          <a:xfrm>
            <a:off x="2410760" y="2971419"/>
            <a:ext cx="1860294" cy="895398"/>
          </a:xfrm>
          <a:prstGeom prst="rect">
            <a:avLst/>
          </a:prstGeom>
          <a:blipFill>
            <a:blip r:embed="rId11"/>
            <a:srcRect/>
            <a:stretch>
              <a:fillRect/>
            </a:stretch>
          </a:blipFill>
        </p:spPr>
        <p:txBody>
          <a:bodyPr wrap="none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>
          <a:xfrm>
            <a:off x="838200" y="228088"/>
            <a:ext cx="10515600" cy="5948875"/>
          </a:xfrm>
          <a:blipFill>
            <a:blip r:embed="rId3"/>
            <a:srcRect/>
            <a:stretch>
              <a:fillRect/>
            </a:stretch>
          </a:blipFill>
        </p:spPr>
        <p:txBody>
          <a:bodyPr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Цели урока: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b="1" i="1" dirty="0" smtClean="0"/>
              <a:t>1.Повторить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типы задач на дроби и способы их решения.</a:t>
            </a:r>
          </a:p>
          <a:p>
            <a:pPr marL="0" indent="0">
              <a:buNone/>
            </a:pPr>
            <a:r>
              <a:rPr lang="ru-RU" b="1" i="1" smtClean="0"/>
              <a:t>     2</a:t>
            </a:r>
            <a:r>
              <a:rPr lang="ru-RU" b="1" i="1" dirty="0" smtClean="0"/>
              <a:t>. Обобщить </a:t>
            </a:r>
          </a:p>
          <a:p>
            <a:pPr marL="0" indent="0">
              <a:buNone/>
            </a:pPr>
            <a:r>
              <a:rPr lang="ru-RU" dirty="0" smtClean="0"/>
              <a:t>       знания, умения и навыки решения задач на дроби.</a:t>
            </a:r>
          </a:p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b="1" i="1" dirty="0" smtClean="0"/>
              <a:t>3.Применять </a:t>
            </a:r>
          </a:p>
          <a:p>
            <a:pPr marL="0" indent="0">
              <a:buNone/>
            </a:pPr>
            <a:r>
              <a:rPr lang="ru-RU" dirty="0" smtClean="0"/>
              <a:t>      изученные способы при решении сложных задач.</a:t>
            </a:r>
          </a:p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b="1" i="1" dirty="0" smtClean="0"/>
              <a:t>4.Проверить</a:t>
            </a:r>
          </a:p>
          <a:p>
            <a:pPr marL="0" indent="0">
              <a:buNone/>
            </a:pPr>
            <a:r>
              <a:rPr lang="ru-RU" dirty="0" smtClean="0"/>
              <a:t>     уровень знаний по данной теме.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6370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 noEditPoints="1"/>
              </p:cNvSpPr>
              <p:nvPr>
                <p:ph idx="1"/>
              </p:nvPr>
            </p:nvSpPr>
            <p:spPr>
              <a:xfrm>
                <a:off x="838200" y="365125"/>
                <a:ext cx="10515600" cy="5811838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sz="3600" b="1" dirty="0" smtClean="0"/>
                  <a:t>            Задача № 1</a:t>
                </a:r>
              </a:p>
              <a:p>
                <a:pPr marL="0" indent="0">
                  <a:buNone/>
                </a:pPr>
                <a:r>
                  <a:rPr lang="ru-RU" sz="3600" b="1" dirty="0" smtClean="0"/>
                  <a:t>   Купили </a:t>
                </a:r>
                <a:r>
                  <a:rPr lang="ru-RU" sz="3600" b="1" dirty="0"/>
                  <a:t>кусок ткани длиной 2м 50 см и </a:t>
                </a:r>
              </a:p>
              <a:p>
                <a:pPr marL="0" indent="0">
                  <a:buNone/>
                </a:pPr>
                <a:r>
                  <a:rPr lang="ru-RU" sz="3600" b="1" dirty="0" smtClean="0"/>
                  <a:t>из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6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ru-RU" sz="3600" b="1" i="1" smtClean="0">
                            <a:latin typeface="Cambria Math" panose="02040503050406030204" pitchFamily="18" charset="0"/>
                          </a:rPr>
                          <m:t>𝟓</m:t>
                        </m:r>
                      </m:den>
                    </m:f>
                    <m:r>
                      <a:rPr lang="ru-RU" sz="3600" b="1" i="1" smtClean="0">
                        <a:latin typeface="Cambria Math" panose="02040503050406030204" pitchFamily="18" charset="0"/>
                      </a:rPr>
                      <m:t>   </m:t>
                    </m:r>
                  </m:oMath>
                </a14:m>
                <a:r>
                  <a:rPr lang="ru-RU" sz="3600" b="1" dirty="0" smtClean="0"/>
                  <a:t>куска </a:t>
                </a:r>
                <a:r>
                  <a:rPr lang="ru-RU" sz="3600" b="1" dirty="0"/>
                  <a:t>сшили платье для куклы. </a:t>
                </a:r>
              </a:p>
              <a:p>
                <a:pPr marL="0" indent="0">
                  <a:buNone/>
                </a:pPr>
                <a:r>
                  <a:rPr lang="ru-RU" sz="3600" b="1" dirty="0" smtClean="0"/>
                  <a:t>     Сколько </a:t>
                </a:r>
                <a:r>
                  <a:rPr lang="ru-RU" sz="3600" b="1" dirty="0"/>
                  <a:t>сантиметров </a:t>
                </a:r>
              </a:p>
              <a:p>
                <a:pPr marL="0" indent="0">
                  <a:buNone/>
                </a:pPr>
                <a:r>
                  <a:rPr lang="ru-RU" sz="3600" b="1" dirty="0"/>
                  <a:t>ткани ушло на платье? </a:t>
                </a:r>
              </a:p>
              <a:p>
                <a:pPr marL="0" indent="0">
                  <a:buNone/>
                </a:pPr>
                <a:r>
                  <a:rPr lang="ru-RU" sz="3600" b="1" dirty="0" smtClean="0"/>
                  <a:t>    Сколько </a:t>
                </a:r>
                <a:r>
                  <a:rPr lang="ru-RU" sz="3600" b="1" dirty="0"/>
                  <a:t>метров осталось?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365125"/>
                <a:ext cx="10515600" cy="5811838"/>
              </a:xfrm>
              <a:blipFill rotWithShape="0">
                <a:blip r:embed="rId3"/>
                <a:stretch>
                  <a:fillRect l="-1797" t="-262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4"/>
          <p:cNvSpPr/>
          <p:nvPr/>
        </p:nvSpPr>
        <p:spPr>
          <a:xfrm>
            <a:off x="8363940" y="1825625"/>
            <a:ext cx="2089875" cy="3710202"/>
          </a:xfrm>
          <a:prstGeom prst="rect">
            <a:avLst/>
          </a:prstGeom>
          <a:blipFill>
            <a:blip r:embed="rId4"/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3"/>
          <a:srcRect b="13153"/>
          <a:stretch/>
        </p:blipFill>
        <p:spPr>
          <a:xfrm>
            <a:off x="1" y="0"/>
            <a:ext cx="9020432" cy="59559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5955957"/>
            <a:ext cx="22489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1)</a:t>
            </a:r>
            <a:r>
              <a:rPr lang="ru-RU" sz="4000" dirty="0" smtClean="0"/>
              <a:t>12</a:t>
            </a:r>
            <a:r>
              <a:rPr lang="en-US" sz="4000" dirty="0" smtClean="0"/>
              <a:t>:0,75</a:t>
            </a:r>
            <a:endParaRPr lang="ru-RU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706129" y="5816129"/>
                <a:ext cx="1795533" cy="962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dirty="0" smtClean="0"/>
                  <a:t>2)</a:t>
                </a:r>
                <a:r>
                  <a:rPr lang="ru-RU" sz="4000" dirty="0" smtClean="0"/>
                  <a:t>12</a:t>
                </a:r>
                <a:r>
                  <a:rPr lang="en-US" sz="4000" dirty="0" smtClean="0"/>
                  <a:t>∙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ru-RU" sz="40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6129" y="5816129"/>
                <a:ext cx="1795533" cy="962828"/>
              </a:xfrm>
              <a:prstGeom prst="rect">
                <a:avLst/>
              </a:prstGeom>
              <a:blipFill rotWithShape="0">
                <a:blip r:embed="rId4"/>
                <a:stretch>
                  <a:fillRect l="-12245" b="-139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514490" y="5816129"/>
                <a:ext cx="1795533" cy="9602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dirty="0" smtClean="0"/>
                  <a:t>3)</a:t>
                </a:r>
                <a:r>
                  <a:rPr lang="ru-RU" sz="4000" dirty="0" smtClean="0"/>
                  <a:t>12</a:t>
                </a:r>
                <a:r>
                  <a:rPr lang="en-US" sz="4000" dirty="0" smtClean="0"/>
                  <a:t>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ru-RU" sz="40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4490" y="5816129"/>
                <a:ext cx="1795533" cy="960263"/>
              </a:xfrm>
              <a:prstGeom prst="rect">
                <a:avLst/>
              </a:prstGeom>
              <a:blipFill rotWithShape="0">
                <a:blip r:embed="rId5"/>
                <a:stretch>
                  <a:fillRect l="-12245" b="-132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</a:t>
            </a:r>
            <a:r>
              <a:rPr lang="ru-RU" dirty="0" smtClean="0"/>
              <a:t>Задача №3</a:t>
            </a:r>
            <a:br>
              <a:rPr lang="ru-RU" dirty="0" smtClean="0"/>
            </a:br>
            <a:r>
              <a:rPr lang="ru-RU" sz="3600" b="1" dirty="0" smtClean="0"/>
              <a:t>В </a:t>
            </a:r>
            <a:r>
              <a:rPr lang="ru-RU" sz="3600" b="1" dirty="0"/>
              <a:t>гараже стояло 9 машин.</a:t>
            </a:r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>
          <a:xfrm>
            <a:off x="838200" y="1825625"/>
            <a:ext cx="10515600" cy="1510003"/>
          </a:xfrm>
        </p:spPr>
        <p:txBody>
          <a:bodyPr>
            <a:normAutofit fontScale="92500" lnSpcReduction="20000"/>
          </a:bodyPr>
          <a:lstStyle/>
          <a:p>
            <a:r>
              <a:rPr lang="ru-RU" sz="3600" dirty="0"/>
              <a:t>Какую часть всех машин составляли красные машины?</a:t>
            </a:r>
          </a:p>
          <a:p>
            <a:r>
              <a:rPr lang="ru-RU" sz="3600" dirty="0"/>
              <a:t>Какую часть всех машин составляли синие машины?</a:t>
            </a:r>
          </a:p>
          <a:p>
            <a:r>
              <a:rPr lang="ru-RU" sz="3600" dirty="0"/>
              <a:t>Какую часть всех машин составляли грузовые машины?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99113" y="3701723"/>
            <a:ext cx="1301156" cy="826932"/>
          </a:xfrm>
          <a:prstGeom prst="rect">
            <a:avLst/>
          </a:prstGeom>
          <a:blipFill>
            <a:blip r:embed="rId3"/>
            <a:srcRect/>
            <a:stretch>
              <a:fillRect/>
            </a:stretch>
          </a:blipFill>
        </p:spPr>
        <p:txBody>
          <a:bodyPr wrap="none" rtlCol="0">
            <a:spAutoFit/>
          </a:bodyPr>
          <a:lstStyle/>
          <a:p>
            <a:endParaRPr/>
          </a:p>
        </p:txBody>
      </p:sp>
      <p:sp>
        <p:nvSpPr>
          <p:cNvPr id="6" name="Прямоугольник 5"/>
          <p:cNvSpPr/>
          <p:nvPr/>
        </p:nvSpPr>
        <p:spPr>
          <a:xfrm>
            <a:off x="2627569" y="3804421"/>
            <a:ext cx="1779098" cy="1131970"/>
          </a:xfrm>
          <a:prstGeom prst="rect">
            <a:avLst/>
          </a:prstGeom>
          <a:blipFill>
            <a:blip r:embed="rId4"/>
            <a:srcRect/>
            <a:stretch>
              <a:fillRect/>
            </a:stretch>
          </a:blipFill>
        </p:spPr>
        <p:txBody>
          <a:bodyPr/>
          <a:lstStyle/>
          <a:p>
            <a:endParaRPr/>
          </a:p>
        </p:txBody>
      </p:sp>
      <p:sp>
        <p:nvSpPr>
          <p:cNvPr id="7" name="Прямоугольник 6"/>
          <p:cNvSpPr/>
          <p:nvPr/>
        </p:nvSpPr>
        <p:spPr>
          <a:xfrm rot="21600000">
            <a:off x="402427" y="4683068"/>
            <a:ext cx="2681885" cy="1614289"/>
          </a:xfrm>
          <a:prstGeom prst="rect">
            <a:avLst/>
          </a:prstGeom>
          <a:blipFill>
            <a:blip r:embed="rId5"/>
            <a:srcRect/>
            <a:stretch>
              <a:fillRect/>
            </a:stretch>
          </a:blipFill>
        </p:spPr>
        <p:txBody>
          <a:bodyPr wrap="none" rtlCol="0">
            <a:spAutoFit/>
          </a:bodyPr>
          <a:lstStyle/>
          <a:p>
            <a:endParaRPr/>
          </a:p>
        </p:txBody>
      </p:sp>
      <p:sp>
        <p:nvSpPr>
          <p:cNvPr id="8" name="Прямоугольник 7"/>
          <p:cNvSpPr/>
          <p:nvPr/>
        </p:nvSpPr>
        <p:spPr>
          <a:xfrm>
            <a:off x="5126574" y="3382214"/>
            <a:ext cx="2962349" cy="1488770"/>
          </a:xfrm>
          <a:prstGeom prst="rect">
            <a:avLst/>
          </a:prstGeom>
          <a:blipFill>
            <a:blip r:embed="rId6"/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endParaRPr/>
          </a:p>
        </p:txBody>
      </p:sp>
      <p:sp>
        <p:nvSpPr>
          <p:cNvPr id="9" name="Прямоугольник 8"/>
          <p:cNvSpPr/>
          <p:nvPr/>
        </p:nvSpPr>
        <p:spPr>
          <a:xfrm>
            <a:off x="8949253" y="3416448"/>
            <a:ext cx="1689130" cy="883987"/>
          </a:xfrm>
          <a:prstGeom prst="rect">
            <a:avLst/>
          </a:prstGeom>
          <a:blipFill>
            <a:blip r:embed="rId7"/>
            <a:srcRect/>
            <a:stretch>
              <a:fillRect/>
            </a:stretch>
          </a:blipFill>
        </p:spPr>
        <p:txBody>
          <a:bodyPr wrap="none" rtlCol="0">
            <a:spAutoFit/>
          </a:bodyPr>
          <a:lstStyle/>
          <a:p>
            <a:endParaRPr/>
          </a:p>
        </p:txBody>
      </p:sp>
      <p:sp>
        <p:nvSpPr>
          <p:cNvPr id="10" name="Прямоугольник 9"/>
          <p:cNvSpPr/>
          <p:nvPr/>
        </p:nvSpPr>
        <p:spPr>
          <a:xfrm>
            <a:off x="3426337" y="5139506"/>
            <a:ext cx="1654897" cy="952453"/>
          </a:xfrm>
          <a:prstGeom prst="rect">
            <a:avLst/>
          </a:prstGeom>
          <a:blipFill>
            <a:blip r:embed="rId8"/>
            <a:srcRect/>
            <a:stretch>
              <a:fillRect/>
            </a:stretch>
          </a:blipFill>
        </p:spPr>
        <p:txBody>
          <a:bodyPr wrap="none" rtlCol="0">
            <a:spAutoFit/>
          </a:bodyPr>
          <a:lstStyle/>
          <a:p>
            <a:endParaRPr/>
          </a:p>
        </p:txBody>
      </p:sp>
      <p:sp>
        <p:nvSpPr>
          <p:cNvPr id="11" name="Прямоугольник 10"/>
          <p:cNvSpPr/>
          <p:nvPr/>
        </p:nvSpPr>
        <p:spPr>
          <a:xfrm>
            <a:off x="5503136" y="5219383"/>
            <a:ext cx="1426677" cy="906809"/>
          </a:xfrm>
          <a:prstGeom prst="rect">
            <a:avLst/>
          </a:prstGeom>
          <a:blipFill>
            <a:blip r:embed="rId9"/>
            <a:srcRect/>
            <a:stretch>
              <a:fillRect/>
            </a:stretch>
          </a:blipFill>
        </p:spPr>
        <p:txBody>
          <a:bodyPr wrap="none" rtlCol="0">
            <a:spAutoFit/>
          </a:bodyPr>
          <a:lstStyle/>
          <a:p>
            <a:endParaRPr/>
          </a:p>
        </p:txBody>
      </p:sp>
      <p:sp>
        <p:nvSpPr>
          <p:cNvPr id="12" name="Прямоугольник 11"/>
          <p:cNvSpPr/>
          <p:nvPr/>
        </p:nvSpPr>
        <p:spPr>
          <a:xfrm>
            <a:off x="7500058" y="4774354"/>
            <a:ext cx="1972782" cy="1739811"/>
          </a:xfrm>
          <a:prstGeom prst="rect">
            <a:avLst/>
          </a:prstGeom>
          <a:blipFill>
            <a:blip r:embed="rId10"/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endParaRPr/>
          </a:p>
        </p:txBody>
      </p:sp>
      <p:sp>
        <p:nvSpPr>
          <p:cNvPr id="13" name="Прямоугольник 12"/>
          <p:cNvSpPr/>
          <p:nvPr/>
        </p:nvSpPr>
        <p:spPr>
          <a:xfrm>
            <a:off x="9496980" y="5162329"/>
            <a:ext cx="1905939" cy="1249139"/>
          </a:xfrm>
          <a:prstGeom prst="rect">
            <a:avLst/>
          </a:prstGeom>
          <a:blipFill>
            <a:blip r:embed="rId11"/>
            <a:srcRect/>
            <a:stretch>
              <a:fillRect/>
            </a:stretch>
          </a:blipFill>
        </p:spPr>
        <p:txBody>
          <a:bodyPr wrap="square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Notes Theme">
  <a:themeElements>
    <a:clrScheme name="Office Notes Them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Notes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Notes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165</Words>
  <Application>Microsoft Office PowerPoint</Application>
  <PresentationFormat>Широкоэкранный</PresentationFormat>
  <Paragraphs>62</Paragraphs>
  <Slides>12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Arial Black</vt:lpstr>
      <vt:lpstr>Calibri</vt:lpstr>
      <vt:lpstr>Calibri Light</vt:lpstr>
      <vt:lpstr>Cambria Math</vt:lpstr>
      <vt:lpstr>Office Theme</vt:lpstr>
      <vt:lpstr>﻿  ﻿  </vt:lpstr>
      <vt:lpstr>                         Устная работа</vt:lpstr>
      <vt:lpstr>Презентация PowerPoint</vt:lpstr>
      <vt:lpstr>Презентация PowerPoint</vt:lpstr>
      <vt:lpstr>Презентация PowerPoint</vt:lpstr>
      <vt:lpstr>Цели урока:</vt:lpstr>
      <vt:lpstr>Презентация PowerPoint</vt:lpstr>
      <vt:lpstr>Презентация PowerPoint</vt:lpstr>
      <vt:lpstr>   Задача №3 В гараже стояло 9 машин.</vt:lpstr>
      <vt:lpstr>Презентация PowerPoint</vt:lpstr>
      <vt:lpstr>                   Домашнее задание</vt:lpstr>
      <vt:lpstr>Презентация PowerPoint</vt:lpstr>
    </vt:vector>
  </TitlesOfParts>
  <Company>Mobile Systems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XYXY</dc:creator>
  <cp:lastModifiedBy>Нейкшина Ольга Петровна </cp:lastModifiedBy>
  <cp:revision>11</cp:revision>
  <dcterms:created xsi:type="dcterms:W3CDTF">2017-06-21T13:57:27Z</dcterms:created>
  <dcterms:modified xsi:type="dcterms:W3CDTF">2019-05-27T09:32:05Z</dcterms:modified>
</cp:coreProperties>
</file>