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7" r:id="rId3"/>
    <p:sldId id="261" r:id="rId4"/>
    <p:sldId id="278" r:id="rId5"/>
    <p:sldId id="262" r:id="rId6"/>
    <p:sldId id="285" r:id="rId7"/>
    <p:sldId id="295" r:id="rId8"/>
    <p:sldId id="289" r:id="rId9"/>
    <p:sldId id="284" r:id="rId10"/>
    <p:sldId id="287" r:id="rId11"/>
    <p:sldId id="286" r:id="rId12"/>
    <p:sldId id="283" r:id="rId13"/>
    <p:sldId id="291" r:id="rId14"/>
    <p:sldId id="282" r:id="rId15"/>
    <p:sldId id="292" r:id="rId16"/>
    <p:sldId id="293" r:id="rId17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3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ver dir="r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8662" y="357166"/>
            <a:ext cx="8001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Обобщение опыта работы по самообразованию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«Детское экспериментирование как средство развития познавательной активности дошкольников» </a:t>
            </a:r>
            <a:endParaRPr lang="ru-RU" sz="3600" dirty="0"/>
          </a:p>
        </p:txBody>
      </p:sp>
      <p:pic>
        <p:nvPicPr>
          <p:cNvPr id="5122" name="Picture 2" descr="C:\Users\Титан\Desktop\опыты артинки\chitatel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4554"/>
            <a:ext cx="2974280" cy="33450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868" y="3786190"/>
            <a:ext cx="34290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Воспитателя высшей квалификационной категории ГБОУ Школа 1015 ДО №2 </a:t>
            </a:r>
          </a:p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Фроловой Любови Ильиничны</a:t>
            </a: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428604"/>
            <a:ext cx="50561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Волшебные краски</a:t>
            </a:r>
            <a:endParaRPr lang="ru-RU" sz="4000" dirty="0"/>
          </a:p>
        </p:txBody>
      </p:sp>
      <p:pic>
        <p:nvPicPr>
          <p:cNvPr id="8" name="Содержимое 7" descr="IMG_8937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571480"/>
            <a:ext cx="62215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Рисунки коры деревьев</a:t>
            </a:r>
            <a:endParaRPr lang="ru-RU" sz="4000" dirty="0"/>
          </a:p>
        </p:txBody>
      </p:sp>
      <p:pic>
        <p:nvPicPr>
          <p:cNvPr id="12" name="Содержимое 11" descr="20160518_11240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0" y="1857364"/>
            <a:ext cx="4497388" cy="3505211"/>
          </a:xfrm>
        </p:spPr>
      </p:pic>
      <p:pic>
        <p:nvPicPr>
          <p:cNvPr id="13" name="Содержимое 12" descr="20160518_112527.jpg"/>
          <p:cNvPicPr>
            <a:picLocks noGrp="1" noChangeAspect="1"/>
          </p:cNvPicPr>
          <p:nvPr>
            <p:ph sz="quarter" idx="4"/>
          </p:nvPr>
        </p:nvPicPr>
        <p:blipFill>
          <a:blip r:embed="rId4" cstate="screen"/>
          <a:stretch>
            <a:fillRect/>
          </a:stretch>
        </p:blipFill>
        <p:spPr>
          <a:xfrm>
            <a:off x="4645025" y="1928802"/>
            <a:ext cx="4356131" cy="3434249"/>
          </a:xfr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928926" y="285728"/>
            <a:ext cx="6215074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процессе экспериментирования дети учатся: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видеть и выделять проблему;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принимать и ставить цель;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решать проблемы: анализировать объект или явление, выделять существенные признаки и связи, сопоставлять различные факты, выдвигать гипотезы, предположения, отбирать средства и материалы для самостоятельной деятельности, осуществлять эксперимент;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высказывать суждения, делать выводы и умозаключения.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550072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Методы взаимодействия с семьей наглядные, словесные, практические: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консультации для родителей;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папки-передвижки;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открытое занятие.</a:t>
            </a:r>
          </a:p>
          <a:p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29698" name="Picture 2" descr="D:\Фотографии\группа № 7\IMG_2838.JPG"/>
          <p:cNvPicPr>
            <a:picLocks noChangeAspect="1" noChangeArrowheads="1"/>
          </p:cNvPicPr>
          <p:nvPr/>
        </p:nvPicPr>
        <p:blipFill>
          <a:blip r:embed="rId3" cstate="screen"/>
          <a:srcRect l="-2273" r="-2274"/>
          <a:stretch>
            <a:fillRect/>
          </a:stretch>
        </p:blipFill>
        <p:spPr bwMode="auto">
          <a:xfrm>
            <a:off x="4643438" y="1500174"/>
            <a:ext cx="4225047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357166"/>
            <a:ext cx="5786477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Comic Sans MS" pitchFamily="66" charset="0"/>
              </a:rPr>
              <a:t>В результате работы за год я: </a:t>
            </a: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Изучила теоретический материал по данной теме в педагогической  и методической литературе.</a:t>
            </a: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Создала картотеку опытов и экспериментов.</a:t>
            </a: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Создала картотеку дидактических игр по экспериментальной деятельности.</a:t>
            </a: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Создала условия для организации экспериментальной деятельности детей в группе.</a:t>
            </a: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Разработала конспекты НОД по экспериментированию.</a:t>
            </a: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Провела  консультации для родителей по данной теме.</a:t>
            </a:r>
          </a:p>
          <a:p>
            <a:pPr lvl="0" algn="ctr"/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Оформила папки-передвижки в родительский уголок.</a:t>
            </a:r>
          </a:p>
          <a:p>
            <a:pPr algn="ctr"/>
            <a:endParaRPr lang="ru-RU" sz="2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2"/>
            <a:ext cx="8286808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omic Sans MS" pitchFamily="66" charset="0"/>
              </a:rPr>
              <a:t>Вывод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Проанализировав результаты своей педагогической деятельности, я пришла к выводу, что опыт работы в данном направлении очень эффективен. Такой  метод обучения как экспериментальная деятельность, достаточно мощно активизирует познавательный интерес у детей и способствует  усвоению детьми новых знаний и умений.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В перспективе планирую продолжить работу по самообразованию по данной теме. А накопленным материалом предлагаю поделиться с коллегами.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 Подводя итог, хочу сказать, что  поощряя детскую любознательность, утоляя жажду познания маленьких почемучек и направляя их исследовательскую инициативу, мы смогли развить у детей изобретательность, творческую активность,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Comic Sans MS" pitchFamily="66" charset="0"/>
              </a:rPr>
              <a:t>познавательный интерес; открыли перед детьми  удивительный мир   экспериментирования.</a:t>
            </a:r>
          </a:p>
          <a:p>
            <a:pPr algn="ctr"/>
            <a:endParaRPr lang="ru-RU" sz="4000" b="1" dirty="0" smtClean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7356" y="642918"/>
            <a:ext cx="55755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</a:t>
            </a:r>
            <a:endParaRPr lang="ru-RU" sz="4000" dirty="0"/>
          </a:p>
        </p:txBody>
      </p:sp>
      <p:pic>
        <p:nvPicPr>
          <p:cNvPr id="1026" name="Picture 2" descr="C:\Users\Титан\Desktop\опыты артинки\chitateli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500174"/>
            <a:ext cx="3686177" cy="414565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357166"/>
            <a:ext cx="4000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Актуальность</a:t>
            </a:r>
            <a:endParaRPr lang="ru-RU" sz="4000" dirty="0"/>
          </a:p>
        </p:txBody>
      </p:sp>
      <p:pic>
        <p:nvPicPr>
          <p:cNvPr id="3073" name="Picture 1" descr="C:\Users\Титан\Desktop\опыты артинки\0_3a855_1ebba684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2714620"/>
            <a:ext cx="2625867" cy="392909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1214422"/>
            <a:ext cx="750099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«Расскажи – и я забуду, 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покажи – и я запомню,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  дай попробовать - и я пойму».  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3500438"/>
            <a:ext cx="32147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Ребенок усваивает все прочно и надолго когда слышит, видит и делает сам.</a:t>
            </a:r>
            <a:endParaRPr lang="ru-RU" sz="2400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4810" y="642918"/>
            <a:ext cx="17075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Цель: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428736"/>
            <a:ext cx="80010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Создание условий для развития познавательного интереса детей в процессе опытно – экспериментальной деятельности.</a:t>
            </a:r>
            <a:endParaRPr lang="ru-RU" sz="3200" dirty="0"/>
          </a:p>
        </p:txBody>
      </p:sp>
      <p:pic>
        <p:nvPicPr>
          <p:cNvPr id="4097" name="Picture 1" descr="C:\Users\Титан\Desktop\опыты артинки\provette_architetto_fran_0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3571876"/>
            <a:ext cx="1891891" cy="19280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214290"/>
            <a:ext cx="22365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Задачи:</a:t>
            </a:r>
            <a:endParaRPr lang="ru-RU" sz="4000" dirty="0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142976" y="857232"/>
            <a:ext cx="6500858" cy="40626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1. Изучить методическую литературу по данной теме.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2. Создавать условия для исследовательской активности детей.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3.Поощрять и направлять исследовательскую инициативу детей, развивая их независимость, изобретательность, творческую активность; помочь раскрыть перед детьми удивительный мир экспериментирования, развивать познавательные способности.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4. Привлечь родителей к процессу экспериментирования в повседневной жизни.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357166"/>
            <a:ext cx="33570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Литература:</a:t>
            </a:r>
            <a:endParaRPr lang="ru-RU" sz="4000" dirty="0"/>
          </a:p>
        </p:txBody>
      </p:sp>
      <p:pic>
        <p:nvPicPr>
          <p:cNvPr id="1025" name="Picture 1" descr="D:\Фотографии\группа № 7\IMG_2835.JPG"/>
          <p:cNvPicPr>
            <a:picLocks noChangeAspect="1" noChangeArrowheads="1"/>
          </p:cNvPicPr>
          <p:nvPr/>
        </p:nvPicPr>
        <p:blipFill>
          <a:blip r:embed="rId3" cstate="screen"/>
          <a:srcRect t="-28988" b="-14151"/>
          <a:stretch>
            <a:fillRect/>
          </a:stretch>
        </p:blipFill>
        <p:spPr bwMode="auto">
          <a:xfrm>
            <a:off x="2643174" y="-76223"/>
            <a:ext cx="5643602" cy="6934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22" y="357166"/>
            <a:ext cx="560762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Мини - лаборатория</a:t>
            </a:r>
            <a:endParaRPr lang="ru-RU" sz="4000" dirty="0"/>
          </a:p>
        </p:txBody>
      </p:sp>
      <p:pic>
        <p:nvPicPr>
          <p:cNvPr id="1026" name="Picture 2" descr="C:\Users\HOME\Desktop\эксперим\IMG_89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5984" y="1142984"/>
            <a:ext cx="5429288" cy="488315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Титан\Desktop\опыты артинки\424568-chemical-experim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600427"/>
            <a:ext cx="4071966" cy="32575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14646" y="214290"/>
            <a:ext cx="592935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А у нас в саду дела - эксперименты снова,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Сам волшебник никогда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 не творил такого!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То растопим снег и лёд, то смешаем краски.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Изменяем вкус воды,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itchFamily="66" charset="0"/>
              </a:rPr>
              <a:t>как в волшебной сказке!</a:t>
            </a:r>
            <a:endParaRPr lang="ru-RU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357166"/>
            <a:ext cx="42659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Опыты с водой</a:t>
            </a:r>
            <a:endParaRPr lang="ru-RU" sz="4000" dirty="0"/>
          </a:p>
        </p:txBody>
      </p:sp>
      <p:pic>
        <p:nvPicPr>
          <p:cNvPr id="11" name="Содержимое 10" descr="IMG_822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12" name="Содержимое 11" descr="IMG_8241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3108" y="285728"/>
            <a:ext cx="59923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Экспериментируем дома</a:t>
            </a:r>
            <a:endParaRPr lang="ru-RU" sz="3600" dirty="0"/>
          </a:p>
        </p:txBody>
      </p:sp>
      <p:pic>
        <p:nvPicPr>
          <p:cNvPr id="10" name="Содержимое 9" descr="image-269de9bb4baa8562222c73c7ec12b0c0f7648a785a899feb3f352747bd8abd0c-V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214414" y="1571612"/>
            <a:ext cx="3143272" cy="4525963"/>
          </a:xfrm>
        </p:spPr>
      </p:pic>
      <p:pic>
        <p:nvPicPr>
          <p:cNvPr id="13" name="Содержимое 12" descr="image-9558cf5d726780512d3b167105bff571f2af1b6a451f66a072003e70b1d9f0d2-V.jpg"/>
          <p:cNvPicPr>
            <a:picLocks noGrp="1" noChangeAspect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072066" y="1643050"/>
            <a:ext cx="2903044" cy="4525963"/>
          </a:xfr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445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Танюшка</cp:lastModifiedBy>
  <cp:revision>74</cp:revision>
  <dcterms:created xsi:type="dcterms:W3CDTF">2014-05-12T04:44:22Z</dcterms:created>
  <dcterms:modified xsi:type="dcterms:W3CDTF">2019-05-27T10:24:11Z</dcterms:modified>
</cp:coreProperties>
</file>