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8E627E-D817-4711-9352-5C42B0387C0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0AD4A1-5137-408E-B10B-6343C3F17F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3130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D4A1-5137-408E-B10B-6343C3F17F2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62722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025FE3A-7D32-4C24-90D0-675EEFDE19C6}" type="datetimeFigureOut">
              <a:rPr lang="ru-RU" smtClean="0"/>
              <a:pPr/>
              <a:t>06.12.2017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53586F-8F08-4236-8D9D-3F2E342400C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1%82%D1%80%D0%BE%D0%B3%D0%B5%D0%BD%D0%B5%D1%80%D0%B0%D1%82%D0%BE%D1%80" TargetMode="External"/><Relationship Id="rId2" Type="http://schemas.openxmlformats.org/officeDocument/2006/relationships/hyperlink" Target="http://ru.wikipedia.org/wiki/%D0%92%D0%AD%D0%A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hyperlink" Target="http://ru.wikipedia.org/wiki/%D0%A4%D0%B5%D1%80%D0%BC%D0%B0_(%D0%B6%D0%B8%D0%B2%D0%BE%D1%82%D0%BD%D0%BE%D0%B2%D0%BE%D0%B4%D1%81%D1%82%D0%B2%D0%BE)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1%82%D0%B5%D1%8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F%D1%80%D0%BE%D0%B3%D1%80%D0%B0%D0%BC%D0%BC%D0%BD%D0%BE%D0%B5_%D0%BE%D0%B1%D0%B5%D1%81%D0%BF%D0%B5%D1%87%D0%B5%D0%BD%D0%B8%D0%B5" TargetMode="External"/><Relationship Id="rId4" Type="http://schemas.openxmlformats.org/officeDocument/2006/relationships/hyperlink" Target="http://ru.wikipedia.org/wiki/%D0%90%D0%BD%D0%B5%D0%BC%D0%BE%D0%BC%D0%B5%D1%82%D1%8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2005_%D0%B3%D0%BE%D0%B4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0%B5%D1%80%D0%BC%D0%B0%D0%BD%D0%B8%D1%8F" TargetMode="External"/><Relationship Id="rId2" Type="http://schemas.openxmlformats.org/officeDocument/2006/relationships/hyperlink" Target="http://ru.wikipedia.org/wiki/%D0%92%D0%B5%D0%BB%D0%B8%D0%BA%D0%BE%D0%B1%D1%80%D0%B8%D1%82%D0%B0%D0%BD%D0%B8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3%D1%80%D0%BE%D0%BC%D0%BA%D0%BE%D1%81%D1%82%D1%8C_%D0%B7%D0%B2%D1%83%D0%BA%D0%B0" TargetMode="External"/><Relationship Id="rId5" Type="http://schemas.openxmlformats.org/officeDocument/2006/relationships/hyperlink" Target="http://ru.wikipedia.org/wiki/%D0%94%D0%B0%D0%BD%D0%B8%D1%8F" TargetMode="External"/><Relationship Id="rId4" Type="http://schemas.openxmlformats.org/officeDocument/2006/relationships/hyperlink" Target="http://ru.wikipedia.org/wiki/%D0%9D%D0%B8%D0%B4%D0%B5%D1%80%D0%BB%D0%B0%D0%BD%D0%B4%D1%8B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7851648" cy="1828800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Ветряная электростанция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445224"/>
            <a:ext cx="5292080" cy="122413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Работа </a:t>
            </a:r>
            <a:r>
              <a:rPr lang="ru-RU" dirty="0" err="1" smtClean="0">
                <a:solidFill>
                  <a:schemeClr val="bg1"/>
                </a:solidFill>
              </a:rPr>
              <a:t>Караханян</a:t>
            </a:r>
            <a:r>
              <a:rPr lang="ru-RU" dirty="0" smtClean="0">
                <a:solidFill>
                  <a:schemeClr val="bg1"/>
                </a:solidFill>
              </a:rPr>
              <a:t> Ш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err="1" smtClean="0">
                <a:solidFill>
                  <a:schemeClr val="bg1"/>
                </a:solidFill>
              </a:rPr>
              <a:t>Уч.СОШ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с.Мичурино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468086" y="2318657"/>
            <a:ext cx="163285" cy="348343"/>
          </a:xfrm>
          <a:custGeom>
            <a:avLst/>
            <a:gdLst>
              <a:gd name="connsiteX0" fmla="*/ 163285 w 163285"/>
              <a:gd name="connsiteY0" fmla="*/ 174172 h 348343"/>
              <a:gd name="connsiteX1" fmla="*/ 32657 w 163285"/>
              <a:gd name="connsiteY1" fmla="*/ 174172 h 348343"/>
              <a:gd name="connsiteX2" fmla="*/ 0 w 163285"/>
              <a:gd name="connsiteY2" fmla="*/ 174172 h 348343"/>
              <a:gd name="connsiteX3" fmla="*/ 87085 w 163285"/>
              <a:gd name="connsiteY3" fmla="*/ 0 h 348343"/>
              <a:gd name="connsiteX4" fmla="*/ 32657 w 163285"/>
              <a:gd name="connsiteY4" fmla="*/ 348343 h 348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3285" h="348343">
                <a:moveTo>
                  <a:pt x="163285" y="174172"/>
                </a:moveTo>
                <a:lnTo>
                  <a:pt x="32657" y="174172"/>
                </a:lnTo>
                <a:lnTo>
                  <a:pt x="0" y="174172"/>
                </a:lnTo>
                <a:lnTo>
                  <a:pt x="87085" y="0"/>
                </a:lnTo>
                <a:lnTo>
                  <a:pt x="32657" y="348343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mph" presetSubtype="1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1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3" dur="indefinite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" presetClass="emph" presetSubtype="1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mph" presetSubtype="1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-7200000" s="0" l="0"/>
                                      </p:by>
                                    </p:animClr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  <p:bldP spid="3" grpId="0" build="p"/>
      <p:bldP spid="3" grpId="1" build="p"/>
      <p:bldP spid="3" grpId="2" build="p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8229600" cy="525658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Наземная ветровая электростанция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Наземная ветровая электростанция устанавливается на возвышенностях. Для установки одного элемента </a:t>
            </a:r>
            <a:r>
              <a:rPr lang="ru-RU" sz="2700" dirty="0" err="1" smtClean="0"/>
              <a:t>ветрогенератора</a:t>
            </a:r>
            <a:r>
              <a:rPr lang="ru-RU" sz="2700" dirty="0" smtClean="0"/>
              <a:t> требуется специальная площадка, которая подготавливается в течение 7 – 10 дней. Так же нужен хороший подъемный </a:t>
            </a:r>
            <a:r>
              <a:rPr lang="ru-RU" sz="2700" dirty="0" err="1" smtClean="0"/>
              <a:t>кран,способный</a:t>
            </a:r>
            <a:r>
              <a:rPr lang="ru-RU" sz="2700" dirty="0" smtClean="0"/>
              <a:t>  установить гондолу на высоту 50 метров. И самое главное, дорога, </a:t>
            </a:r>
            <a:r>
              <a:rPr lang="ru-RU" sz="2700" dirty="0" err="1" smtClean="0"/>
              <a:t>покоторой</a:t>
            </a:r>
            <a:r>
              <a:rPr lang="ru-RU" sz="2700" dirty="0" smtClean="0"/>
              <a:t> подъедет подъемный кран и другая тяжелая строительная техника. Все </a:t>
            </a:r>
            <a:r>
              <a:rPr lang="ru-RU" sz="2700" dirty="0" err="1" smtClean="0"/>
              <a:t>ветрогенераторы</a:t>
            </a:r>
            <a:r>
              <a:rPr lang="ru-RU" sz="2700" dirty="0" smtClean="0"/>
              <a:t> соединяются в единую сеть, но электрическим кабелям. Что в итоге и называют ветровая электростанция, которые являются самыми распространенными в мире.</a:t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122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70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Плавающая ветровая электростанция.</a:t>
            </a:r>
            <a:br>
              <a:rPr lang="ru-RU" sz="2400" dirty="0" smtClean="0"/>
            </a:br>
            <a:r>
              <a:rPr lang="ru-RU" sz="2400" dirty="0" smtClean="0"/>
              <a:t>Плавающая ветровая электростанция относительно новая </a:t>
            </a:r>
            <a:r>
              <a:rPr lang="ru-RU" sz="2400" dirty="0" err="1" smtClean="0"/>
              <a:t>разработка.Первая</a:t>
            </a:r>
            <a:r>
              <a:rPr lang="ru-RU" sz="2400" dirty="0" smtClean="0"/>
              <a:t> промышленная турбина была установлена в 2007 </a:t>
            </a:r>
            <a:r>
              <a:rPr lang="ru-RU" sz="2400" dirty="0" err="1" smtClean="0"/>
              <a:t>году.Глубина</a:t>
            </a:r>
            <a:r>
              <a:rPr lang="ru-RU" sz="2400" dirty="0" smtClean="0"/>
              <a:t> установки таких турбин около 100 метров.</a:t>
            </a:r>
            <a:endParaRPr lang="ru-RU" sz="2400" dirty="0"/>
          </a:p>
        </p:txBody>
      </p:sp>
      <p:pic>
        <p:nvPicPr>
          <p:cNvPr id="4" name="Содержимое 3" descr="1423396219_plavayuschaya-vetrovaya-elektrostanciy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935163"/>
            <a:ext cx="9144000" cy="492283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636912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/>
              <a:t>Парящая ветровая электростанция</a:t>
            </a:r>
            <a:br>
              <a:rPr lang="ru-RU" sz="2400" b="1" dirty="0" smtClean="0"/>
            </a:br>
            <a:r>
              <a:rPr lang="ru-RU" sz="2400" dirty="0" smtClean="0"/>
              <a:t>Парящая ветровая электростанция довольно необычное изобретении. Смысл такой станции, </a:t>
            </a:r>
            <a:r>
              <a:rPr lang="ru-RU" sz="2400" dirty="0" err="1" smtClean="0"/>
              <a:t>то,что</a:t>
            </a:r>
            <a:r>
              <a:rPr lang="ru-RU" sz="2400" dirty="0" smtClean="0"/>
              <a:t> турбина парит в атмосфере на высоте 100 метров - 300 метров и более. К </a:t>
            </a:r>
            <a:r>
              <a:rPr lang="ru-RU" sz="2400" dirty="0" err="1" smtClean="0"/>
              <a:t>сожалению,по</a:t>
            </a:r>
            <a:r>
              <a:rPr lang="ru-RU" sz="2400" dirty="0" smtClean="0"/>
              <a:t> этой теме не много информации. Известно, что промышленно не применяется парящая ветровая электростанция, а существует ряд </a:t>
            </a:r>
            <a:r>
              <a:rPr lang="ru-RU" sz="2400" dirty="0" err="1" smtClean="0"/>
              <a:t>пилотных</a:t>
            </a:r>
            <a:r>
              <a:rPr lang="ru-RU" sz="2400" dirty="0" smtClean="0"/>
              <a:t> проектов.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1423396257_paryaschaya-vetrovaya-elektrostanciya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89265" y="2349500"/>
            <a:ext cx="6165470" cy="45085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1423396286_paryaschaya-vetrovaya-elektrostanciya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70892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Ветряная</a:t>
            </a:r>
            <a:r>
              <a:rPr lang="ru-RU" b="1" dirty="0" smtClean="0"/>
              <a:t> </a:t>
            </a:r>
            <a:r>
              <a:rPr lang="ru-RU" sz="3100" b="1" dirty="0" smtClean="0"/>
              <a:t>электростанция</a:t>
            </a:r>
            <a:r>
              <a:rPr lang="ru-RU" dirty="0" smtClean="0"/>
              <a:t> </a:t>
            </a:r>
            <a:r>
              <a:rPr lang="ru-RU" sz="3100" dirty="0" smtClean="0"/>
              <a:t>— несколько </a:t>
            </a:r>
            <a:r>
              <a:rPr lang="ru-RU" sz="3100" dirty="0" smtClean="0">
                <a:hlinkClick r:id="rId2" tooltip="ВЭУ"/>
              </a:rPr>
              <a:t>ВЭУ</a:t>
            </a:r>
            <a:r>
              <a:rPr lang="ru-RU" sz="3100" dirty="0" smtClean="0"/>
              <a:t>, собранных в одном или нескольких местах и объединённых в единую сеть. Крупные ветряные электростанции могут состоять из 100 и более </a:t>
            </a:r>
            <a:r>
              <a:rPr lang="ru-RU" sz="3100" dirty="0" err="1" smtClean="0">
                <a:hlinkClick r:id="rId3" tooltip="Ветрогенератор"/>
              </a:rPr>
              <a:t>ветрогенераторов</a:t>
            </a:r>
            <a:r>
              <a:rPr lang="ru-RU" sz="3100" dirty="0" smtClean="0"/>
              <a:t>. Иногда ветряные электростанции называют ветряными </a:t>
            </a:r>
            <a:r>
              <a:rPr lang="ru-RU" sz="3100" dirty="0" smtClean="0">
                <a:hlinkClick r:id="rId4" tooltip="Ферма (животноводство)"/>
              </a:rPr>
              <a:t>фермами</a:t>
            </a:r>
            <a:r>
              <a:rPr lang="ru-RU" sz="3100" dirty="0" smtClean="0"/>
              <a:t>.</a:t>
            </a:r>
            <a:endParaRPr lang="ru-RU" sz="3100" dirty="0"/>
          </a:p>
        </p:txBody>
      </p:sp>
      <p:pic>
        <p:nvPicPr>
          <p:cNvPr id="4" name="Содержимое 3" descr="ветмет3.jpg"/>
          <p:cNvPicPr>
            <a:picLocks noGrp="1" noChangeAspect="1"/>
          </p:cNvPicPr>
          <p:nvPr>
            <p:ph idx="1"/>
          </p:nvPr>
        </p:nvPicPr>
        <p:blipFill>
          <a:blip r:embed="rId5" cstate="print"/>
          <a:stretch>
            <a:fillRect/>
          </a:stretch>
        </p:blipFill>
        <p:spPr>
          <a:xfrm>
            <a:off x="971600" y="2780928"/>
            <a:ext cx="6048672" cy="4077072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0689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Исследование скорости ветра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Ветряные электростанции строят в местах с высокой средней скоростью </a:t>
            </a:r>
            <a:r>
              <a:rPr lang="ru-RU" sz="2000" dirty="0" smtClean="0">
                <a:solidFill>
                  <a:schemeClr val="tx1"/>
                </a:solidFill>
                <a:hlinkClick r:id="rId3" tooltip="Ветер"/>
              </a:rPr>
              <a:t>ветра</a:t>
            </a:r>
            <a:r>
              <a:rPr lang="ru-RU" sz="2000" dirty="0" smtClean="0">
                <a:solidFill>
                  <a:schemeClr val="tx1"/>
                </a:solidFill>
              </a:rPr>
              <a:t> — от 4,5 м/с и выше.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Предварительно проводят исследование потенциала местности. </a:t>
            </a:r>
            <a:r>
              <a:rPr lang="ru-RU" sz="2000" dirty="0" smtClean="0">
                <a:solidFill>
                  <a:schemeClr val="tx1"/>
                </a:solidFill>
                <a:hlinkClick r:id="rId4" tooltip="Анемометр"/>
              </a:rPr>
              <a:t>Анемометры</a:t>
            </a:r>
            <a:r>
              <a:rPr lang="ru-RU" sz="2000" dirty="0" smtClean="0">
                <a:solidFill>
                  <a:schemeClr val="tx1"/>
                </a:solidFill>
              </a:rPr>
              <a:t> устанавливают на высоте от 30 до 100 метров, и в течение одного—двух лет собирают информацию о скорости и направлении ветра. Полученные сведения могут объединяться в карты доступности энергии ветра. Такие карты (и специальное </a:t>
            </a:r>
            <a:r>
              <a:rPr lang="ru-RU" sz="2000" dirty="0" smtClean="0">
                <a:solidFill>
                  <a:schemeClr val="tx1"/>
                </a:solidFill>
                <a:hlinkClick r:id="rId5" tooltip="Программное обеспечение"/>
              </a:rPr>
              <a:t>программное обеспечение</a:t>
            </a:r>
            <a:r>
              <a:rPr lang="ru-RU" sz="2000" dirty="0" smtClean="0">
                <a:solidFill>
                  <a:schemeClr val="tx1"/>
                </a:solidFill>
              </a:rPr>
              <a:t>) позволяют потенциальным инвесторам оценить скорость окупаемости проекта.</a:t>
            </a:r>
            <a:r>
              <a:rPr lang="ru-RU" sz="1600" dirty="0" smtClean="0">
                <a:solidFill>
                  <a:schemeClr val="tx1"/>
                </a:solidFill>
              </a:rPr>
              <a:t/>
            </a:r>
            <a:br>
              <a:rPr lang="ru-RU" sz="1600" dirty="0" smtClean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122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5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1539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Обычные метеорологические сведения не подходят для строительства ветряных электростанций: эти сведения о скоростях ветра собирались на уровне земли (до 10 метров) и в черте городов, или в аэропортах.</a:t>
            </a:r>
            <a:br>
              <a:rPr lang="ru-RU" sz="2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Во многих странах карты ветров для ветроэнергетики создаются государственными структурами, или с государственной помощью. Например, в Канаде Министерство развития и Министерство Природных ресурсов создали Атлас ветров Канады и WEST (</a:t>
            </a:r>
            <a:r>
              <a:rPr lang="ru-RU" sz="2800" dirty="0" err="1" smtClean="0">
                <a:solidFill>
                  <a:srgbClr val="7030A0"/>
                </a:solidFill>
              </a:rPr>
              <a:t>Wind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</a:rPr>
              <a:t>Energy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</a:rPr>
              <a:t>Simulation</a:t>
            </a:r>
            <a:r>
              <a:rPr lang="ru-RU" sz="2800" dirty="0" smtClean="0">
                <a:solidFill>
                  <a:srgbClr val="7030A0"/>
                </a:solidFill>
              </a:rPr>
              <a:t> </a:t>
            </a:r>
            <a:r>
              <a:rPr lang="ru-RU" sz="2800" dirty="0" err="1" smtClean="0">
                <a:solidFill>
                  <a:srgbClr val="7030A0"/>
                </a:solidFill>
              </a:rPr>
              <a:t>Toolkit</a:t>
            </a:r>
            <a:r>
              <a:rPr lang="ru-RU" sz="2800" dirty="0" smtClean="0">
                <a:solidFill>
                  <a:srgbClr val="7030A0"/>
                </a:solidFill>
              </a:rPr>
              <a:t>) — компьютерную модель, позволяющую планировать установку </a:t>
            </a:r>
            <a:r>
              <a:rPr lang="ru-RU" sz="2800" dirty="0" err="1" smtClean="0">
                <a:solidFill>
                  <a:srgbClr val="7030A0"/>
                </a:solidFill>
              </a:rPr>
              <a:t>ветрогенераторов</a:t>
            </a:r>
            <a:r>
              <a:rPr lang="ru-RU" sz="2800" dirty="0" smtClean="0">
                <a:solidFill>
                  <a:srgbClr val="7030A0"/>
                </a:solidFill>
              </a:rPr>
              <a:t> в любой местности Канады. В </a:t>
            </a:r>
            <a:r>
              <a:rPr lang="ru-RU" sz="2800" dirty="0" smtClean="0">
                <a:solidFill>
                  <a:srgbClr val="7030A0"/>
                </a:solidFill>
                <a:hlinkClick r:id="rId3" tooltip="2005 год"/>
              </a:rPr>
              <a:t>2005 году</a:t>
            </a:r>
            <a:r>
              <a:rPr lang="ru-RU" sz="2800" dirty="0" smtClean="0">
                <a:solidFill>
                  <a:srgbClr val="7030A0"/>
                </a:solidFill>
              </a:rPr>
              <a:t> Программа Развития ООН создала карту ветров для 19 развивающихся стран.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81228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 Высота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2592288"/>
          </a:xfrm>
        </p:spPr>
        <p:txBody>
          <a:bodyPr/>
          <a:lstStyle/>
          <a:p>
            <a:r>
              <a:rPr lang="ru-RU" dirty="0" smtClean="0"/>
              <a:t>Скорость ветра возрастает с высотой. Поэтому ветряные электростанции строят на вершинах холмов или возвышенностей, а генераторы устанавливают на башнях высотой 30—60 метров. Принимаются во внимание предметы, способные влиять на ветер: деревья, крупные здания и т. 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Экологический эффект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При строительстве ветряных электростанций учитывается влияние </a:t>
            </a:r>
            <a:r>
              <a:rPr lang="ru-RU" dirty="0" err="1" smtClean="0"/>
              <a:t>ветрогенераторов</a:t>
            </a:r>
            <a:r>
              <a:rPr lang="ru-RU" dirty="0" smtClean="0"/>
              <a:t> на окружающую среду. Законы, принятые в </a:t>
            </a:r>
            <a:r>
              <a:rPr lang="ru-RU" dirty="0" smtClean="0">
                <a:hlinkClick r:id="rId2" tooltip="Великобритания"/>
              </a:rPr>
              <a:t>Великобритании</a:t>
            </a:r>
            <a:r>
              <a:rPr lang="ru-RU" dirty="0" smtClean="0"/>
              <a:t>, </a:t>
            </a:r>
            <a:r>
              <a:rPr lang="ru-RU" dirty="0" smtClean="0">
                <a:hlinkClick r:id="rId3" tooltip="Германия"/>
              </a:rPr>
              <a:t>Германии</a:t>
            </a:r>
            <a:r>
              <a:rPr lang="ru-RU" dirty="0" smtClean="0"/>
              <a:t>, </a:t>
            </a:r>
            <a:r>
              <a:rPr lang="ru-RU" dirty="0" smtClean="0">
                <a:hlinkClick r:id="rId4" tooltip="Нидерланды"/>
              </a:rPr>
              <a:t>Нидерландах</a:t>
            </a:r>
            <a:r>
              <a:rPr lang="ru-RU" dirty="0" smtClean="0"/>
              <a:t> и </a:t>
            </a:r>
            <a:r>
              <a:rPr lang="ru-RU" dirty="0" smtClean="0">
                <a:hlinkClick r:id="rId5" tooltip="Дания"/>
              </a:rPr>
              <a:t>Дании</a:t>
            </a:r>
            <a:r>
              <a:rPr lang="ru-RU" dirty="0" smtClean="0"/>
              <a:t>, ограничивают уровень шума от работающей ветряной энергетической установки до 45 </a:t>
            </a:r>
            <a:r>
              <a:rPr lang="ru-RU" dirty="0" smtClean="0">
                <a:hlinkClick r:id="rId6" tooltip="Громкость звука"/>
              </a:rPr>
              <a:t>дБ</a:t>
            </a:r>
            <a:r>
              <a:rPr lang="ru-RU" dirty="0" smtClean="0"/>
              <a:t> в дневное время и до 35 дБ ночью. Минимальное расстояние от установки до жилых домов — 300 м.</a:t>
            </a:r>
          </a:p>
          <a:p>
            <a:pPr>
              <a:buNone/>
            </a:pPr>
            <a:r>
              <a:rPr lang="ru-RU" dirty="0" smtClean="0"/>
              <a:t>   Современные ветряные электростанции прекращают работу во время сезонного перелёта птиц.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365104"/>
            <a:ext cx="1277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 городе Челябинске ,</a:t>
            </a:r>
            <a:r>
              <a:rPr lang="ru-RU" sz="2400" dirty="0" err="1" smtClean="0"/>
              <a:t>вЮжнеуральском</a:t>
            </a:r>
            <a:r>
              <a:rPr lang="ru-RU" sz="2400" dirty="0" smtClean="0"/>
              <a:t> горном университете ведутся</a:t>
            </a:r>
            <a:br>
              <a:rPr lang="ru-RU" sz="2400" dirty="0" smtClean="0"/>
            </a:br>
            <a:r>
              <a:rPr lang="ru-RU" sz="2400" dirty="0" smtClean="0"/>
              <a:t>разработки  </a:t>
            </a:r>
            <a:r>
              <a:rPr lang="ru-RU" sz="2400" dirty="0" err="1" smtClean="0"/>
              <a:t>ветрогенераторов</a:t>
            </a:r>
            <a:r>
              <a:rPr lang="ru-RU" sz="2400" dirty="0" smtClean="0"/>
              <a:t> .В результате </a:t>
            </a:r>
            <a:r>
              <a:rPr lang="ru-RU" sz="2400" dirty="0" err="1" smtClean="0"/>
              <a:t>усовершенства</a:t>
            </a:r>
            <a:r>
              <a:rPr lang="ru-RU" sz="2400" dirty="0" smtClean="0"/>
              <a:t> </a:t>
            </a:r>
            <a:r>
              <a:rPr lang="ru-RU" sz="2400" dirty="0" err="1" smtClean="0"/>
              <a:t>лопости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уменьшается  </a:t>
            </a:r>
            <a:r>
              <a:rPr lang="ru-RU" sz="2400" dirty="0" err="1" smtClean="0"/>
              <a:t>вибрация,шум,инфразвук</a:t>
            </a:r>
            <a:r>
              <a:rPr lang="ru-RU" sz="2400" dirty="0" smtClean="0"/>
              <a:t> и ультразвук.</a:t>
            </a:r>
            <a:endParaRPr lang="ru-RU" sz="2400" dirty="0"/>
          </a:p>
        </p:txBody>
      </p:sp>
      <p:pic>
        <p:nvPicPr>
          <p:cNvPr id="4" name="Содержимое 3" descr="ветмет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126" y="1341438"/>
            <a:ext cx="9035748" cy="551656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Шельфовая ветровая электростанция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Шельфовая ветровая электростанция устанавливается в море. Расстояние от берега 15 -60километров. Где относительно не большая глубина. Элементы ветровой </a:t>
            </a:r>
            <a:r>
              <a:rPr lang="ru-RU" dirty="0" err="1" smtClean="0"/>
              <a:t>электростанции,ветрогенераторы</a:t>
            </a:r>
            <a:r>
              <a:rPr lang="ru-RU" dirty="0" smtClean="0"/>
              <a:t> крепятся к мачтам опорам достигающих в высоту 50 метров. Вся конструкция устанавливается на специальную платформу, которая крепится к морскому дну при помощи свай. Сваи забиваются в морское дно на 30 метров, что даёт всей конструкции отличную устойчивость. После чего все элементы шельфовой ветровой электростанции объединяются в единую сеть при помощи электрических кабелей проложенных по дну моря. На берегу где выходят кабеля стоит </a:t>
            </a:r>
            <a:r>
              <a:rPr lang="ru-RU" dirty="0" err="1" smtClean="0"/>
              <a:t>накопительно-распределительная</a:t>
            </a:r>
            <a:r>
              <a:rPr lang="ru-RU" dirty="0" smtClean="0"/>
              <a:t> электростанция. Которая направляет электроэнергию к потребителям.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ветмет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0473"/>
            <a:ext cx="9144000" cy="667752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</TotalTime>
  <Words>165</Words>
  <Application>Microsoft Office PowerPoint</Application>
  <PresentationFormat>Экран (4:3)</PresentationFormat>
  <Paragraphs>19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Ветряная электростанция</vt:lpstr>
      <vt:lpstr>Ветряная электростанция — несколько ВЭУ, собранных в одном или нескольких местах и объединённых в единую сеть. Крупные ветряные электростанции могут состоять из 100 и более ветрогенераторов. Иногда ветряные электростанции называют ветряными фермами.</vt:lpstr>
      <vt:lpstr>Исследование скорости ветра Ветряные электростанции строят в местах с высокой средней скоростью ветра — от 4,5 м/с и выше. Предварительно проводят исследование потенциала местности. Анемометры устанавливают на высоте от 30 до 100 метров, и в течение одного—двух лет собирают информацию о скорости и направлении ветра. Полученные сведения могут объединяться в карты доступности энергии ветра. Такие карты (и специальное программное обеспечение) позволяют потенциальным инвесторам оценить скорость окупаемости проекта. </vt:lpstr>
      <vt:lpstr>Обычные метеорологические сведения не подходят для строительства ветряных электростанций: эти сведения о скоростях ветра собирались на уровне земли (до 10 метров) и в черте городов, или в аэропортах. Во многих странах карты ветров для ветроэнергетики создаются государственными структурами, или с государственной помощью. Например, в Канаде Министерство развития и Министерство Природных ресурсов создали Атлас ветров Канады и WEST (Wind Energy Simulation Toolkit) — компьютерную модель, позволяющую планировать установку ветрогенераторов в любой местности Канады. В 2005 году Программа Развития ООН создала карту ветров для 19 развивающихся стран.</vt:lpstr>
      <vt:lpstr>                    Высота</vt:lpstr>
      <vt:lpstr>     Экологический эффект</vt:lpstr>
      <vt:lpstr>В городе Челябинске ,вЮжнеуральском горном университете ведутся разработки  ветрогенераторов .В результате усовершенства лопости уменьшается  вибрация,шум,инфразвук и ультразвук.</vt:lpstr>
      <vt:lpstr>Слайд 8</vt:lpstr>
      <vt:lpstr>Слайд 9</vt:lpstr>
      <vt:lpstr>Наземная ветровая электростанция   Наземная ветровая электростанция устанавливается на возвышенностях. Для установки одного элемента ветрогенератора требуется специальная площадка, которая подготавливается в течение 7 – 10 дней. Так же нужен хороший подъемный кран,способный  установить гондолу на высоту 50 метров. И самое главное, дорога, покоторой подъедет подъемный кран и другая тяжелая строительная техника. Все ветрогенераторы соединяются в единую сеть, но электрическим кабелям. Что в итоге и называют ветровая электростанция, которые являются самыми распространенными в мире. </vt:lpstr>
      <vt:lpstr>Плавающая ветровая электростанция. Плавающая ветровая электростанция относительно новая разработка.Первая промышленная турбина была установлена в 2007 году.Глубина установки таких турбин около 100 метров.</vt:lpstr>
      <vt:lpstr>Парящая ветровая электростанция Парящая ветровая электростанция довольно необычное изобретении. Смысл такой станции, то,что турбина парит в атмосфере на высоте 100 метров - 300 метров и более. К сожалению,по этой теме не много информации. Известно, что промышленно не применяется парящая ветровая электростанция, а существует ряд пилотных проектов. 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Ветряная электростанция</dc:title>
  <dc:creator>Admin</dc:creator>
  <cp:lastModifiedBy>НартКомп</cp:lastModifiedBy>
  <cp:revision>15</cp:revision>
  <dcterms:created xsi:type="dcterms:W3CDTF">2013-04-23T07:08:10Z</dcterms:created>
  <dcterms:modified xsi:type="dcterms:W3CDTF">2017-12-06T10:22:43Z</dcterms:modified>
</cp:coreProperties>
</file>