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9" r:id="rId4"/>
    <p:sldId id="260" r:id="rId5"/>
    <p:sldId id="264" r:id="rId6"/>
    <p:sldId id="261" r:id="rId7"/>
    <p:sldId id="266" r:id="rId8"/>
    <p:sldId id="258" r:id="rId9"/>
    <p:sldId id="268" r:id="rId10"/>
    <p:sldId id="262" r:id="rId11"/>
    <p:sldId id="269"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76"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6843B9DA-B6D3-4894-B410-966B19ABD125}" type="datetimeFigureOut">
              <a:rPr lang="ru-RU" smtClean="0"/>
              <a:t>27.05.2019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4FCB1F-1495-4102-83B9-60D720777B28}"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843B9DA-B6D3-4894-B410-966B19ABD125}" type="datetimeFigureOut">
              <a:rPr lang="ru-RU" smtClean="0"/>
              <a:t>27.05.2019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4FCB1F-1495-4102-83B9-60D720777B2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843B9DA-B6D3-4894-B410-966B19ABD125}" type="datetimeFigureOut">
              <a:rPr lang="ru-RU" smtClean="0"/>
              <a:t>27.05.2019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4FCB1F-1495-4102-83B9-60D720777B2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843B9DA-B6D3-4894-B410-966B19ABD125}" type="datetimeFigureOut">
              <a:rPr lang="ru-RU" smtClean="0"/>
              <a:t>27.05.2019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4FCB1F-1495-4102-83B9-60D720777B2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843B9DA-B6D3-4894-B410-966B19ABD125}" type="datetimeFigureOut">
              <a:rPr lang="ru-RU" smtClean="0"/>
              <a:t>27.05.2019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4FCB1F-1495-4102-83B9-60D720777B2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843B9DA-B6D3-4894-B410-966B19ABD125}" type="datetimeFigureOut">
              <a:rPr lang="ru-RU" smtClean="0"/>
              <a:t>27.05.2019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4FCB1F-1495-4102-83B9-60D720777B28}"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843B9DA-B6D3-4894-B410-966B19ABD125}" type="datetimeFigureOut">
              <a:rPr lang="ru-RU" smtClean="0"/>
              <a:t>27.05.2019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A4FCB1F-1495-4102-83B9-60D720777B28}"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6843B9DA-B6D3-4894-B410-966B19ABD125}" type="datetimeFigureOut">
              <a:rPr lang="ru-RU" smtClean="0"/>
              <a:t>27.05.2019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A4FCB1F-1495-4102-83B9-60D720777B2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43B9DA-B6D3-4894-B410-966B19ABD125}" type="datetimeFigureOut">
              <a:rPr lang="ru-RU" smtClean="0"/>
              <a:t>27.05.2019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A4FCB1F-1495-4102-83B9-60D720777B2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43B9DA-B6D3-4894-B410-966B19ABD125}" type="datetimeFigureOut">
              <a:rPr lang="ru-RU" smtClean="0"/>
              <a:t>27.05.2019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4FCB1F-1495-4102-83B9-60D720777B28}"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843B9DA-B6D3-4894-B410-966B19ABD125}" type="datetimeFigureOut">
              <a:rPr lang="ru-RU" smtClean="0"/>
              <a:t>27.05.2019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4FCB1F-1495-4102-83B9-60D720777B28}"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6843B9DA-B6D3-4894-B410-966B19ABD125}" type="datetimeFigureOut">
              <a:rPr lang="ru-RU" smtClean="0"/>
              <a:t>27.05.2019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3A4FCB1F-1495-4102-83B9-60D720777B2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5729395"/>
            <a:ext cx="2594149" cy="882119"/>
          </a:xfrm>
        </p:spPr>
        <p:txBody>
          <a:bodyPr>
            <a:normAutofit fontScale="77500" lnSpcReduction="20000"/>
          </a:bodyPr>
          <a:lstStyle/>
          <a:p>
            <a:r>
              <a:rPr lang="ru-RU" dirty="0" smtClean="0"/>
              <a:t>Подготовила:</a:t>
            </a:r>
          </a:p>
          <a:p>
            <a:r>
              <a:rPr lang="ru-RU" dirty="0" smtClean="0"/>
              <a:t>Мирошниченко Светлана Алексеевна</a:t>
            </a:r>
          </a:p>
          <a:p>
            <a:endParaRPr lang="ru-RU" dirty="0"/>
          </a:p>
        </p:txBody>
      </p:sp>
      <p:sp>
        <p:nvSpPr>
          <p:cNvPr id="2" name="Заголовок 1"/>
          <p:cNvSpPr>
            <a:spLocks noGrp="1"/>
          </p:cNvSpPr>
          <p:nvPr>
            <p:ph type="ctrTitle"/>
          </p:nvPr>
        </p:nvSpPr>
        <p:spPr>
          <a:xfrm>
            <a:off x="755576" y="908720"/>
            <a:ext cx="7175351" cy="1793167"/>
          </a:xfrm>
        </p:spPr>
        <p:txBody>
          <a:bodyPr/>
          <a:lstStyle/>
          <a:p>
            <a:pPr marL="182880" indent="0" algn="ctr">
              <a:buNone/>
            </a:pPr>
            <a:r>
              <a:rPr lang="ru-RU" sz="3600" dirty="0">
                <a:effectLst/>
              </a:rPr>
              <a:t>Театрализованная игра как </a:t>
            </a:r>
            <a:r>
              <a:rPr lang="ru-RU" sz="3600" dirty="0" smtClean="0">
                <a:effectLst/>
              </a:rPr>
              <a:t>               средство </a:t>
            </a:r>
            <a:r>
              <a:rPr lang="ru-RU" sz="3600" dirty="0">
                <a:effectLst/>
              </a:rPr>
              <a:t>развития речи</a:t>
            </a:r>
            <a:endParaRPr lang="ru-RU" sz="3600" b="0" dirty="0">
              <a:effectLst/>
            </a:endParaRPr>
          </a:p>
        </p:txBody>
      </p:sp>
      <p:pic>
        <p:nvPicPr>
          <p:cNvPr id="1026" name="Picture 2" descr="D:\Users\ДОМ\Desktop\Новая папка (3)\vzaimosvyaz-razvitiya-melkoy-motoriki-ruk-ruk-i-rechi-rebenka-rannego-vozrasta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511242" y="3309505"/>
            <a:ext cx="4632758" cy="3548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5020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476672"/>
            <a:ext cx="8640960" cy="4752528"/>
          </a:xfrm>
        </p:spPr>
        <p:txBody>
          <a:bodyPr>
            <a:normAutofit fontScale="92500"/>
          </a:bodyPr>
          <a:lstStyle/>
          <a:p>
            <a:pPr marL="45720" indent="0">
              <a:buNone/>
            </a:pPr>
            <a:r>
              <a:rPr lang="ru-RU" dirty="0"/>
              <a:t>Влияние театрализованной деятельности на развитие речи детей неоспоримо. С помощью театрализованных занятий можно решать практически все задачи программы развития речи и наряду с основными методами и приемами речевого развития детей можно и нужно использовать этот богатейший материал словесного творчества </a:t>
            </a:r>
            <a:r>
              <a:rPr lang="ru-RU"/>
              <a:t>народа</a:t>
            </a:r>
            <a:r>
              <a:rPr lang="ru-RU" smtClean="0"/>
              <a:t>.</a:t>
            </a:r>
          </a:p>
          <a:p>
            <a:pPr marL="45720" indent="0">
              <a:buNone/>
            </a:pPr>
            <a:r>
              <a:rPr lang="ru-RU"/>
              <a:t>Работа над театрализацией сказки способствует развитию и коррекции всех психических познавательных процессов. Заучивание слов сказки способствует развитию памяти, расширению словарного запаса, </a:t>
            </a:r>
            <a:r>
              <a:rPr lang="ru-RU" smtClean="0"/>
              <a:t>развитию </a:t>
            </a:r>
            <a:r>
              <a:rPr lang="ru-RU"/>
              <a:t>просодической стороны речи, ее выразительности</a:t>
            </a:r>
            <a:r>
              <a:rPr lang="ru-RU" smtClean="0"/>
              <a:t>.</a:t>
            </a:r>
          </a:p>
          <a:p>
            <a:pPr marL="45720" indent="0">
              <a:buNone/>
            </a:pPr>
            <a:r>
              <a:rPr lang="ru-RU"/>
              <a:t>При наличии доброжелательных зрителей ребенок учится концентрироваться, преодолевать комплексы, ложный страх. У него вырабатывается положительная самооценка, уверенность в себе. Эти качества очень пригодятся </a:t>
            </a:r>
            <a:r>
              <a:rPr lang="ru-RU" smtClean="0"/>
              <a:t>детям в дальнейшем.</a:t>
            </a:r>
            <a:endParaRPr lang="ru-RU"/>
          </a:p>
          <a:p>
            <a:pPr marL="45720" indent="0">
              <a:buNone/>
            </a:pPr>
            <a:endParaRPr lang="ru-RU" dirty="0"/>
          </a:p>
        </p:txBody>
      </p:sp>
    </p:spTree>
    <p:extLst>
      <p:ext uri="{BB962C8B-B14F-4D97-AF65-F5344CB8AC3E}">
        <p14:creationId xmlns:p14="http://schemas.microsoft.com/office/powerpoint/2010/main" val="1565815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27838" y="2204864"/>
            <a:ext cx="6545383" cy="2308324"/>
          </a:xfrm>
          <a:prstGeom prst="rect">
            <a:avLst/>
          </a:prstGeom>
          <a:noFill/>
        </p:spPr>
        <p:txBody>
          <a:bodyPr wrap="none" lIns="91440" tIns="45720" rIns="91440" bIns="45720">
            <a:spAutoFit/>
          </a:bodyPr>
          <a:lstStyle/>
          <a:p>
            <a:pPr algn="ctr"/>
            <a:r>
              <a:rPr lang="ru-RU" sz="7200" dirty="0" smtClean="0">
                <a:ln w="0"/>
                <a:solidFill>
                  <a:schemeClr val="accent1"/>
                </a:solidFill>
                <a:effectLst>
                  <a:outerShdw blurRad="38100" dist="25400" dir="5400000" algn="ctr" rotWithShape="0">
                    <a:srgbClr val="6E747A">
                      <a:alpha val="43000"/>
                    </a:srgbClr>
                  </a:outerShdw>
                </a:effectLst>
              </a:rPr>
              <a:t>СПАСИБО </a:t>
            </a:r>
          </a:p>
          <a:p>
            <a:pPr algn="ctr"/>
            <a:r>
              <a:rPr lang="ru-RU" sz="7200" dirty="0" smtClean="0">
                <a:ln w="0"/>
                <a:solidFill>
                  <a:schemeClr val="accent1"/>
                </a:solidFill>
                <a:effectLst>
                  <a:outerShdw blurRad="38100" dist="25400" dir="5400000" algn="ctr" rotWithShape="0">
                    <a:srgbClr val="6E747A">
                      <a:alpha val="43000"/>
                    </a:srgbClr>
                  </a:outerShdw>
                </a:effectLst>
              </a:rPr>
              <a:t>ЗА ВНИМАНИЕ!</a:t>
            </a:r>
            <a:endParaRPr lang="ru-RU" sz="720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305102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476672"/>
            <a:ext cx="8784976" cy="6048672"/>
          </a:xfrm>
        </p:spPr>
        <p:txBody>
          <a:bodyPr>
            <a:normAutofit fontScale="77500" lnSpcReduction="20000"/>
          </a:bodyPr>
          <a:lstStyle/>
          <a:p>
            <a:pPr marL="45720" indent="0" algn="just">
              <a:buNone/>
            </a:pPr>
            <a:r>
              <a:rPr lang="ru-RU" dirty="0" smtClean="0"/>
              <a:t>         </a:t>
            </a:r>
            <a:r>
              <a:rPr lang="ru-RU" sz="2400" dirty="0" smtClean="0"/>
              <a:t>Речь </a:t>
            </a:r>
            <a:r>
              <a:rPr lang="ru-RU" sz="2400" dirty="0"/>
              <a:t>является одним из важных приобретений ребенка в дошкольном детстве. В современном образовании речь рассматривается как одна из основ воспитания и обучения детей, так, как от уровня овладения связной речью зависит успешность обучения детей в школе, умение общаться с людьми и общее интеллектуальное развитие</a:t>
            </a:r>
            <a:r>
              <a:rPr lang="ru-RU" sz="2400" dirty="0" smtClean="0"/>
              <a:t>.</a:t>
            </a:r>
          </a:p>
          <a:p>
            <a:pPr marL="45720" indent="0" algn="just">
              <a:buNone/>
            </a:pPr>
            <a:r>
              <a:rPr lang="ru-RU" sz="2400" dirty="0" smtClean="0"/>
              <a:t>         В </a:t>
            </a:r>
            <a:r>
              <a:rPr lang="ru-RU" sz="2400" dirty="0"/>
              <a:t>активизации речевой деятельности детей младшего дошкольного возраста играет огромную роль театрализованные игры. Почему именно театрализованные игры? Театрализованные игры  один из самых эффективных способов воздействия на детей, в котором наиболее полно и ярко проявляется принцип обучения: учить играя. Известно, что дети любят играть, их не нужно заставлять это делать. Играя, мы общаемся с детьми на их территории. Вступая в мир детства игры, мы многому можем научиться сами и научить наших детей.</a:t>
            </a:r>
          </a:p>
          <a:p>
            <a:pPr marL="45720" indent="0" algn="just">
              <a:buNone/>
            </a:pPr>
            <a:r>
              <a:rPr lang="ru-RU" sz="2400" dirty="0" smtClean="0"/>
              <a:t>        Театрализованная </a:t>
            </a:r>
            <a:r>
              <a:rPr lang="ru-RU" sz="2400" dirty="0"/>
              <a:t>игра оказывает большое влияние на речевое развитие ребенка. Стимулирует активную речь за счет расширения словарного запаса, совершенствует артикуляционный аппарат. Театрализация сказок очень увлекает детей. Ребенок усваивает богатство родного языка, его выразительные средства. Используя выразительные средства и интонации, соответствующие характеру героев и их поступков, старается говорить четко, чтобы его все поняли.</a:t>
            </a:r>
          </a:p>
          <a:p>
            <a:pPr marL="45720" indent="0" algn="just">
              <a:buNone/>
            </a:pPr>
            <a:r>
              <a:rPr lang="ru-RU" sz="2400" dirty="0" smtClean="0"/>
              <a:t>         Они </a:t>
            </a:r>
            <a:r>
              <a:rPr lang="ru-RU" sz="2400" dirty="0"/>
              <a:t>быстро запоминают слова всех персонажей, часто импровизируют. Речь становится более выразительной, грамотной. Дети начинают использовать новые слова, пословицы, поговорки из сценария.</a:t>
            </a:r>
          </a:p>
          <a:p>
            <a:pPr algn="just"/>
            <a:endParaRPr lang="ru-RU" sz="2400" dirty="0"/>
          </a:p>
        </p:txBody>
      </p:sp>
    </p:spTree>
    <p:extLst>
      <p:ext uri="{BB962C8B-B14F-4D97-AF65-F5344CB8AC3E}">
        <p14:creationId xmlns:p14="http://schemas.microsoft.com/office/powerpoint/2010/main" val="38252884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836712"/>
            <a:ext cx="8280920" cy="5256584"/>
          </a:xfrm>
        </p:spPr>
        <p:txBody>
          <a:bodyPr>
            <a:normAutofit/>
          </a:bodyPr>
          <a:lstStyle/>
          <a:p>
            <a:pPr marL="45720" indent="0">
              <a:buNone/>
            </a:pPr>
            <a:r>
              <a:rPr lang="ru-RU" b="1" dirty="0" smtClean="0"/>
              <a:t>       Основные </a:t>
            </a:r>
            <a:r>
              <a:rPr lang="ru-RU" b="1" dirty="0"/>
              <a:t>направления развития театрализованной игры </a:t>
            </a:r>
            <a:r>
              <a:rPr lang="ru-RU" b="1" dirty="0" smtClean="0"/>
              <a:t>состоят:</a:t>
            </a:r>
          </a:p>
          <a:p>
            <a:pPr marL="45720" indent="0">
              <a:buNone/>
            </a:pPr>
            <a:r>
              <a:rPr lang="ru-RU" dirty="0" smtClean="0"/>
              <a:t>-  </a:t>
            </a:r>
            <a:r>
              <a:rPr lang="ru-RU" dirty="0"/>
              <a:t>в постепенном переходе ребенка от наблюдения театрализованной постановки взрослого к самостоятельной игровой деятельности; </a:t>
            </a:r>
            <a:endParaRPr lang="ru-RU" dirty="0" smtClean="0"/>
          </a:p>
          <a:p>
            <a:pPr marL="45720" indent="0">
              <a:buNone/>
            </a:pPr>
            <a:r>
              <a:rPr lang="ru-RU" dirty="0" smtClean="0">
                <a:solidFill>
                  <a:schemeClr val="tx1"/>
                </a:solidFill>
              </a:rPr>
              <a:t>- </a:t>
            </a:r>
            <a:r>
              <a:rPr lang="ru-RU" dirty="0" smtClean="0"/>
              <a:t>от </a:t>
            </a:r>
            <a:r>
              <a:rPr lang="ru-RU" dirty="0"/>
              <a:t>индивидуальной игры и "игры рядом" к игре в группе из трех - пяти сверстников, исполняющих роли</a:t>
            </a:r>
            <a:r>
              <a:rPr lang="ru-RU" dirty="0" smtClean="0"/>
              <a:t>;</a:t>
            </a:r>
          </a:p>
          <a:p>
            <a:pPr marL="45720" indent="0">
              <a:buNone/>
            </a:pPr>
            <a:r>
              <a:rPr lang="ru-RU" dirty="0" smtClean="0"/>
              <a:t>- от </a:t>
            </a:r>
            <a:r>
              <a:rPr lang="ru-RU" dirty="0"/>
              <a:t>имитации действий фольклорных и литературных персонажей к имитации действий в сочетании с передачей основных эмоций героя и освоению роли как созданию простого "типичного" образа в игре-драматизации.</a:t>
            </a:r>
          </a:p>
        </p:txBody>
      </p:sp>
    </p:spTree>
    <p:extLst>
      <p:ext uri="{BB962C8B-B14F-4D97-AF65-F5344CB8AC3E}">
        <p14:creationId xmlns:p14="http://schemas.microsoft.com/office/powerpoint/2010/main" val="1016694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260648"/>
            <a:ext cx="8424936" cy="6408712"/>
          </a:xfrm>
        </p:spPr>
        <p:txBody>
          <a:bodyPr>
            <a:normAutofit fontScale="77500" lnSpcReduction="20000"/>
          </a:bodyPr>
          <a:lstStyle/>
          <a:p>
            <a:pPr marL="45720" indent="0" algn="ctr">
              <a:buNone/>
            </a:pPr>
            <a:r>
              <a:rPr lang="ru-RU" b="1" u="sng" dirty="0"/>
              <a:t>Среди условий, благоприятных для развития речи через театрализованные игры, нужно назвать следующие:</a:t>
            </a:r>
          </a:p>
          <a:p>
            <a:pPr algn="just"/>
            <a:r>
              <a:rPr lang="ru-RU" dirty="0"/>
              <a:t> </a:t>
            </a:r>
            <a:r>
              <a:rPr lang="ru-RU" dirty="0" smtClean="0"/>
              <a:t>уделять </a:t>
            </a:r>
            <a:r>
              <a:rPr lang="ru-RU" dirty="0"/>
              <a:t>серьезное внимание подбору литературных произведений. Предпочтение надо отдавать произведениям с понятной для ребёнка моральной идеей, с динамичными событиями, с персонажами, наделенными выразительными характеристиками. В наибольшей степени таким требованиям отвечают сказки. Сказки легко обыгрывать, так как они построены на коротких диалогах персонажей, содержат повторы ситуаций. Герои сказок вступают в определенные взаимоотношения, в которых проявляются особенности характера, мысли, чувства.</a:t>
            </a:r>
          </a:p>
          <a:p>
            <a:pPr algn="just"/>
            <a:r>
              <a:rPr lang="ru-RU" dirty="0"/>
              <a:t> </a:t>
            </a:r>
            <a:r>
              <a:rPr lang="ru-RU" dirty="0" smtClean="0"/>
              <a:t>с </a:t>
            </a:r>
            <a:r>
              <a:rPr lang="ru-RU" dirty="0"/>
              <a:t>раннего возраста учить детей вслушиваться в художественное слово, эмоционально откликаться на него. Почаще </a:t>
            </a:r>
            <a:r>
              <a:rPr lang="ru-RU" dirty="0" err="1"/>
              <a:t>обращатъся</a:t>
            </a:r>
            <a:r>
              <a:rPr lang="ru-RU" dirty="0"/>
              <a:t> к </a:t>
            </a:r>
            <a:r>
              <a:rPr lang="ru-RU" dirty="0" err="1"/>
              <a:t>потешкам</a:t>
            </a:r>
            <a:r>
              <a:rPr lang="ru-RU" dirty="0"/>
              <a:t>, </a:t>
            </a:r>
            <a:r>
              <a:rPr lang="ru-RU" dirty="0" err="1" smtClean="0"/>
              <a:t>попевкам</a:t>
            </a:r>
            <a:r>
              <a:rPr lang="ru-RU" dirty="0"/>
              <a:t>, шуткам, стихотворениям, в том числе и таким, которые побуждают ребенка к диалогу («Был сапожник? - Был. - Шил сапожки? - Шил»);</a:t>
            </a:r>
          </a:p>
          <a:p>
            <a:pPr algn="just"/>
            <a:r>
              <a:rPr lang="ru-RU" dirty="0"/>
              <a:t> </a:t>
            </a:r>
            <a:r>
              <a:rPr lang="ru-RU" dirty="0" smtClean="0"/>
              <a:t>ознакомление </a:t>
            </a:r>
            <a:r>
              <a:rPr lang="ru-RU" dirty="0"/>
              <a:t>детей с сюжетными игрушками, когда взрослый показывает и называет разнообразные действия с ними (кукла идет, поет, танцует и т.д.). Речь взрослого должна быть интонационно выразительной. Одни и те же слова при последующих повторениях можно произносить, меняя интонацию, силу голоса и темп произношения. ( Миша идет по дорожке: «топ- топ- топ». Волк: «топ – топ – топ». Лисичка: «топ -  топ - топ</a:t>
            </a:r>
            <a:r>
              <a:rPr lang="ru-RU" dirty="0" smtClean="0"/>
              <a:t>».)</a:t>
            </a:r>
          </a:p>
          <a:p>
            <a:pPr algn="just"/>
            <a:r>
              <a:rPr lang="ru-RU" dirty="0" smtClean="0"/>
              <a:t>   воспитывать </a:t>
            </a:r>
            <a:r>
              <a:rPr lang="ru-RU" dirty="0"/>
              <a:t>у детей интерес к драматизации, театральной деятельности. С этой целью создавать специальные ситуации, в которых персонажи кукольного театра, образные игрушки вступают с детьми в диалог, разыгрывают сценки. </a:t>
            </a:r>
            <a:r>
              <a:rPr lang="ru-RU" i="1" dirty="0"/>
              <a:t>Например</a:t>
            </a:r>
            <a:r>
              <a:rPr lang="ru-RU" dirty="0"/>
              <a:t>, зайка (игрушка, надетая на руку взрослого) пришел знакомиться с ребенком, читает ему стихи и т. д. На игры младших детей стимулирующее влияние имеет показ инсценировок знакомых им стихотворений.</a:t>
            </a:r>
          </a:p>
          <a:p>
            <a:endParaRPr lang="ru-RU" dirty="0"/>
          </a:p>
        </p:txBody>
      </p:sp>
    </p:spTree>
    <p:extLst>
      <p:ext uri="{BB962C8B-B14F-4D97-AF65-F5344CB8AC3E}">
        <p14:creationId xmlns:p14="http://schemas.microsoft.com/office/powerpoint/2010/main" val="3486563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Users\ДОМ\Desktop\Новая папка (3)\IMG_836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1141"/>
            <a:ext cx="4644008" cy="309600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D:\Users\ДОМ\Desktop\Новая папка (3)\21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932040" y="-3952"/>
            <a:ext cx="4211960" cy="311109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D:\Users\ДОМ\Desktop\Новая папка (3)\IMG-20170411-WA000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32040" y="3284984"/>
            <a:ext cx="4248472" cy="3573016"/>
          </a:xfrm>
          <a:prstGeom prst="rect">
            <a:avLst/>
          </a:prstGeom>
          <a:noFill/>
          <a:extLst>
            <a:ext uri="{909E8E84-426E-40DD-AFC4-6F175D3DCCD1}">
              <a14:hiddenFill xmlns:a14="http://schemas.microsoft.com/office/drawing/2010/main">
                <a:solidFill>
                  <a:srgbClr val="FFFFFF"/>
                </a:solidFill>
              </a14:hiddenFill>
            </a:ext>
          </a:extLst>
        </p:spPr>
      </p:pic>
      <p:pic>
        <p:nvPicPr>
          <p:cNvPr id="2" name="Рисунок 1"/>
          <p:cNvPicPr>
            <a:picLocks noChangeAspect="1"/>
          </p:cNvPicPr>
          <p:nvPr/>
        </p:nvPicPr>
        <p:blipFill rotWithShape="1">
          <a:blip r:embed="rId5" cstate="email">
            <a:extLst>
              <a:ext uri="{28A0092B-C50C-407E-A947-70E740481C1C}">
                <a14:useLocalDpi xmlns:a14="http://schemas.microsoft.com/office/drawing/2010/main"/>
              </a:ext>
            </a:extLst>
          </a:blip>
          <a:srcRect t="-509"/>
          <a:stretch/>
        </p:blipFill>
        <p:spPr>
          <a:xfrm>
            <a:off x="0" y="3284984"/>
            <a:ext cx="4665349" cy="3571958"/>
          </a:xfrm>
          <a:prstGeom prst="rect">
            <a:avLst/>
          </a:prstGeom>
        </p:spPr>
      </p:pic>
    </p:spTree>
    <p:extLst>
      <p:ext uri="{BB962C8B-B14F-4D97-AF65-F5344CB8AC3E}">
        <p14:creationId xmlns:p14="http://schemas.microsoft.com/office/powerpoint/2010/main" val="1174824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188640"/>
            <a:ext cx="8136904" cy="6264696"/>
          </a:xfrm>
        </p:spPr>
        <p:txBody>
          <a:bodyPr>
            <a:normAutofit/>
          </a:bodyPr>
          <a:lstStyle/>
          <a:p>
            <a:pPr marL="45720" indent="0">
              <a:buNone/>
            </a:pPr>
            <a:r>
              <a:rPr lang="ru-RU" b="1" dirty="0"/>
              <a:t>Применяются разные виды театра: </a:t>
            </a:r>
            <a:endParaRPr lang="ru-RU" b="1" dirty="0" smtClean="0"/>
          </a:p>
          <a:p>
            <a:pPr marL="45720" indent="0">
              <a:buNone/>
            </a:pPr>
            <a:r>
              <a:rPr lang="ru-RU" dirty="0" smtClean="0"/>
              <a:t> - настольный;</a:t>
            </a:r>
          </a:p>
          <a:p>
            <a:pPr marL="45720" indent="0">
              <a:buNone/>
            </a:pPr>
            <a:r>
              <a:rPr lang="ru-RU" dirty="0" smtClean="0"/>
              <a:t> - пальчиковый;</a:t>
            </a:r>
          </a:p>
          <a:p>
            <a:pPr marL="45720" indent="0">
              <a:buNone/>
            </a:pPr>
            <a:r>
              <a:rPr lang="ru-RU" dirty="0" smtClean="0"/>
              <a:t> - драматизация </a:t>
            </a:r>
            <a:r>
              <a:rPr lang="ru-RU" dirty="0"/>
              <a:t>с помощью </a:t>
            </a:r>
            <a:r>
              <a:rPr lang="ru-RU" dirty="0" err="1" smtClean="0"/>
              <a:t>фланелеграфа</a:t>
            </a:r>
            <a:r>
              <a:rPr lang="ru-RU" dirty="0" smtClean="0"/>
              <a:t>; </a:t>
            </a:r>
          </a:p>
          <a:p>
            <a:pPr marL="45720" indent="0">
              <a:buNone/>
            </a:pPr>
            <a:r>
              <a:rPr lang="ru-RU" dirty="0" smtClean="0"/>
              <a:t> - использование </a:t>
            </a:r>
            <a:r>
              <a:rPr lang="ru-RU" dirty="0"/>
              <a:t>элементов костюмов (шапочки, фартучки, хвостики</a:t>
            </a:r>
            <a:r>
              <a:rPr lang="ru-RU" dirty="0" smtClean="0"/>
              <a:t>); </a:t>
            </a:r>
          </a:p>
          <a:p>
            <a:pPr marL="45720" indent="0">
              <a:buNone/>
            </a:pPr>
            <a:r>
              <a:rPr lang="ru-RU" dirty="0" smtClean="0"/>
              <a:t> - атрибутов </a:t>
            </a:r>
            <a:r>
              <a:rPr lang="ru-RU" dirty="0"/>
              <a:t>(репка, лопата, конура Жучки</a:t>
            </a:r>
            <a:r>
              <a:rPr lang="ru-RU" dirty="0" smtClean="0"/>
              <a:t>).</a:t>
            </a:r>
          </a:p>
          <a:p>
            <a:pPr marL="45720" indent="0">
              <a:buNone/>
            </a:pPr>
            <a:r>
              <a:rPr lang="ru-RU" dirty="0" smtClean="0"/>
              <a:t> Все это вызывает </a:t>
            </a:r>
            <a:r>
              <a:rPr lang="ru-RU" dirty="0"/>
              <a:t>у малышей большой интерес и желание поиграть в </a:t>
            </a:r>
            <a:r>
              <a:rPr lang="ru-RU" dirty="0" smtClean="0"/>
              <a:t>сказку.</a:t>
            </a:r>
            <a:endParaRPr lang="ru-RU" dirty="0"/>
          </a:p>
        </p:txBody>
      </p:sp>
    </p:spTree>
    <p:extLst>
      <p:ext uri="{BB962C8B-B14F-4D97-AF65-F5344CB8AC3E}">
        <p14:creationId xmlns:p14="http://schemas.microsoft.com/office/powerpoint/2010/main" val="327720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D:\Users\ДОМ\Desktop\Новая папка (3)\0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70596" y="4508730"/>
            <a:ext cx="4473405" cy="2295947"/>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D:\Users\ДОМ\Desktop\Новая папка (3)\1434303823_22982322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14863"/>
            <a:ext cx="4644008" cy="2433100"/>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D:\Users\ДОМ\Desktop\Новая папка (3)\kukly-dla-kukolnogo-teatra.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4517765"/>
            <a:ext cx="4670596" cy="237388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D:\Users\ДОМ\Desktop\Новая папка (3)\palchikovii-teatr-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2466975"/>
            <a:ext cx="4644008" cy="2017143"/>
          </a:xfrm>
          <a:prstGeom prst="rect">
            <a:avLst/>
          </a:prstGeom>
          <a:noFill/>
          <a:extLst>
            <a:ext uri="{909E8E84-426E-40DD-AFC4-6F175D3DCCD1}">
              <a14:hiddenFill xmlns:a14="http://schemas.microsoft.com/office/drawing/2010/main">
                <a:solidFill>
                  <a:srgbClr val="FFFFFF"/>
                </a:solidFill>
              </a14:hiddenFill>
            </a:ext>
          </a:extLst>
        </p:spPr>
      </p:pic>
      <p:pic>
        <p:nvPicPr>
          <p:cNvPr id="5127" name="Picture 7" descr="D:\Users\ДОМ\Desktop\Новая папка (3)\teremok_0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3829963" y="4286250"/>
            <a:ext cx="1490662" cy="114458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D:\Users\ДОМ\Desktop\Новая папка (3)\teremok-kryuchkom-palchikovyj_22.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644007" y="2488188"/>
            <a:ext cx="4499993" cy="2001459"/>
          </a:xfrm>
          <a:prstGeom prst="rect">
            <a:avLst/>
          </a:prstGeom>
          <a:noFill/>
          <a:extLst>
            <a:ext uri="{909E8E84-426E-40DD-AFC4-6F175D3DCCD1}">
              <a14:hiddenFill xmlns:a14="http://schemas.microsoft.com/office/drawing/2010/main">
                <a:solidFill>
                  <a:srgbClr val="FFFFFF"/>
                </a:solidFill>
              </a14:hiddenFill>
            </a:ext>
          </a:extLst>
        </p:spPr>
      </p:pic>
      <p:pic>
        <p:nvPicPr>
          <p:cNvPr id="5129" name="Picture 9" descr="D:\Users\ДОМ\Desktop\Новая папка (3)\resize.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644008" y="14863"/>
            <a:ext cx="4499993" cy="247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5933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731520"/>
            <a:ext cx="8280920" cy="5505792"/>
          </a:xfrm>
        </p:spPr>
        <p:txBody>
          <a:bodyPr>
            <a:normAutofit/>
          </a:bodyPr>
          <a:lstStyle/>
          <a:p>
            <a:pPr marL="45720" indent="0">
              <a:buNone/>
            </a:pPr>
            <a:r>
              <a:rPr lang="ru-RU" dirty="0"/>
              <a:t>Малышей необходимо научить действовать от имени осторожных воробушков, смелых мышек или дружных гусей, перевоплощаться в собак, кошек и других знакомых животных. С этой целью можно проводить игры «Наседка и цыплята», «Медведица и медвежата» и т.п. Полезно проводить игры с рифмованным текстом, ритмичными движениями. Первоначально взрослый сам проговаривает и сам проделывает движения, а ребенок слушает и смотрит. Затем они точно выполняют движения соответственно тексту. Например, «Зайка серенький сидит и ушами шевелит…»</a:t>
            </a:r>
          </a:p>
        </p:txBody>
      </p:sp>
    </p:spTree>
    <p:extLst>
      <p:ext uri="{BB962C8B-B14F-4D97-AF65-F5344CB8AC3E}">
        <p14:creationId xmlns:p14="http://schemas.microsoft.com/office/powerpoint/2010/main" val="609320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K:\Света\IMG_20190121_163715.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b="-2708"/>
          <a:stretch/>
        </p:blipFill>
        <p:spPr bwMode="auto">
          <a:xfrm>
            <a:off x="5580112" y="0"/>
            <a:ext cx="3528392" cy="3284984"/>
          </a:xfrm>
          <a:prstGeom prst="rect">
            <a:avLst/>
          </a:prstGeom>
          <a:noFill/>
          <a:extLst>
            <a:ext uri="{909E8E84-426E-40DD-AFC4-6F175D3DCCD1}">
              <a14:hiddenFill xmlns:a14="http://schemas.microsoft.com/office/drawing/2010/main">
                <a:solidFill>
                  <a:srgbClr val="FFFFFF"/>
                </a:solidFill>
              </a14:hiddenFill>
            </a:ext>
          </a:extLst>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9161" y="3342195"/>
            <a:ext cx="4914880" cy="3384376"/>
          </a:xfrm>
          <a:prstGeom prst="rect">
            <a:avLst/>
          </a:prstGeom>
        </p:spPr>
      </p:pic>
      <p:pic>
        <p:nvPicPr>
          <p:cNvPr id="1027" name="Picture 3" descr="K:\Света\IMG_20190121_161934.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29161" y="260648"/>
            <a:ext cx="4914880" cy="288991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5580112" y="3342194"/>
            <a:ext cx="3528392" cy="3470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6205289"/>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150</TotalTime>
  <Words>368</Words>
  <Application>Microsoft Office PowerPoint</Application>
  <PresentationFormat>Экран (4:3)</PresentationFormat>
  <Paragraphs>29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Воздушный поток</vt:lpstr>
      <vt:lpstr>Театрализованная игра как                средство развития речи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Роль театрализованных игр в развитии речи детей младшего дошкольного возраста.</dc:title>
  <dc:creator>ДОМ</dc:creator>
  <cp:lastModifiedBy>ДОМ</cp:lastModifiedBy>
  <cp:revision>19</cp:revision>
  <dcterms:created xsi:type="dcterms:W3CDTF">2019-01-12T17:13:27Z</dcterms:created>
  <dcterms:modified xsi:type="dcterms:W3CDTF">2019-05-27T14:33:52Z</dcterms:modified>
</cp:coreProperties>
</file>