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57" r:id="rId2"/>
    <p:sldId id="258" r:id="rId3"/>
    <p:sldId id="260" r:id="rId4"/>
    <p:sldId id="262" r:id="rId5"/>
    <p:sldId id="266" r:id="rId6"/>
    <p:sldId id="267" r:id="rId7"/>
    <p:sldId id="270" r:id="rId8"/>
    <p:sldId id="272" r:id="rId9"/>
    <p:sldId id="274"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5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9159" autoAdjust="0"/>
    <p:restoredTop sz="59070" autoAdjust="0"/>
  </p:normalViewPr>
  <p:slideViewPr>
    <p:cSldViewPr snapToGrid="0">
      <p:cViewPr varScale="1">
        <p:scale>
          <a:sx n="41" d="100"/>
          <a:sy n="41" d="100"/>
        </p:scale>
        <p:origin x="66" y="149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1" d="100"/>
          <a:sy n="81" d="100"/>
        </p:scale>
        <p:origin x="70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D962E5D-6C24-4694-AABC-D521979FD48B}" type="datetimeFigureOut">
              <a:rPr lang="ru-RU" smtClean="0"/>
              <a:t>28.05.2019</a:t>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214780B-68E2-4084-A9E0-6DC41A027343}" type="slidenum">
              <a:rPr lang="ru-RU" smtClean="0"/>
              <a:t>‹#›</a:t>
            </a:fld>
            <a:endParaRPr lang="ru-RU"/>
          </a:p>
        </p:txBody>
      </p:sp>
    </p:spTree>
    <p:extLst>
      <p:ext uri="{BB962C8B-B14F-4D97-AF65-F5344CB8AC3E}">
        <p14:creationId xmlns:p14="http://schemas.microsoft.com/office/powerpoint/2010/main" val="3855773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C3A07-721C-4C11-A19C-D0D58F5246BB}" type="datetimeFigureOut">
              <a:rPr lang="ru-RU" smtClean="0"/>
              <a:t>28.05.2019</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BD80CF4-E574-4591-BE83-56550787A812}" type="slidenum">
              <a:rPr lang="ru-RU" smtClean="0"/>
              <a:t>‹#›</a:t>
            </a:fld>
            <a:endParaRPr lang="ru-RU"/>
          </a:p>
        </p:txBody>
      </p:sp>
    </p:spTree>
    <p:extLst>
      <p:ext uri="{BB962C8B-B14F-4D97-AF65-F5344CB8AC3E}">
        <p14:creationId xmlns:p14="http://schemas.microsoft.com/office/powerpoint/2010/main" val="3651132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CBD80CF4-E574-4591-BE83-56550787A812}" type="slidenum">
              <a:rPr lang="ru-RU" smtClean="0"/>
              <a:t>3</a:t>
            </a:fld>
            <a:endParaRPr lang="ru-RU"/>
          </a:p>
        </p:txBody>
      </p:sp>
    </p:spTree>
    <p:extLst>
      <p:ext uri="{BB962C8B-B14F-4D97-AF65-F5344CB8AC3E}">
        <p14:creationId xmlns:p14="http://schemas.microsoft.com/office/powerpoint/2010/main" val="3273327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4D41B88-CCCC-4A9E-88F8-E692514CABDF}" type="datetimeFigureOut">
              <a:rPr lang="ru-RU" smtClean="0"/>
              <a:t>28.05.2019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1480E3-BB79-406E-B7B6-AB114BDF5354}" type="slidenum">
              <a:rPr lang="ru-RU" smtClean="0"/>
              <a:t>‹#›</a:t>
            </a:fld>
            <a:endParaRPr lang="ru-RU"/>
          </a:p>
        </p:txBody>
      </p:sp>
    </p:spTree>
    <p:extLst>
      <p:ext uri="{BB962C8B-B14F-4D97-AF65-F5344CB8AC3E}">
        <p14:creationId xmlns:p14="http://schemas.microsoft.com/office/powerpoint/2010/main" val="13489003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4D41B88-CCCC-4A9E-88F8-E692514CABDF}" type="datetimeFigureOut">
              <a:rPr lang="ru-RU" smtClean="0"/>
              <a:t>28.05.2019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1480E3-BB79-406E-B7B6-AB114BDF5354}" type="slidenum">
              <a:rPr lang="ru-RU" smtClean="0"/>
              <a:t>‹#›</a:t>
            </a:fld>
            <a:endParaRPr lang="ru-RU"/>
          </a:p>
        </p:txBody>
      </p:sp>
    </p:spTree>
    <p:extLst>
      <p:ext uri="{BB962C8B-B14F-4D97-AF65-F5344CB8AC3E}">
        <p14:creationId xmlns:p14="http://schemas.microsoft.com/office/powerpoint/2010/main" val="34146613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4D41B88-CCCC-4A9E-88F8-E692514CABDF}" type="datetimeFigureOut">
              <a:rPr lang="ru-RU" smtClean="0"/>
              <a:t>28.05.2019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1480E3-BB79-406E-B7B6-AB114BDF5354}" type="slidenum">
              <a:rPr lang="ru-RU" smtClean="0"/>
              <a:t>‹#›</a:t>
            </a:fld>
            <a:endParaRPr lang="ru-RU"/>
          </a:p>
        </p:txBody>
      </p:sp>
    </p:spTree>
    <p:extLst>
      <p:ext uri="{BB962C8B-B14F-4D97-AF65-F5344CB8AC3E}">
        <p14:creationId xmlns:p14="http://schemas.microsoft.com/office/powerpoint/2010/main" val="28639687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4D41B88-CCCC-4A9E-88F8-E692514CABDF}" type="datetimeFigureOut">
              <a:rPr lang="ru-RU" smtClean="0"/>
              <a:t>28.05.2019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1480E3-BB79-406E-B7B6-AB114BDF5354}" type="slidenum">
              <a:rPr lang="ru-RU" smtClean="0"/>
              <a:t>‹#›</a:t>
            </a:fld>
            <a:endParaRPr lang="ru-RU"/>
          </a:p>
        </p:txBody>
      </p:sp>
    </p:spTree>
    <p:extLst>
      <p:ext uri="{BB962C8B-B14F-4D97-AF65-F5344CB8AC3E}">
        <p14:creationId xmlns:p14="http://schemas.microsoft.com/office/powerpoint/2010/main" val="639208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4D41B88-CCCC-4A9E-88F8-E692514CABDF}" type="datetimeFigureOut">
              <a:rPr lang="ru-RU" smtClean="0"/>
              <a:t>28.05.2019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C1480E3-BB79-406E-B7B6-AB114BDF5354}" type="slidenum">
              <a:rPr lang="ru-RU" smtClean="0"/>
              <a:t>‹#›</a:t>
            </a:fld>
            <a:endParaRPr lang="ru-RU"/>
          </a:p>
        </p:txBody>
      </p:sp>
    </p:spTree>
    <p:extLst>
      <p:ext uri="{BB962C8B-B14F-4D97-AF65-F5344CB8AC3E}">
        <p14:creationId xmlns:p14="http://schemas.microsoft.com/office/powerpoint/2010/main" val="4276933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4D41B88-CCCC-4A9E-88F8-E692514CABDF}" type="datetimeFigureOut">
              <a:rPr lang="ru-RU" smtClean="0"/>
              <a:t>28.05.2019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1480E3-BB79-406E-B7B6-AB114BDF5354}" type="slidenum">
              <a:rPr lang="ru-RU" smtClean="0"/>
              <a:t>‹#›</a:t>
            </a:fld>
            <a:endParaRPr lang="ru-RU"/>
          </a:p>
        </p:txBody>
      </p:sp>
    </p:spTree>
    <p:extLst>
      <p:ext uri="{BB962C8B-B14F-4D97-AF65-F5344CB8AC3E}">
        <p14:creationId xmlns:p14="http://schemas.microsoft.com/office/powerpoint/2010/main" val="30628702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4D41B88-CCCC-4A9E-88F8-E692514CABDF}" type="datetimeFigureOut">
              <a:rPr lang="ru-RU" smtClean="0"/>
              <a:t>28.05.2019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C1480E3-BB79-406E-B7B6-AB114BDF5354}" type="slidenum">
              <a:rPr lang="ru-RU" smtClean="0"/>
              <a:t>‹#›</a:t>
            </a:fld>
            <a:endParaRPr lang="ru-RU"/>
          </a:p>
        </p:txBody>
      </p:sp>
    </p:spTree>
    <p:extLst>
      <p:ext uri="{BB962C8B-B14F-4D97-AF65-F5344CB8AC3E}">
        <p14:creationId xmlns:p14="http://schemas.microsoft.com/office/powerpoint/2010/main" val="1765256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4D41B88-CCCC-4A9E-88F8-E692514CABDF}" type="datetimeFigureOut">
              <a:rPr lang="ru-RU" smtClean="0"/>
              <a:t>28.05.2019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C1480E3-BB79-406E-B7B6-AB114BDF5354}" type="slidenum">
              <a:rPr lang="ru-RU" smtClean="0"/>
              <a:t>‹#›</a:t>
            </a:fld>
            <a:endParaRPr lang="ru-RU"/>
          </a:p>
        </p:txBody>
      </p:sp>
    </p:spTree>
    <p:extLst>
      <p:ext uri="{BB962C8B-B14F-4D97-AF65-F5344CB8AC3E}">
        <p14:creationId xmlns:p14="http://schemas.microsoft.com/office/powerpoint/2010/main" val="35929907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4D41B88-CCCC-4A9E-88F8-E692514CABDF}" type="datetimeFigureOut">
              <a:rPr lang="ru-RU" smtClean="0"/>
              <a:t>28.05.2019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C1480E3-BB79-406E-B7B6-AB114BDF5354}" type="slidenum">
              <a:rPr lang="ru-RU" smtClean="0"/>
              <a:t>‹#›</a:t>
            </a:fld>
            <a:endParaRPr lang="ru-RU"/>
          </a:p>
        </p:txBody>
      </p:sp>
    </p:spTree>
    <p:extLst>
      <p:ext uri="{BB962C8B-B14F-4D97-AF65-F5344CB8AC3E}">
        <p14:creationId xmlns:p14="http://schemas.microsoft.com/office/powerpoint/2010/main" val="122235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4D41B88-CCCC-4A9E-88F8-E692514CABDF}" type="datetimeFigureOut">
              <a:rPr lang="ru-RU" smtClean="0"/>
              <a:t>28.05.2019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1480E3-BB79-406E-B7B6-AB114BDF5354}" type="slidenum">
              <a:rPr lang="ru-RU" smtClean="0"/>
              <a:t>‹#›</a:t>
            </a:fld>
            <a:endParaRPr lang="ru-RU"/>
          </a:p>
        </p:txBody>
      </p:sp>
    </p:spTree>
    <p:extLst>
      <p:ext uri="{BB962C8B-B14F-4D97-AF65-F5344CB8AC3E}">
        <p14:creationId xmlns:p14="http://schemas.microsoft.com/office/powerpoint/2010/main" val="897057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4D41B88-CCCC-4A9E-88F8-E692514CABDF}" type="datetimeFigureOut">
              <a:rPr lang="ru-RU" smtClean="0"/>
              <a:t>28.05.2019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C1480E3-BB79-406E-B7B6-AB114BDF5354}" type="slidenum">
              <a:rPr lang="ru-RU" smtClean="0"/>
              <a:t>‹#›</a:t>
            </a:fld>
            <a:endParaRPr lang="ru-RU"/>
          </a:p>
        </p:txBody>
      </p:sp>
    </p:spTree>
    <p:extLst>
      <p:ext uri="{BB962C8B-B14F-4D97-AF65-F5344CB8AC3E}">
        <p14:creationId xmlns:p14="http://schemas.microsoft.com/office/powerpoint/2010/main" val="3579066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80000">
              <a:schemeClr val="accent4">
                <a:lumMod val="60000"/>
                <a:lumOff val="40000"/>
              </a:schemeClr>
            </a:gs>
            <a:gs pos="27000">
              <a:schemeClr val="accent4">
                <a:lumMod val="100000"/>
              </a:schemeClr>
            </a:gs>
            <a:gs pos="5405">
              <a:schemeClr val="accent4">
                <a:lumMod val="100000"/>
              </a:schemeClr>
            </a:gs>
            <a:gs pos="34000">
              <a:schemeClr val="accent4">
                <a:alpha val="74000"/>
                <a:lumMod val="14000"/>
                <a:lumOff val="86000"/>
              </a:schemeClr>
            </a:gs>
            <a:gs pos="100000">
              <a:schemeClr val="accent4">
                <a:lumMod val="60000"/>
                <a:lumOff val="4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D41B88-CCCC-4A9E-88F8-E692514CABDF}" type="datetimeFigureOut">
              <a:rPr lang="ru-RU" smtClean="0"/>
              <a:t>28.05.2019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1480E3-BB79-406E-B7B6-AB114BDF5354}" type="slidenum">
              <a:rPr lang="ru-RU" smtClean="0"/>
              <a:t>‹#›</a:t>
            </a:fld>
            <a:endParaRPr lang="ru-RU"/>
          </a:p>
        </p:txBody>
      </p:sp>
    </p:spTree>
    <p:extLst>
      <p:ext uri="{BB962C8B-B14F-4D97-AF65-F5344CB8AC3E}">
        <p14:creationId xmlns:p14="http://schemas.microsoft.com/office/powerpoint/2010/main" val="17229456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09600" y="2599147"/>
            <a:ext cx="11080945" cy="4733778"/>
          </a:xfrm>
          <a:ln>
            <a:noFill/>
          </a:ln>
        </p:spPr>
        <p:txBody>
          <a:bodyPr>
            <a:normAutofit/>
            <a:scene3d>
              <a:camera prst="orthographicFront"/>
              <a:lightRig rig="threePt" dir="t"/>
            </a:scene3d>
            <a:sp3d extrusionH="57150">
              <a:bevelT h="25400" prst="softRound"/>
            </a:sp3d>
          </a:bodyPr>
          <a:lstStyle/>
          <a:p>
            <a:pPr marL="0" indent="0">
              <a:buNone/>
            </a:pPr>
            <a:r>
              <a:rPr lang="ru-RU" sz="7200" b="1" spc="50" dirty="0" smtClean="0">
                <a:ln w="0"/>
                <a:solidFill>
                  <a:srgbClr val="C00000"/>
                </a:solidFill>
                <a:effectLst>
                  <a:glow rad="101600">
                    <a:schemeClr val="accent2">
                      <a:satMod val="175000"/>
                      <a:alpha val="40000"/>
                    </a:schemeClr>
                  </a:glow>
                  <a:outerShdw blurRad="60007" dist="200025" dir="15000000" sy="30000" kx="-1800000" algn="bl" rotWithShape="0">
                    <a:prstClr val="black">
                      <a:alpha val="32000"/>
                    </a:prstClr>
                  </a:outerShdw>
                </a:effectLst>
                <a:latin typeface="Georgia" panose="02040502050405020303" pitchFamily="18" charset="0"/>
              </a:rPr>
              <a:t>ГОРОДА-ГЕРОИ ВОВ</a:t>
            </a:r>
          </a:p>
          <a:p>
            <a:pPr marL="0" indent="0" algn="ctr">
              <a:buNone/>
            </a:pPr>
            <a:r>
              <a:rPr lang="ru-RU" sz="3600" b="1" spc="50" dirty="0" smtClean="0">
                <a:ln w="0"/>
                <a:solidFill>
                  <a:srgbClr val="C00000"/>
                </a:solidFill>
                <a:effectLst>
                  <a:glow rad="101600">
                    <a:schemeClr val="accent2">
                      <a:satMod val="175000"/>
                      <a:alpha val="40000"/>
                    </a:schemeClr>
                  </a:glow>
                  <a:outerShdw blurRad="60007" dist="200025" dir="15000000" sy="30000" kx="-1800000" algn="bl" rotWithShape="0">
                    <a:prstClr val="black">
                      <a:alpha val="32000"/>
                    </a:prstClr>
                  </a:outerShdw>
                </a:effectLst>
                <a:latin typeface="Georgia" panose="02040502050405020303" pitchFamily="18" charset="0"/>
              </a:rPr>
              <a:t>1941-1945 гг.</a:t>
            </a:r>
          </a:p>
          <a:p>
            <a:pPr marL="0" indent="0" algn="ctr">
              <a:buNone/>
            </a:pPr>
            <a:r>
              <a:rPr lang="ru-RU" b="1" spc="50" dirty="0" smtClean="0">
                <a:ln w="0"/>
                <a:solidFill>
                  <a:srgbClr val="C00000"/>
                </a:solidFill>
                <a:effectLst>
                  <a:glow rad="101600">
                    <a:schemeClr val="accent2">
                      <a:satMod val="175000"/>
                      <a:alpha val="40000"/>
                    </a:schemeClr>
                  </a:glow>
                  <a:outerShdw blurRad="60007" dist="200025" dir="15000000" sy="30000" kx="-1800000" algn="bl" rotWithShape="0">
                    <a:prstClr val="black">
                      <a:alpha val="32000"/>
                    </a:prstClr>
                  </a:outerShdw>
                </a:effectLst>
                <a:latin typeface="Georgia" panose="02040502050405020303" pitchFamily="18" charset="0"/>
              </a:rPr>
              <a:t>(</a:t>
            </a:r>
            <a:r>
              <a:rPr lang="en-US" b="1" spc="50" dirty="0" smtClean="0">
                <a:ln w="0"/>
                <a:solidFill>
                  <a:srgbClr val="C00000"/>
                </a:solidFill>
                <a:effectLst>
                  <a:glow rad="101600">
                    <a:schemeClr val="accent2">
                      <a:satMod val="175000"/>
                      <a:alpha val="40000"/>
                    </a:schemeClr>
                  </a:glow>
                  <a:outerShdw blurRad="60007" dist="200025" dir="15000000" sy="30000" kx="-1800000" algn="bl" rotWithShape="0">
                    <a:prstClr val="black">
                      <a:alpha val="32000"/>
                    </a:prstClr>
                  </a:outerShdw>
                </a:effectLst>
                <a:latin typeface="Georgia" panose="02040502050405020303" pitchFamily="18" charset="0"/>
              </a:rPr>
              <a:t>II </a:t>
            </a:r>
            <a:r>
              <a:rPr lang="ru-RU" b="1" spc="50" dirty="0" smtClean="0">
                <a:ln w="0"/>
                <a:solidFill>
                  <a:srgbClr val="C00000"/>
                </a:solidFill>
                <a:effectLst>
                  <a:glow rad="101600">
                    <a:schemeClr val="accent2">
                      <a:satMod val="175000"/>
                      <a:alpha val="40000"/>
                    </a:schemeClr>
                  </a:glow>
                  <a:outerShdw blurRad="60007" dist="200025" dir="15000000" sy="30000" kx="-1800000" algn="bl" rotWithShape="0">
                    <a:prstClr val="black">
                      <a:alpha val="32000"/>
                    </a:prstClr>
                  </a:outerShdw>
                </a:effectLst>
                <a:latin typeface="Georgia" panose="02040502050405020303" pitchFamily="18" charset="0"/>
              </a:rPr>
              <a:t>часть)</a:t>
            </a:r>
            <a:endParaRPr lang="ru-RU" b="1" spc="50" dirty="0">
              <a:ln w="0"/>
              <a:effectLst>
                <a:glow rad="101600">
                  <a:schemeClr val="accent2">
                    <a:satMod val="175000"/>
                    <a:alpha val="40000"/>
                  </a:schemeClr>
                </a:glow>
                <a:outerShdw blurRad="60007" dist="200025" dir="15000000" sy="30000" kx="-1800000" algn="bl" rotWithShape="0">
                  <a:prstClr val="black">
                    <a:alpha val="32000"/>
                  </a:prstClr>
                </a:outerShdw>
              </a:effectLst>
              <a:latin typeface="Georgia" panose="02040502050405020303" pitchFamily="18" charset="0"/>
            </a:endParaRPr>
          </a:p>
        </p:txBody>
      </p:sp>
      <p:pic>
        <p:nvPicPr>
          <p:cNvPr id="4" name="Picture 2" descr="C:\Users\NAO\Desktop\ЛЕНТА.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9294" y="211168"/>
            <a:ext cx="6244927" cy="1899138"/>
          </a:xfrm>
          <a:prstGeom prst="rect">
            <a:avLst/>
          </a:prstGeom>
          <a:noFill/>
          <a:extLst>
            <a:ext uri="{909E8E84-426E-40DD-AFC4-6F175D3DCCD1}">
              <a14:hiddenFill xmlns:a14="http://schemas.microsoft.com/office/drawing/2010/main">
                <a:solidFill>
                  <a:srgbClr val="FFFFFF"/>
                </a:solidFill>
              </a14:hiddenFill>
            </a:ext>
          </a:extLst>
        </p:spPr>
      </p:pic>
      <p:sp>
        <p:nvSpPr>
          <p:cNvPr id="12" name="Прямоугольник 11"/>
          <p:cNvSpPr/>
          <p:nvPr/>
        </p:nvSpPr>
        <p:spPr>
          <a:xfrm>
            <a:off x="7266296" y="5410173"/>
            <a:ext cx="4196863" cy="1061829"/>
          </a:xfrm>
          <a:prstGeom prst="rect">
            <a:avLst/>
          </a:prstGeom>
          <a:ln>
            <a:noFill/>
          </a:ln>
        </p:spPr>
        <p:txBody>
          <a:bodyPr wrap="square">
            <a:spAutoFit/>
          </a:bodyPr>
          <a:lstStyle/>
          <a:p>
            <a:pPr lvl="0" algn="just">
              <a:defRPr/>
            </a:pPr>
            <a:r>
              <a:rPr lang="ru-RU" sz="2000" b="1" dirty="0">
                <a:ln w="0"/>
                <a:solidFill>
                  <a:schemeClr val="bg2">
                    <a:lumMod val="25000"/>
                  </a:schemeClr>
                </a:solidFill>
                <a:effectLst>
                  <a:outerShdw blurRad="38100" dist="38100" dir="2700000" algn="tl">
                    <a:srgbClr val="000000">
                      <a:alpha val="43137"/>
                    </a:srgbClr>
                  </a:outerShdw>
                </a:effectLst>
                <a:latin typeface="Georgia" panose="02040502050405020303" pitchFamily="18" charset="0"/>
                <a:ea typeface="Times New Roman" panose="02020603050405020304" pitchFamily="18" charset="0"/>
                <a:cs typeface="Times New Roman" panose="02020603050405020304" pitchFamily="18" charset="0"/>
              </a:rPr>
              <a:t>Подготовила: </a:t>
            </a:r>
            <a:r>
              <a:rPr lang="ru-RU" sz="2000" b="1" dirty="0" err="1">
                <a:ln w="0"/>
                <a:solidFill>
                  <a:schemeClr val="bg2">
                    <a:lumMod val="25000"/>
                  </a:schemeClr>
                </a:solidFill>
                <a:effectLst>
                  <a:outerShdw blurRad="38100" dist="38100" dir="2700000" algn="tl">
                    <a:srgbClr val="000000">
                      <a:alpha val="43137"/>
                    </a:srgbClr>
                  </a:outerShdw>
                </a:effectLst>
                <a:latin typeface="Georgia" panose="02040502050405020303" pitchFamily="18" charset="0"/>
                <a:ea typeface="Times New Roman" panose="02020603050405020304" pitchFamily="18" charset="0"/>
                <a:cs typeface="Times New Roman" panose="02020603050405020304" pitchFamily="18" charset="0"/>
              </a:rPr>
              <a:t>Марару</a:t>
            </a:r>
            <a:r>
              <a:rPr lang="ru-RU" sz="2000" b="1" dirty="0">
                <a:ln w="0"/>
                <a:solidFill>
                  <a:schemeClr val="bg2">
                    <a:lumMod val="25000"/>
                  </a:schemeClr>
                </a:solidFill>
                <a:effectLst>
                  <a:outerShdw blurRad="38100" dist="38100" dir="2700000" algn="tl">
                    <a:srgbClr val="000000">
                      <a:alpha val="43137"/>
                    </a:srgbClr>
                  </a:outerShdw>
                </a:effectLst>
                <a:latin typeface="Georgia" panose="02040502050405020303" pitchFamily="18" charset="0"/>
                <a:ea typeface="Times New Roman" panose="02020603050405020304" pitchFamily="18" charset="0"/>
                <a:cs typeface="Times New Roman" panose="02020603050405020304" pitchFamily="18" charset="0"/>
              </a:rPr>
              <a:t> Т.В.,</a:t>
            </a:r>
            <a:endParaRPr lang="ru-RU" sz="2000" b="1" kern="0" dirty="0">
              <a:ln w="0"/>
              <a:solidFill>
                <a:schemeClr val="bg2">
                  <a:lumMod val="25000"/>
                </a:schemeClr>
              </a:solidFill>
              <a:effectLst>
                <a:outerShdw blurRad="38100" dist="38100" dir="2700000" algn="tl">
                  <a:srgbClr val="000000">
                    <a:alpha val="43137"/>
                  </a:srgbClr>
                </a:outerShdw>
              </a:effectLst>
              <a:latin typeface="Georgia" panose="02040502050405020303" pitchFamily="18" charset="0"/>
              <a:ea typeface="Times New Roman" panose="02020603050405020304" pitchFamily="18" charset="0"/>
            </a:endParaRPr>
          </a:p>
          <a:p>
            <a:pPr lvl="0" algn="just">
              <a:defRPr/>
            </a:pPr>
            <a:endParaRPr lang="ru-RU" sz="100" b="1" dirty="0">
              <a:ln w="0"/>
              <a:solidFill>
                <a:schemeClr val="bg2">
                  <a:lumMod val="25000"/>
                </a:schemeClr>
              </a:solidFill>
              <a:effectLst>
                <a:outerShdw blurRad="38100" dist="38100" dir="2700000" algn="tl">
                  <a:srgbClr val="000000">
                    <a:alpha val="43137"/>
                  </a:srgbClr>
                </a:outerShdw>
              </a:effectLst>
              <a:latin typeface="Georgia" panose="02040502050405020303" pitchFamily="18" charset="0"/>
              <a:ea typeface="Times New Roman" panose="02020603050405020304" pitchFamily="18" charset="0"/>
              <a:cs typeface="Times New Roman" panose="02020603050405020304" pitchFamily="18" charset="0"/>
            </a:endParaRPr>
          </a:p>
          <a:p>
            <a:pPr lvl="0" algn="just">
              <a:defRPr/>
            </a:pPr>
            <a:endParaRPr lang="ru-RU" sz="100" b="1" dirty="0">
              <a:ln w="0"/>
              <a:solidFill>
                <a:schemeClr val="bg2">
                  <a:lumMod val="25000"/>
                </a:schemeClr>
              </a:solidFill>
              <a:effectLst>
                <a:outerShdw blurRad="38100" dist="38100" dir="2700000" algn="tl">
                  <a:srgbClr val="000000">
                    <a:alpha val="43137"/>
                  </a:srgbClr>
                </a:outerShdw>
              </a:effectLst>
              <a:latin typeface="Georgia" panose="02040502050405020303" pitchFamily="18" charset="0"/>
              <a:ea typeface="Times New Roman" panose="02020603050405020304" pitchFamily="18" charset="0"/>
              <a:cs typeface="Times New Roman" panose="02020603050405020304" pitchFamily="18" charset="0"/>
            </a:endParaRPr>
          </a:p>
          <a:p>
            <a:pPr lvl="0" algn="just">
              <a:defRPr/>
            </a:pPr>
            <a:endParaRPr lang="ru-RU" sz="100" b="1" dirty="0">
              <a:ln w="0"/>
              <a:solidFill>
                <a:schemeClr val="bg2">
                  <a:lumMod val="25000"/>
                </a:schemeClr>
              </a:solidFill>
              <a:effectLst>
                <a:outerShdw blurRad="38100" dist="38100" dir="2700000" algn="tl">
                  <a:srgbClr val="000000">
                    <a:alpha val="43137"/>
                  </a:srgbClr>
                </a:outerShdw>
              </a:effectLst>
              <a:latin typeface="Georgia" panose="02040502050405020303" pitchFamily="18" charset="0"/>
              <a:ea typeface="Times New Roman" panose="02020603050405020304" pitchFamily="18" charset="0"/>
              <a:cs typeface="Times New Roman" panose="02020603050405020304" pitchFamily="18" charset="0"/>
            </a:endParaRPr>
          </a:p>
          <a:p>
            <a:pPr lvl="0" algn="just">
              <a:defRPr/>
            </a:pPr>
            <a:r>
              <a:rPr lang="ru-RU" sz="2000" b="1" dirty="0">
                <a:ln w="0"/>
                <a:solidFill>
                  <a:schemeClr val="bg2">
                    <a:lumMod val="25000"/>
                  </a:schemeClr>
                </a:solidFill>
                <a:effectLst>
                  <a:outerShdw blurRad="38100" dist="38100" dir="2700000" algn="tl">
                    <a:srgbClr val="000000">
                      <a:alpha val="43137"/>
                    </a:srgbClr>
                  </a:outerShdw>
                </a:effectLst>
                <a:latin typeface="Georgia" panose="02040502050405020303" pitchFamily="18" charset="0"/>
                <a:ea typeface="Times New Roman" panose="02020603050405020304" pitchFamily="18" charset="0"/>
                <a:cs typeface="Times New Roman" panose="02020603050405020304" pitchFamily="18" charset="0"/>
              </a:rPr>
              <a:t>Воспитатель МАДОУ – ЦРР </a:t>
            </a:r>
            <a:br>
              <a:rPr lang="ru-RU" sz="2000" b="1" dirty="0">
                <a:ln w="0"/>
                <a:solidFill>
                  <a:schemeClr val="bg2">
                    <a:lumMod val="25000"/>
                  </a:schemeClr>
                </a:solidFill>
                <a:effectLst>
                  <a:outerShdw blurRad="38100" dist="38100" dir="2700000" algn="tl">
                    <a:srgbClr val="000000">
                      <a:alpha val="43137"/>
                    </a:srgbClr>
                  </a:outerShdw>
                </a:effectLst>
                <a:latin typeface="Georgia" panose="02040502050405020303" pitchFamily="18" charset="0"/>
                <a:ea typeface="Times New Roman" panose="02020603050405020304" pitchFamily="18" charset="0"/>
                <a:cs typeface="Times New Roman" panose="02020603050405020304" pitchFamily="18" charset="0"/>
              </a:rPr>
            </a:br>
            <a:r>
              <a:rPr lang="ru-RU" sz="2000" b="1" dirty="0">
                <a:ln w="0"/>
                <a:solidFill>
                  <a:schemeClr val="bg2">
                    <a:lumMod val="25000"/>
                  </a:schemeClr>
                </a:solidFill>
                <a:effectLst>
                  <a:outerShdw blurRad="38100" dist="38100" dir="2700000" algn="tl">
                    <a:srgbClr val="000000">
                      <a:alpha val="43137"/>
                    </a:srgbClr>
                  </a:outerShdw>
                </a:effectLst>
                <a:latin typeface="Georgia" panose="02040502050405020303" pitchFamily="18" charset="0"/>
                <a:ea typeface="Times New Roman" panose="02020603050405020304" pitchFamily="18" charset="0"/>
                <a:cs typeface="Times New Roman" panose="02020603050405020304" pitchFamily="18" charset="0"/>
              </a:rPr>
              <a:t>д/с №176  города Тюмени</a:t>
            </a:r>
            <a:endParaRPr lang="ru-RU" sz="2000" b="1" kern="0" dirty="0">
              <a:ln w="0"/>
              <a:solidFill>
                <a:schemeClr val="bg2">
                  <a:lumMod val="25000"/>
                </a:schemeClr>
              </a:solidFill>
              <a:effectLst>
                <a:outerShdw blurRad="38100" dist="38100" dir="2700000" algn="tl">
                  <a:srgbClr val="000000">
                    <a:alpha val="43137"/>
                  </a:srgbClr>
                </a:outerShdw>
              </a:effectLst>
              <a:latin typeface="Georgia" panose="02040502050405020303" pitchFamily="18" charset="0"/>
              <a:ea typeface="Times New Roman" panose="02020603050405020304" pitchFamily="18" charset="0"/>
            </a:endParaRPr>
          </a:p>
        </p:txBody>
      </p:sp>
    </p:spTree>
    <p:extLst>
      <p:ext uri="{BB962C8B-B14F-4D97-AF65-F5344CB8AC3E}">
        <p14:creationId xmlns:p14="http://schemas.microsoft.com/office/powerpoint/2010/main" val="127124309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NAO\Desktop\ЛЕНТА 2.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374110" y="5343525"/>
            <a:ext cx="5648325" cy="15144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otvet.imgsmail.ru/download/77188527_f5b17e1427124638d90f51e05928e968_80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17452"/>
            <a:ext cx="12192000" cy="42559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79083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34933" y="175559"/>
            <a:ext cx="4093891" cy="1286694"/>
          </a:xfrm>
        </p:spPr>
        <p:txBody>
          <a:bodyPr>
            <a:normAutofit/>
          </a:bodyPr>
          <a:lstStyle/>
          <a:p>
            <a:pPr lvl="0" algn="ctr">
              <a:lnSpc>
                <a:spcPct val="100000"/>
              </a:lnSpc>
              <a:spcBef>
                <a:spcPts val="0"/>
              </a:spcBef>
            </a:pPr>
            <a:r>
              <a:rPr lang="ru-RU" sz="3600" b="1" cap="all" dirty="0">
                <a:solidFill>
                  <a:srgbClr val="C00000"/>
                </a:solidFill>
                <a:latin typeface="Times New Roman" panose="02020603050405020304" pitchFamily="18" charset="0"/>
                <a:ea typeface="+mn-ea"/>
                <a:cs typeface="Times New Roman" panose="02020603050405020304" pitchFamily="18" charset="0"/>
              </a:rPr>
              <a:t>Город – герой </a:t>
            </a:r>
            <a:r>
              <a:rPr lang="en-US" sz="3600" b="1" cap="all" dirty="0" smtClean="0">
                <a:solidFill>
                  <a:srgbClr val="C00000"/>
                </a:solidFill>
                <a:latin typeface="Times New Roman" panose="02020603050405020304" pitchFamily="18" charset="0"/>
                <a:ea typeface="+mn-ea"/>
                <a:cs typeface="Times New Roman" panose="02020603050405020304" pitchFamily="18" charset="0"/>
              </a:rPr>
              <a:t/>
            </a:r>
            <a:br>
              <a:rPr lang="en-US" sz="3600" b="1" cap="all" dirty="0" smtClean="0">
                <a:solidFill>
                  <a:srgbClr val="C00000"/>
                </a:solidFill>
                <a:latin typeface="Times New Roman" panose="02020603050405020304" pitchFamily="18" charset="0"/>
                <a:ea typeface="+mn-ea"/>
                <a:cs typeface="Times New Roman" panose="02020603050405020304" pitchFamily="18" charset="0"/>
              </a:rPr>
            </a:br>
            <a:r>
              <a:rPr lang="ru-RU" sz="3600" b="1" cap="all" dirty="0" err="1" smtClean="0">
                <a:solidFill>
                  <a:srgbClr val="C00000"/>
                </a:solidFill>
                <a:latin typeface="Times New Roman" panose="02020603050405020304" pitchFamily="18" charset="0"/>
                <a:ea typeface="+mn-ea"/>
                <a:cs typeface="Times New Roman" panose="02020603050405020304" pitchFamily="18" charset="0"/>
              </a:rPr>
              <a:t>новороссиск</a:t>
            </a:r>
            <a:endParaRPr lang="ru-RU" sz="3600" b="1" cap="all" dirty="0">
              <a:solidFill>
                <a:srgbClr val="C00000"/>
              </a:solidFill>
              <a:latin typeface="Times New Roman" panose="02020603050405020304" pitchFamily="18" charset="0"/>
              <a:ea typeface="+mn-ea"/>
              <a:cs typeface="Times New Roman" panose="02020603050405020304" pitchFamily="18" charset="0"/>
            </a:endParaRPr>
          </a:p>
        </p:txBody>
      </p:sp>
      <p:pic>
        <p:nvPicPr>
          <p:cNvPr id="8" name="Рисунок 7"/>
          <p:cNvPicPr>
            <a:picLocks noChangeAspect="1"/>
          </p:cNvPicPr>
          <p:nvPr/>
        </p:nvPicPr>
        <p:blipFill>
          <a:blip r:embed="rId3">
            <a:clrChange>
              <a:clrFrom>
                <a:srgbClr val="FFFFFF"/>
              </a:clrFrom>
              <a:clrTo>
                <a:srgbClr val="FFFFFF">
                  <a:alpha val="0"/>
                </a:srgbClr>
              </a:clrTo>
            </a:clrChange>
          </a:blip>
          <a:stretch>
            <a:fillRect/>
          </a:stretch>
        </p:blipFill>
        <p:spPr>
          <a:xfrm>
            <a:off x="7698616" y="1616910"/>
            <a:ext cx="2818881" cy="2039445"/>
          </a:xfrm>
          <a:prstGeom prst="rect">
            <a:avLst/>
          </a:prstGeom>
          <a:ln>
            <a:noFill/>
          </a:ln>
        </p:spPr>
      </p:pic>
      <p:sp>
        <p:nvSpPr>
          <p:cNvPr id="3" name="Прямоугольник 2"/>
          <p:cNvSpPr/>
          <p:nvPr/>
        </p:nvSpPr>
        <p:spPr>
          <a:xfrm>
            <a:off x="0" y="3811012"/>
            <a:ext cx="11975839" cy="3046988"/>
          </a:xfrm>
          <a:prstGeom prst="rect">
            <a:avLst/>
          </a:prstGeom>
        </p:spPr>
        <p:txBody>
          <a:bodyPr wrap="square">
            <a:spAutoFit/>
          </a:bodyPr>
          <a:lstStyle/>
          <a:p>
            <a:pPr algn="just"/>
            <a:r>
              <a:rPr lang="ru-RU" sz="2400" dirty="0">
                <a:latin typeface="Times New Roman" panose="02020603050405020304" pitchFamily="18" charset="0"/>
                <a:cs typeface="Times New Roman" panose="02020603050405020304" pitchFamily="18" charset="0"/>
              </a:rPr>
              <a:t>Новороссийск </a:t>
            </a:r>
            <a:r>
              <a:rPr lang="ru-RU" sz="2400" dirty="0" smtClean="0">
                <a:latin typeface="Times New Roman" panose="02020603050405020304" pitchFamily="18" charset="0"/>
                <a:cs typeface="Times New Roman" panose="02020603050405020304" pitchFamily="18" charset="0"/>
              </a:rPr>
              <a:t>—крупнейший морской порт. Сильнее </a:t>
            </a:r>
            <a:r>
              <a:rPr lang="ru-RU" sz="2400" dirty="0">
                <a:latin typeface="Times New Roman" panose="02020603050405020304" pitchFamily="18" charset="0"/>
                <a:cs typeface="Times New Roman" panose="02020603050405020304" pitchFamily="18" charset="0"/>
              </a:rPr>
              <a:t>всего Новороссийск пострадал в годы Великой Отечественной войны — было разрушено 97% города. Гитлер летом 1942 г. приказал своим генералам идти на Кавказ: «Взять Новороссийск во что бы то ни стало! Захват Новороссийска открывал фашистам дорогу на богатства Кавказа и Кубани. Новороссийск — это ворота с моря, через которые будут поступать гитлеровцам свежие силы, оружие, танки, а из России будут вывозиться зерно, цветные металлы, нефть, цемент, лес, рыба, фрукты. Сражение за Новороссийск длилось 225 дней и закончилась полным освобождением города-героя 16 сентября 1943 г.</a:t>
            </a:r>
          </a:p>
        </p:txBody>
      </p:sp>
      <p:pic>
        <p:nvPicPr>
          <p:cNvPr id="2050" name="Picture 2" descr="https://novoross.ru/images/joomgallery/originals/_3/_20150731_1855399185.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0078" y="59207"/>
            <a:ext cx="5627707" cy="37518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64302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150207" y="207241"/>
            <a:ext cx="6941127" cy="1200329"/>
          </a:xfrm>
          <a:prstGeom prst="rect">
            <a:avLst/>
          </a:prstGeom>
        </p:spPr>
        <p:txBody>
          <a:bodyPr wrap="square">
            <a:spAutoFit/>
          </a:bodyPr>
          <a:lstStyle/>
          <a:p>
            <a:pPr algn="ctr"/>
            <a:r>
              <a:rPr lang="ru-RU" sz="3600" b="1" cap="all" dirty="0" smtClean="0">
                <a:solidFill>
                  <a:srgbClr val="C00000"/>
                </a:solidFill>
                <a:latin typeface="Times New Roman" panose="02020603050405020304" pitchFamily="18" charset="0"/>
                <a:ea typeface="+mj-ea"/>
                <a:cs typeface="Times New Roman" panose="02020603050405020304" pitchFamily="18" charset="0"/>
              </a:rPr>
              <a:t>Город </a:t>
            </a:r>
            <a:r>
              <a:rPr lang="ru-RU" sz="3600" b="1" cap="all" dirty="0">
                <a:solidFill>
                  <a:srgbClr val="C00000"/>
                </a:solidFill>
                <a:latin typeface="Times New Roman" panose="02020603050405020304" pitchFamily="18" charset="0"/>
                <a:ea typeface="+mj-ea"/>
                <a:cs typeface="Times New Roman" panose="02020603050405020304" pitchFamily="18" charset="0"/>
              </a:rPr>
              <a:t>– </a:t>
            </a:r>
            <a:r>
              <a:rPr lang="ru-RU" sz="3600" b="1" cap="all" dirty="0" smtClean="0">
                <a:solidFill>
                  <a:srgbClr val="C00000"/>
                </a:solidFill>
                <a:latin typeface="Times New Roman" panose="02020603050405020304" pitchFamily="18" charset="0"/>
                <a:ea typeface="+mj-ea"/>
                <a:cs typeface="Times New Roman" panose="02020603050405020304" pitchFamily="18" charset="0"/>
              </a:rPr>
              <a:t>герой </a:t>
            </a:r>
          </a:p>
          <a:p>
            <a:pPr algn="ctr"/>
            <a:r>
              <a:rPr lang="ru-RU" sz="3600" b="1" cap="all" dirty="0" err="1" smtClean="0">
                <a:solidFill>
                  <a:srgbClr val="C00000"/>
                </a:solidFill>
                <a:latin typeface="Times New Roman" panose="02020603050405020304" pitchFamily="18" charset="0"/>
                <a:ea typeface="+mj-ea"/>
                <a:cs typeface="Times New Roman" panose="02020603050405020304" pitchFamily="18" charset="0"/>
              </a:rPr>
              <a:t>мурманск</a:t>
            </a:r>
            <a:endParaRPr lang="ru-RU" dirty="0"/>
          </a:p>
        </p:txBody>
      </p:sp>
      <p:pic>
        <p:nvPicPr>
          <p:cNvPr id="5" name="Рисунок 4"/>
          <p:cNvPicPr>
            <a:picLocks noChangeAspect="1"/>
          </p:cNvPicPr>
          <p:nvPr/>
        </p:nvPicPr>
        <p:blipFill>
          <a:blip r:embed="rId2">
            <a:clrChange>
              <a:clrFrom>
                <a:srgbClr val="FFFFFF"/>
              </a:clrFrom>
              <a:clrTo>
                <a:srgbClr val="FFFFFF">
                  <a:alpha val="0"/>
                </a:srgbClr>
              </a:clrTo>
            </a:clrChange>
          </a:blip>
          <a:stretch>
            <a:fillRect/>
          </a:stretch>
        </p:blipFill>
        <p:spPr>
          <a:xfrm>
            <a:off x="9396113" y="207241"/>
            <a:ext cx="2718917" cy="1967122"/>
          </a:xfrm>
          <a:prstGeom prst="rect">
            <a:avLst/>
          </a:prstGeom>
          <a:ln>
            <a:noFill/>
          </a:ln>
        </p:spPr>
      </p:pic>
      <p:sp>
        <p:nvSpPr>
          <p:cNvPr id="2" name="Прямоугольник 1"/>
          <p:cNvSpPr/>
          <p:nvPr/>
        </p:nvSpPr>
        <p:spPr>
          <a:xfrm>
            <a:off x="227830" y="3441680"/>
            <a:ext cx="11887200" cy="3416320"/>
          </a:xfrm>
          <a:prstGeom prst="rect">
            <a:avLst/>
          </a:prstGeom>
        </p:spPr>
        <p:txBody>
          <a:bodyPr wrap="square">
            <a:spAutoFit/>
          </a:bodyPr>
          <a:lstStyle/>
          <a:p>
            <a:pPr algn="just"/>
            <a:r>
              <a:rPr lang="ru-RU" sz="2400" dirty="0">
                <a:latin typeface="Times New Roman" panose="02020603050405020304" pitchFamily="18" charset="0"/>
                <a:cs typeface="Times New Roman" panose="02020603050405020304" pitchFamily="18" charset="0"/>
              </a:rPr>
              <a:t>Мурманск — крупный и культурный центр Заполярья. Город является важным морским портом и железнодорожным </a:t>
            </a:r>
            <a:r>
              <a:rPr lang="ru-RU" sz="2400" dirty="0" smtClean="0">
                <a:latin typeface="Times New Roman" panose="02020603050405020304" pitchFamily="18" charset="0"/>
                <a:cs typeface="Times New Roman" panose="02020603050405020304" pitchFamily="18" charset="0"/>
              </a:rPr>
              <a:t>узлом. Мурманск </a:t>
            </a:r>
            <a:r>
              <a:rPr lang="ru-RU" sz="2400" dirty="0">
                <a:latin typeface="Times New Roman" panose="02020603050405020304" pitchFamily="18" charset="0"/>
                <a:cs typeface="Times New Roman" panose="02020603050405020304" pitchFamily="18" charset="0"/>
              </a:rPr>
              <a:t>– один из тех городов, которые стали прифронтовыми с первых же дней войны. </a:t>
            </a:r>
            <a:r>
              <a:rPr lang="ru-RU" sz="2400" dirty="0" smtClean="0">
                <a:latin typeface="Times New Roman" panose="02020603050405020304" pitchFamily="18" charset="0"/>
                <a:cs typeface="Times New Roman" panose="02020603050405020304" pitchFamily="18" charset="0"/>
              </a:rPr>
              <a:t>Началась </a:t>
            </a:r>
            <a:r>
              <a:rPr lang="ru-RU" sz="2400" dirty="0">
                <a:latin typeface="Times New Roman" panose="02020603050405020304" pitchFamily="18" charset="0"/>
                <a:cs typeface="Times New Roman" panose="02020603050405020304" pitchFamily="18" charset="0"/>
              </a:rPr>
              <a:t>перестройка промышленности на военный лад. На заводах и предприятиях Мурманска изготовляли автоматы, гранаты, минометы, шили теплую одежду, шинели, маскхалаты, рюкзаки, делали лыжи, шлюпки, ремонтировали боевые корабли. Жители Мурманска собрали в фонд обороны 60 миллионов трудовых денег. Мурманск давал стране рыбу, рыбий жир, консервы. Мурманск стал неприступной крепостью на Севере. Он парализовал ударные силы врага и стойко и надежно держал государственную </a:t>
            </a:r>
            <a:r>
              <a:rPr lang="ru-RU" sz="2400" dirty="0" smtClean="0">
                <a:latin typeface="Times New Roman" panose="02020603050405020304" pitchFamily="18" charset="0"/>
                <a:cs typeface="Times New Roman" panose="02020603050405020304" pitchFamily="18" charset="0"/>
              </a:rPr>
              <a:t>границу. </a:t>
            </a:r>
            <a:endParaRPr lang="ru-RU" sz="2400" dirty="0">
              <a:latin typeface="Times New Roman" panose="02020603050405020304" pitchFamily="18" charset="0"/>
              <a:cs typeface="Times New Roman" panose="02020603050405020304" pitchFamily="18" charset="0"/>
            </a:endParaRPr>
          </a:p>
        </p:txBody>
      </p:sp>
      <p:pic>
        <p:nvPicPr>
          <p:cNvPr id="4098" name="Picture 2" descr="https://im3.turbina.ru/photos.4/8/7/8/6/2/2726878/big.photo/Gorod-Geroy-Murmans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7830" y="98444"/>
            <a:ext cx="4999232" cy="334323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8" name="Скругленный прямоугольник 7"/>
          <p:cNvSpPr/>
          <p:nvPr/>
        </p:nvSpPr>
        <p:spPr>
          <a:xfrm>
            <a:off x="5346774" y="2934753"/>
            <a:ext cx="3324271" cy="506927"/>
          </a:xfrm>
          <a:prstGeom prst="roundRect">
            <a:avLst/>
          </a:prstGeom>
          <a:solidFill>
            <a:schemeClr val="bg1">
              <a:lumMod val="8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nSpc>
                <a:spcPct val="90000"/>
              </a:lnSpc>
              <a:spcBef>
                <a:spcPts val="1000"/>
              </a:spcBef>
            </a:pPr>
            <a:r>
              <a:rPr lang="ru-RU" sz="2400" dirty="0" smtClean="0">
                <a:solidFill>
                  <a:prstClr val="black"/>
                </a:solidFill>
                <a:latin typeface="Times New Roman" panose="02020603050405020304" pitchFamily="18" charset="0"/>
                <a:cs typeface="Times New Roman" panose="02020603050405020304" pitchFamily="18" charset="0"/>
              </a:rPr>
              <a:t>Мурманск после войны</a:t>
            </a:r>
            <a:endParaRPr lang="ru-RU" sz="2400" dirty="0">
              <a:solidFill>
                <a:prstClr val="black"/>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852814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381047" y="353291"/>
            <a:ext cx="4810953" cy="1200329"/>
          </a:xfrm>
          <a:prstGeom prst="rect">
            <a:avLst/>
          </a:prstGeom>
        </p:spPr>
        <p:txBody>
          <a:bodyPr wrap="square">
            <a:spAutoFit/>
          </a:bodyPr>
          <a:lstStyle/>
          <a:p>
            <a:pPr algn="ctr"/>
            <a:r>
              <a:rPr lang="ru-RU" sz="3600" b="1" cap="all" dirty="0" smtClean="0">
                <a:solidFill>
                  <a:srgbClr val="C00000"/>
                </a:solidFill>
                <a:latin typeface="Times New Roman" panose="02020603050405020304" pitchFamily="18" charset="0"/>
                <a:ea typeface="+mj-ea"/>
                <a:cs typeface="Times New Roman" panose="02020603050405020304" pitchFamily="18" charset="0"/>
              </a:rPr>
              <a:t>Город </a:t>
            </a:r>
            <a:r>
              <a:rPr lang="ru-RU" sz="3600" b="1" cap="all" dirty="0">
                <a:solidFill>
                  <a:srgbClr val="C00000"/>
                </a:solidFill>
                <a:latin typeface="Times New Roman" panose="02020603050405020304" pitchFamily="18" charset="0"/>
                <a:ea typeface="+mj-ea"/>
                <a:cs typeface="Times New Roman" panose="02020603050405020304" pitchFamily="18" charset="0"/>
              </a:rPr>
              <a:t>– </a:t>
            </a:r>
            <a:r>
              <a:rPr lang="ru-RU" sz="3600" b="1" cap="all" dirty="0" smtClean="0">
                <a:solidFill>
                  <a:srgbClr val="C00000"/>
                </a:solidFill>
                <a:latin typeface="Times New Roman" panose="02020603050405020304" pitchFamily="18" charset="0"/>
                <a:ea typeface="+mj-ea"/>
                <a:cs typeface="Times New Roman" panose="02020603050405020304" pitchFamily="18" charset="0"/>
              </a:rPr>
              <a:t>герой </a:t>
            </a:r>
          </a:p>
          <a:p>
            <a:pPr algn="ctr"/>
            <a:r>
              <a:rPr lang="ru-RU" sz="3600" b="1" cap="all" dirty="0" err="1" smtClean="0">
                <a:solidFill>
                  <a:srgbClr val="C00000"/>
                </a:solidFill>
                <a:latin typeface="Times New Roman" panose="02020603050405020304" pitchFamily="18" charset="0"/>
                <a:ea typeface="+mj-ea"/>
                <a:cs typeface="Times New Roman" panose="02020603050405020304" pitchFamily="18" charset="0"/>
              </a:rPr>
              <a:t>севастополь</a:t>
            </a:r>
            <a:endParaRPr lang="ru-RU" dirty="0"/>
          </a:p>
        </p:txBody>
      </p:sp>
      <p:pic>
        <p:nvPicPr>
          <p:cNvPr id="5" name="Рисунок 4"/>
          <p:cNvPicPr>
            <a:picLocks noChangeAspect="1"/>
          </p:cNvPicPr>
          <p:nvPr/>
        </p:nvPicPr>
        <p:blipFill>
          <a:blip r:embed="rId2">
            <a:clrChange>
              <a:clrFrom>
                <a:srgbClr val="FFFFFF"/>
              </a:clrFrom>
              <a:clrTo>
                <a:srgbClr val="FFFFFF">
                  <a:alpha val="0"/>
                </a:srgbClr>
              </a:clrTo>
            </a:clrChange>
          </a:blip>
          <a:stretch>
            <a:fillRect/>
          </a:stretch>
        </p:blipFill>
        <p:spPr>
          <a:xfrm>
            <a:off x="8734359" y="1951233"/>
            <a:ext cx="2718917" cy="1967122"/>
          </a:xfrm>
          <a:prstGeom prst="rect">
            <a:avLst/>
          </a:prstGeom>
          <a:ln>
            <a:noFill/>
          </a:ln>
        </p:spPr>
      </p:pic>
      <p:sp>
        <p:nvSpPr>
          <p:cNvPr id="3" name="Прямоугольник 2"/>
          <p:cNvSpPr/>
          <p:nvPr/>
        </p:nvSpPr>
        <p:spPr>
          <a:xfrm>
            <a:off x="338666" y="4748088"/>
            <a:ext cx="11514667" cy="1938992"/>
          </a:xfrm>
          <a:prstGeom prst="rect">
            <a:avLst/>
          </a:prstGeom>
        </p:spPr>
        <p:txBody>
          <a:bodyPr wrap="square">
            <a:spAutoFit/>
          </a:bodyPr>
          <a:lstStyle/>
          <a:p>
            <a:pPr algn="just"/>
            <a:r>
              <a:rPr lang="ru-RU" sz="2400" dirty="0">
                <a:latin typeface="Times New Roman" panose="02020603050405020304" pitchFamily="18" charset="0"/>
                <a:cs typeface="Times New Roman" panose="02020603050405020304" pitchFamily="18" charset="0"/>
              </a:rPr>
              <a:t>К началу Великой Отечественной войны город Севастополь был крупнейшим портом на Черном море и главной военно-морской базой страны. Его героическая защита от немецко-фашисткой агрессии началась 30 октября 1941г. и продолжалась 250 дней, войдя в историю, как образец активной, длительной обороны приморского города в глубоком тылу врага. Захватить Севастополь сходу немцам не удалось.</a:t>
            </a:r>
          </a:p>
        </p:txBody>
      </p:sp>
      <p:pic>
        <p:nvPicPr>
          <p:cNvPr id="5122" name="Picture 2" descr="https://www.photogorky.ru/photos/067133d33bea116769c85fc90dc686d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666" y="172425"/>
            <a:ext cx="6600825" cy="44027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35118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6672718" y="161713"/>
            <a:ext cx="4810953" cy="1200329"/>
          </a:xfrm>
          <a:prstGeom prst="rect">
            <a:avLst/>
          </a:prstGeom>
        </p:spPr>
        <p:txBody>
          <a:bodyPr wrap="square">
            <a:spAutoFit/>
          </a:bodyPr>
          <a:lstStyle/>
          <a:p>
            <a:pPr algn="ctr"/>
            <a:r>
              <a:rPr lang="ru-RU" sz="3600" b="1" cap="all" dirty="0" smtClean="0">
                <a:solidFill>
                  <a:srgbClr val="C00000"/>
                </a:solidFill>
                <a:latin typeface="Times New Roman" panose="02020603050405020304" pitchFamily="18" charset="0"/>
                <a:ea typeface="+mj-ea"/>
                <a:cs typeface="Times New Roman" panose="02020603050405020304" pitchFamily="18" charset="0"/>
              </a:rPr>
              <a:t>Город </a:t>
            </a:r>
            <a:r>
              <a:rPr lang="ru-RU" sz="3600" b="1" cap="all" dirty="0">
                <a:solidFill>
                  <a:srgbClr val="C00000"/>
                </a:solidFill>
                <a:latin typeface="Times New Roman" panose="02020603050405020304" pitchFamily="18" charset="0"/>
                <a:ea typeface="+mj-ea"/>
                <a:cs typeface="Times New Roman" panose="02020603050405020304" pitchFamily="18" charset="0"/>
              </a:rPr>
              <a:t>– </a:t>
            </a:r>
            <a:r>
              <a:rPr lang="ru-RU" sz="3600" b="1" cap="all" dirty="0" smtClean="0">
                <a:solidFill>
                  <a:srgbClr val="C00000"/>
                </a:solidFill>
                <a:latin typeface="Times New Roman" panose="02020603050405020304" pitchFamily="18" charset="0"/>
                <a:ea typeface="+mj-ea"/>
                <a:cs typeface="Times New Roman" panose="02020603050405020304" pitchFamily="18" charset="0"/>
              </a:rPr>
              <a:t>герой </a:t>
            </a:r>
          </a:p>
          <a:p>
            <a:pPr algn="ctr"/>
            <a:r>
              <a:rPr lang="ru-RU" sz="3600" b="1" cap="all" dirty="0" err="1" smtClean="0">
                <a:solidFill>
                  <a:srgbClr val="C00000"/>
                </a:solidFill>
                <a:latin typeface="Times New Roman" panose="02020603050405020304" pitchFamily="18" charset="0"/>
                <a:ea typeface="+mj-ea"/>
                <a:cs typeface="Times New Roman" panose="02020603050405020304" pitchFamily="18" charset="0"/>
              </a:rPr>
              <a:t>киев</a:t>
            </a:r>
            <a:endParaRPr lang="ru-RU" dirty="0"/>
          </a:p>
        </p:txBody>
      </p:sp>
      <p:pic>
        <p:nvPicPr>
          <p:cNvPr id="5" name="Рисунок 4"/>
          <p:cNvPicPr>
            <a:picLocks noChangeAspect="1"/>
          </p:cNvPicPr>
          <p:nvPr/>
        </p:nvPicPr>
        <p:blipFill>
          <a:blip r:embed="rId2">
            <a:clrChange>
              <a:clrFrom>
                <a:srgbClr val="FFFFFF"/>
              </a:clrFrom>
              <a:clrTo>
                <a:srgbClr val="FFFFFF">
                  <a:alpha val="0"/>
                </a:srgbClr>
              </a:clrTo>
            </a:clrChange>
          </a:blip>
          <a:stretch>
            <a:fillRect/>
          </a:stretch>
        </p:blipFill>
        <p:spPr>
          <a:xfrm>
            <a:off x="7718735" y="1652228"/>
            <a:ext cx="2718917" cy="1967122"/>
          </a:xfrm>
          <a:prstGeom prst="rect">
            <a:avLst/>
          </a:prstGeom>
          <a:ln>
            <a:noFill/>
          </a:ln>
        </p:spPr>
      </p:pic>
      <p:sp>
        <p:nvSpPr>
          <p:cNvPr id="2" name="Прямоугольник 1"/>
          <p:cNvSpPr/>
          <p:nvPr/>
        </p:nvSpPr>
        <p:spPr>
          <a:xfrm>
            <a:off x="118533" y="3909536"/>
            <a:ext cx="11827131" cy="2677656"/>
          </a:xfrm>
          <a:prstGeom prst="rect">
            <a:avLst/>
          </a:prstGeom>
        </p:spPr>
        <p:txBody>
          <a:bodyPr wrap="square">
            <a:spAutoFit/>
          </a:bodyPr>
          <a:lstStyle/>
          <a:p>
            <a:pPr algn="just"/>
            <a:r>
              <a:rPr lang="ru-RU" sz="2400" dirty="0" smtClean="0">
                <a:latin typeface="Times New Roman" panose="02020603050405020304" pitchFamily="18" charset="0"/>
                <a:cs typeface="Times New Roman" panose="02020603050405020304" pitchFamily="18" charset="0"/>
              </a:rPr>
              <a:t>В июне </a:t>
            </a:r>
            <a:r>
              <a:rPr lang="ru-RU" sz="2400" dirty="0">
                <a:latin typeface="Times New Roman" panose="02020603050405020304" pitchFamily="18" charset="0"/>
                <a:cs typeface="Times New Roman" panose="02020603050405020304" pitchFamily="18" charset="0"/>
              </a:rPr>
              <a:t>1941 года без объявления войны гитлеровская Германия вероломно напала на СССР. Киев одним из первых принял на себя страшный удар. Ранним утром немецкая авиация начала сбрасывать бомбы на спящий город. Одновременно с этим немецкие солдаты и военная техника начали движение по направлению к древнему городу. Захватить его планировали </a:t>
            </a:r>
            <a:r>
              <a:rPr lang="ru-RU" sz="2400" dirty="0" smtClean="0">
                <a:latin typeface="Times New Roman" panose="02020603050405020304" pitchFamily="18" charset="0"/>
                <a:cs typeface="Times New Roman" panose="02020603050405020304" pitchFamily="18" charset="0"/>
              </a:rPr>
              <a:t>сходу. Немецкое командование </a:t>
            </a:r>
            <a:r>
              <a:rPr lang="ru-RU" sz="2400" dirty="0">
                <a:latin typeface="Times New Roman" panose="02020603050405020304" pitchFamily="18" charset="0"/>
                <a:cs typeface="Times New Roman" panose="02020603050405020304" pitchFamily="18" charset="0"/>
              </a:rPr>
              <a:t>хотело </a:t>
            </a:r>
            <a:r>
              <a:rPr lang="ru-RU" sz="2400" dirty="0" smtClean="0">
                <a:latin typeface="Times New Roman" panose="02020603050405020304" pitchFamily="18" charset="0"/>
                <a:cs typeface="Times New Roman" panose="02020603050405020304" pitchFamily="18" charset="0"/>
              </a:rPr>
              <a:t>Украину сделать одной </a:t>
            </a:r>
            <a:r>
              <a:rPr lang="ru-RU" sz="2400" dirty="0">
                <a:latin typeface="Times New Roman" panose="02020603050405020304" pitchFamily="18" charset="0"/>
                <a:cs typeface="Times New Roman" panose="02020603050405020304" pitchFamily="18" charset="0"/>
              </a:rPr>
              <a:t>из германских колоний, а ее жителей именовать «туземцами». Также в планах значился вывоз 31 миллиона жителей Украины в Германию в качестве даровой рабочей силы.</a:t>
            </a:r>
          </a:p>
        </p:txBody>
      </p:sp>
      <p:pic>
        <p:nvPicPr>
          <p:cNvPr id="7172" name="Picture 4" descr="http://2.bp.blogspot.com/-C_OSOYoclKk/VRGLzE5S8jI/AAAAAAAAI1Q/BdJJB4j0EFk/s1600/63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161713"/>
            <a:ext cx="4890558" cy="36679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4227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134711" y="283418"/>
            <a:ext cx="4810953" cy="1200329"/>
          </a:xfrm>
          <a:prstGeom prst="rect">
            <a:avLst/>
          </a:prstGeom>
        </p:spPr>
        <p:txBody>
          <a:bodyPr wrap="square">
            <a:spAutoFit/>
          </a:bodyPr>
          <a:lstStyle/>
          <a:p>
            <a:pPr algn="ctr"/>
            <a:r>
              <a:rPr lang="ru-RU" sz="3600" b="1" cap="all" dirty="0" smtClean="0">
                <a:solidFill>
                  <a:srgbClr val="C00000"/>
                </a:solidFill>
                <a:latin typeface="Times New Roman" panose="02020603050405020304" pitchFamily="18" charset="0"/>
                <a:ea typeface="+mj-ea"/>
                <a:cs typeface="Times New Roman" panose="02020603050405020304" pitchFamily="18" charset="0"/>
              </a:rPr>
              <a:t>Город </a:t>
            </a:r>
            <a:r>
              <a:rPr lang="ru-RU" sz="3600" b="1" cap="all" dirty="0">
                <a:solidFill>
                  <a:srgbClr val="C00000"/>
                </a:solidFill>
                <a:latin typeface="Times New Roman" panose="02020603050405020304" pitchFamily="18" charset="0"/>
                <a:ea typeface="+mj-ea"/>
                <a:cs typeface="Times New Roman" panose="02020603050405020304" pitchFamily="18" charset="0"/>
              </a:rPr>
              <a:t>– </a:t>
            </a:r>
            <a:r>
              <a:rPr lang="ru-RU" sz="3600" b="1" cap="all" dirty="0" smtClean="0">
                <a:solidFill>
                  <a:srgbClr val="C00000"/>
                </a:solidFill>
                <a:latin typeface="Times New Roman" panose="02020603050405020304" pitchFamily="18" charset="0"/>
                <a:ea typeface="+mj-ea"/>
                <a:cs typeface="Times New Roman" panose="02020603050405020304" pitchFamily="18" charset="0"/>
              </a:rPr>
              <a:t>герой </a:t>
            </a:r>
          </a:p>
          <a:p>
            <a:pPr algn="ctr"/>
            <a:r>
              <a:rPr lang="ru-RU" sz="3600" b="1" cap="all" dirty="0" err="1" smtClean="0">
                <a:solidFill>
                  <a:srgbClr val="C00000"/>
                </a:solidFill>
                <a:latin typeface="Times New Roman" panose="02020603050405020304" pitchFamily="18" charset="0"/>
                <a:ea typeface="+mj-ea"/>
                <a:cs typeface="Times New Roman" panose="02020603050405020304" pitchFamily="18" charset="0"/>
              </a:rPr>
              <a:t>минск</a:t>
            </a:r>
            <a:endParaRPr lang="ru-RU" dirty="0"/>
          </a:p>
        </p:txBody>
      </p:sp>
      <p:pic>
        <p:nvPicPr>
          <p:cNvPr id="5" name="Рисунок 4"/>
          <p:cNvPicPr>
            <a:picLocks noChangeAspect="1"/>
          </p:cNvPicPr>
          <p:nvPr/>
        </p:nvPicPr>
        <p:blipFill>
          <a:blip r:embed="rId2">
            <a:clrChange>
              <a:clrFrom>
                <a:srgbClr val="FFFFFF"/>
              </a:clrFrom>
              <a:clrTo>
                <a:srgbClr val="FFFFFF">
                  <a:alpha val="0"/>
                </a:srgbClr>
              </a:clrTo>
            </a:clrChange>
          </a:blip>
          <a:stretch>
            <a:fillRect/>
          </a:stretch>
        </p:blipFill>
        <p:spPr>
          <a:xfrm>
            <a:off x="8180729" y="1684256"/>
            <a:ext cx="2718917" cy="1967122"/>
          </a:xfrm>
          <a:prstGeom prst="rect">
            <a:avLst/>
          </a:prstGeom>
          <a:ln>
            <a:noFill/>
          </a:ln>
        </p:spPr>
      </p:pic>
      <p:sp>
        <p:nvSpPr>
          <p:cNvPr id="3" name="Прямоугольник 2"/>
          <p:cNvSpPr/>
          <p:nvPr/>
        </p:nvSpPr>
        <p:spPr>
          <a:xfrm>
            <a:off x="4415794" y="2172519"/>
            <a:ext cx="7529870" cy="461665"/>
          </a:xfrm>
          <a:prstGeom prst="rect">
            <a:avLst/>
          </a:prstGeom>
        </p:spPr>
        <p:txBody>
          <a:bodyPr wrap="square">
            <a:spAutoFit/>
          </a:bodyPr>
          <a:lstStyle/>
          <a:p>
            <a:pPr algn="just"/>
            <a:endParaRPr lang="ru-RU" sz="2400" dirty="0">
              <a:solidFill>
                <a:srgbClr val="111111"/>
              </a:solidFill>
              <a:latin typeface="Times New Roman" panose="02020603050405020304" pitchFamily="18" charset="0"/>
              <a:cs typeface="Times New Roman" panose="02020603050405020304" pitchFamily="18" charset="0"/>
            </a:endParaRPr>
          </a:p>
        </p:txBody>
      </p:sp>
      <p:sp>
        <p:nvSpPr>
          <p:cNvPr id="8" name="Скругленный прямоугольник 7"/>
          <p:cNvSpPr/>
          <p:nvPr/>
        </p:nvSpPr>
        <p:spPr>
          <a:xfrm>
            <a:off x="827232" y="4339767"/>
            <a:ext cx="4675091" cy="320660"/>
          </a:xfrm>
          <a:prstGeom prst="roundRect">
            <a:avLst/>
          </a:prstGeom>
          <a:solidFill>
            <a:schemeClr val="bg1">
              <a:lumMod val="8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Площадь Победы. Монумент Победы</a:t>
            </a:r>
            <a:endParaRPr lang="ru-RU" dirty="0">
              <a:solidFill>
                <a:schemeClr val="tx1"/>
              </a:solidFill>
            </a:endParaRPr>
          </a:p>
        </p:txBody>
      </p:sp>
      <p:sp>
        <p:nvSpPr>
          <p:cNvPr id="6" name="Прямоугольник 5"/>
          <p:cNvSpPr/>
          <p:nvPr/>
        </p:nvSpPr>
        <p:spPr>
          <a:xfrm>
            <a:off x="155575" y="4801815"/>
            <a:ext cx="12036425" cy="1938992"/>
          </a:xfrm>
          <a:prstGeom prst="rect">
            <a:avLst/>
          </a:prstGeom>
        </p:spPr>
        <p:txBody>
          <a:bodyPr wrap="square">
            <a:spAutoFit/>
          </a:bodyPr>
          <a:lstStyle/>
          <a:p>
            <a:pPr algn="just"/>
            <a:r>
              <a:rPr lang="ru-RU" sz="2400" dirty="0">
                <a:latin typeface="Times New Roman" panose="02020603050405020304" pitchFamily="18" charset="0"/>
                <a:cs typeface="Times New Roman" panose="02020603050405020304" pitchFamily="18" charset="0"/>
              </a:rPr>
              <a:t>Минск с первых дней </a:t>
            </a:r>
            <a:r>
              <a:rPr lang="ru-RU" sz="2400" dirty="0" smtClean="0">
                <a:latin typeface="Times New Roman" panose="02020603050405020304" pitchFamily="18" charset="0"/>
                <a:cs typeface="Times New Roman" panose="02020603050405020304" pitchFamily="18" charset="0"/>
              </a:rPr>
              <a:t>ВОВ оказался </a:t>
            </a:r>
            <a:r>
              <a:rPr lang="ru-RU" sz="2400" dirty="0">
                <a:latin typeface="Times New Roman" panose="02020603050405020304" pitchFamily="18" charset="0"/>
                <a:cs typeface="Times New Roman" panose="02020603050405020304" pitchFamily="18" charset="0"/>
              </a:rPr>
              <a:t>в самом центре сражений, так как находился на направлении главного удара гитлеровцев, на Москву. Передовые части войск врага подошли к городу 26 июня 1941 г. Но Минск не сдался, не покорился врагу, а героически боролся против немецких оккупантов</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За заслуги жителей </a:t>
            </a:r>
            <a:r>
              <a:rPr lang="ru-RU" sz="2400" dirty="0">
                <a:latin typeface="Times New Roman" panose="02020603050405020304" pitchFamily="18" charset="0"/>
                <a:cs typeface="Times New Roman" panose="02020603050405020304" pitchFamily="18" charset="0"/>
              </a:rPr>
              <a:t>города в борьбе против нацизма Минск получил звание «Город-геро</a:t>
            </a:r>
            <a:r>
              <a:rPr lang="ru-RU" dirty="0"/>
              <a:t>й»</a:t>
            </a:r>
          </a:p>
        </p:txBody>
      </p:sp>
      <p:pic>
        <p:nvPicPr>
          <p:cNvPr id="9220" name="Picture 4" descr="ÐÐ»Ð¾ÑÐ°Ð´Ñ ÐÐ¾Ð±ÐµÐ´Ñ"/>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108357"/>
            <a:ext cx="6262158" cy="417216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9858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450665" y="227295"/>
            <a:ext cx="4126895" cy="1200329"/>
          </a:xfrm>
          <a:prstGeom prst="rect">
            <a:avLst/>
          </a:prstGeom>
        </p:spPr>
        <p:txBody>
          <a:bodyPr wrap="square">
            <a:spAutoFit/>
          </a:bodyPr>
          <a:lstStyle/>
          <a:p>
            <a:pPr algn="ctr"/>
            <a:r>
              <a:rPr lang="ru-RU" sz="3600" b="1" cap="all" dirty="0" smtClean="0">
                <a:solidFill>
                  <a:srgbClr val="C00000"/>
                </a:solidFill>
                <a:latin typeface="Times New Roman" panose="02020603050405020304" pitchFamily="18" charset="0"/>
                <a:ea typeface="+mj-ea"/>
                <a:cs typeface="Times New Roman" panose="02020603050405020304" pitchFamily="18" charset="0"/>
              </a:rPr>
              <a:t>Город </a:t>
            </a:r>
            <a:r>
              <a:rPr lang="ru-RU" sz="3600" b="1" cap="all" dirty="0">
                <a:solidFill>
                  <a:srgbClr val="C00000"/>
                </a:solidFill>
                <a:latin typeface="Times New Roman" panose="02020603050405020304" pitchFamily="18" charset="0"/>
                <a:ea typeface="+mj-ea"/>
                <a:cs typeface="Times New Roman" panose="02020603050405020304" pitchFamily="18" charset="0"/>
              </a:rPr>
              <a:t>– </a:t>
            </a:r>
            <a:r>
              <a:rPr lang="ru-RU" sz="3600" b="1" cap="all" dirty="0" smtClean="0">
                <a:solidFill>
                  <a:srgbClr val="C00000"/>
                </a:solidFill>
                <a:latin typeface="Times New Roman" panose="02020603050405020304" pitchFamily="18" charset="0"/>
                <a:ea typeface="+mj-ea"/>
                <a:cs typeface="Times New Roman" panose="02020603050405020304" pitchFamily="18" charset="0"/>
              </a:rPr>
              <a:t>герой </a:t>
            </a:r>
          </a:p>
          <a:p>
            <a:pPr algn="ctr"/>
            <a:r>
              <a:rPr lang="ru-RU" sz="3600" b="1" cap="all" dirty="0" err="1" smtClean="0">
                <a:solidFill>
                  <a:srgbClr val="C00000"/>
                </a:solidFill>
                <a:latin typeface="Times New Roman" panose="02020603050405020304" pitchFamily="18" charset="0"/>
                <a:ea typeface="+mj-ea"/>
                <a:cs typeface="Times New Roman" panose="02020603050405020304" pitchFamily="18" charset="0"/>
              </a:rPr>
              <a:t>смоленск</a:t>
            </a:r>
            <a:endParaRPr lang="ru-RU" sz="3600" b="1" cap="all" dirty="0" smtClean="0">
              <a:solidFill>
                <a:srgbClr val="C00000"/>
              </a:solidFill>
              <a:latin typeface="Times New Roman" panose="02020603050405020304" pitchFamily="18" charset="0"/>
              <a:ea typeface="+mj-ea"/>
              <a:cs typeface="Times New Roman" panose="02020603050405020304" pitchFamily="18" charset="0"/>
            </a:endParaRPr>
          </a:p>
        </p:txBody>
      </p:sp>
      <p:pic>
        <p:nvPicPr>
          <p:cNvPr id="5" name="Рисунок 4"/>
          <p:cNvPicPr>
            <a:picLocks noChangeAspect="1"/>
          </p:cNvPicPr>
          <p:nvPr/>
        </p:nvPicPr>
        <p:blipFill>
          <a:blip r:embed="rId2">
            <a:clrChange>
              <a:clrFrom>
                <a:srgbClr val="FFFFFF"/>
              </a:clrFrom>
              <a:clrTo>
                <a:srgbClr val="FFFFFF">
                  <a:alpha val="0"/>
                </a:srgbClr>
              </a:clrTo>
            </a:clrChange>
          </a:blip>
          <a:stretch>
            <a:fillRect/>
          </a:stretch>
        </p:blipFill>
        <p:spPr>
          <a:xfrm>
            <a:off x="8536584" y="1650623"/>
            <a:ext cx="2718917" cy="1967122"/>
          </a:xfrm>
          <a:prstGeom prst="rect">
            <a:avLst/>
          </a:prstGeom>
          <a:ln>
            <a:noFill/>
          </a:ln>
        </p:spPr>
      </p:pic>
      <p:sp>
        <p:nvSpPr>
          <p:cNvPr id="3" name="Прямоугольник 2"/>
          <p:cNvSpPr/>
          <p:nvPr/>
        </p:nvSpPr>
        <p:spPr>
          <a:xfrm>
            <a:off x="4415794" y="2172519"/>
            <a:ext cx="7529870" cy="461665"/>
          </a:xfrm>
          <a:prstGeom prst="rect">
            <a:avLst/>
          </a:prstGeom>
        </p:spPr>
        <p:txBody>
          <a:bodyPr wrap="square">
            <a:spAutoFit/>
          </a:bodyPr>
          <a:lstStyle/>
          <a:p>
            <a:pPr algn="just"/>
            <a:endParaRPr lang="ru-RU" sz="2400" dirty="0">
              <a:solidFill>
                <a:srgbClr val="111111"/>
              </a:solidFill>
              <a:latin typeface="Times New Roman" panose="02020603050405020304" pitchFamily="18" charset="0"/>
              <a:cs typeface="Times New Roman" panose="02020603050405020304" pitchFamily="18" charset="0"/>
            </a:endParaRPr>
          </a:p>
        </p:txBody>
      </p:sp>
      <p:sp>
        <p:nvSpPr>
          <p:cNvPr id="7" name="AutoShape 6" descr="https://pastvu.com/_p/a/j/6/p/j6pe8ca3w1bozk4ylb.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AutoShape 10" descr="https://pastvu.com/_p/a/j/6/p/j6pe8ca3w1bozk4ylb.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1" name="Прямоугольник 10"/>
          <p:cNvSpPr/>
          <p:nvPr/>
        </p:nvSpPr>
        <p:spPr>
          <a:xfrm>
            <a:off x="261277" y="5038109"/>
            <a:ext cx="11756222" cy="1569660"/>
          </a:xfrm>
          <a:prstGeom prst="rect">
            <a:avLst/>
          </a:prstGeom>
        </p:spPr>
        <p:txBody>
          <a:bodyPr wrap="square">
            <a:spAutoFit/>
          </a:bodyPr>
          <a:lstStyle/>
          <a:p>
            <a:pPr algn="just"/>
            <a:r>
              <a:rPr lang="ru-RU" sz="2400" dirty="0">
                <a:latin typeface="Times New Roman" panose="02020603050405020304" pitchFamily="18" charset="0"/>
                <a:cs typeface="Times New Roman" panose="02020603050405020304" pitchFamily="18" charset="0"/>
              </a:rPr>
              <a:t>Два года и три месяца на земле Смоленщины полыхал огонь войны. Жители города активно помогали обороне: рыли окопы и противотанковые рвы, устраивали заграждения на дорогах и баррикады на улицах, сооружали взлетные площадки для советской авиации, ухаживали за ранеными.   </a:t>
            </a:r>
          </a:p>
        </p:txBody>
      </p:sp>
      <p:pic>
        <p:nvPicPr>
          <p:cNvPr id="11278" name="Picture 14" descr="https://static.tildacdn.com/tild6533-6561-4337-b139-663865323662/sav12.jpg"/>
          <p:cNvPicPr>
            <a:picLocks noChangeAspect="1" noChangeArrowheads="1"/>
          </p:cNvPicPr>
          <p:nvPr/>
        </p:nvPicPr>
        <p:blipFill rotWithShape="1">
          <a:blip r:embed="rId3">
            <a:extLst>
              <a:ext uri="{28A0092B-C50C-407E-A947-70E740481C1C}">
                <a14:useLocalDpi xmlns:a14="http://schemas.microsoft.com/office/drawing/2010/main" val="0"/>
              </a:ext>
            </a:extLst>
          </a:blip>
          <a:srcRect t="24577"/>
          <a:stretch/>
        </p:blipFill>
        <p:spPr bwMode="auto">
          <a:xfrm>
            <a:off x="155575" y="160337"/>
            <a:ext cx="7377570" cy="47253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27030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NAO\Desktop\ЛЕНТА 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4749" y="4548476"/>
            <a:ext cx="5648325" cy="151447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51297" y="2178596"/>
            <a:ext cx="11375230" cy="2369880"/>
          </a:xfrm>
          <a:prstGeom prst="rect">
            <a:avLst/>
          </a:prstGeom>
        </p:spPr>
        <p:txBody>
          <a:bodyPr wrap="none">
            <a:spAutoFit/>
          </a:bodyPr>
          <a:lstStyle/>
          <a:p>
            <a:r>
              <a:rPr lang="ru-RU" sz="7200" b="1" spc="50" dirty="0" smtClean="0">
                <a:ln w="0"/>
                <a:solidFill>
                  <a:srgbClr val="C00000"/>
                </a:solidFill>
                <a:effectLst>
                  <a:glow rad="101600">
                    <a:srgbClr val="ED7D31">
                      <a:satMod val="175000"/>
                      <a:alpha val="40000"/>
                    </a:srgbClr>
                  </a:glow>
                  <a:outerShdw blurRad="60007" dist="200025" dir="15000000" sy="30000" kx="-1800000" algn="bl" rotWithShape="0">
                    <a:prstClr val="black">
                      <a:alpha val="32000"/>
                    </a:prstClr>
                  </a:outerShdw>
                </a:effectLst>
                <a:latin typeface="Georgia" panose="02040502050405020303" pitchFamily="18" charset="0"/>
              </a:rPr>
              <a:t>Спасибо за внимание!</a:t>
            </a:r>
          </a:p>
          <a:p>
            <a:pPr algn="ctr"/>
            <a:endParaRPr lang="ru-RU" sz="3600" b="1" spc="50" dirty="0" smtClean="0">
              <a:ln w="0"/>
              <a:solidFill>
                <a:srgbClr val="C00000"/>
              </a:solidFill>
              <a:effectLst>
                <a:glow rad="101600">
                  <a:srgbClr val="ED7D31">
                    <a:satMod val="175000"/>
                    <a:alpha val="40000"/>
                  </a:srgbClr>
                </a:glow>
                <a:outerShdw blurRad="60007" dist="200025" dir="15000000" sy="30000" kx="-1800000" algn="bl" rotWithShape="0">
                  <a:prstClr val="black">
                    <a:alpha val="32000"/>
                  </a:prstClr>
                </a:outerShdw>
              </a:effectLst>
              <a:latin typeface="Georgia" panose="02040502050405020303" pitchFamily="18" charset="0"/>
            </a:endParaRPr>
          </a:p>
          <a:p>
            <a:endParaRPr lang="ru-RU" sz="4000" dirty="0"/>
          </a:p>
        </p:txBody>
      </p:sp>
    </p:spTree>
    <p:extLst>
      <p:ext uri="{BB962C8B-B14F-4D97-AF65-F5344CB8AC3E}">
        <p14:creationId xmlns:p14="http://schemas.microsoft.com/office/powerpoint/2010/main" val="343823461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979</TotalTime>
  <Words>534</Words>
  <Application>Microsoft Office PowerPoint</Application>
  <PresentationFormat>Широкоэкранный</PresentationFormat>
  <Paragraphs>30</Paragraphs>
  <Slides>9</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9</vt:i4>
      </vt:variant>
    </vt:vector>
  </HeadingPairs>
  <TitlesOfParts>
    <vt:vector size="15" baseType="lpstr">
      <vt:lpstr>Arial</vt:lpstr>
      <vt:lpstr>Calibri</vt:lpstr>
      <vt:lpstr>Calibri Light</vt:lpstr>
      <vt:lpstr>Georgia</vt:lpstr>
      <vt:lpstr>Times New Roman</vt:lpstr>
      <vt:lpstr>Тема Office</vt:lpstr>
      <vt:lpstr>Презентация PowerPoint</vt:lpstr>
      <vt:lpstr>Презентация PowerPoint</vt:lpstr>
      <vt:lpstr>Город – герой  новороссиск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diakov.net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RePack by Diakov</dc:creator>
  <cp:lastModifiedBy>RePack by Diakov</cp:lastModifiedBy>
  <cp:revision>99</cp:revision>
  <dcterms:created xsi:type="dcterms:W3CDTF">2019-05-18T03:01:23Z</dcterms:created>
  <dcterms:modified xsi:type="dcterms:W3CDTF">2019-05-28T14:01:49Z</dcterms:modified>
</cp:coreProperties>
</file>