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7" r:id="rId2"/>
    <p:sldId id="259" r:id="rId3"/>
    <p:sldId id="258" r:id="rId4"/>
    <p:sldId id="260" r:id="rId5"/>
    <p:sldId id="262" r:id="rId6"/>
    <p:sldId id="266" r:id="rId7"/>
    <p:sldId id="267" r:id="rId8"/>
    <p:sldId id="270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5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684" autoAdjust="0"/>
    <p:restoredTop sz="59070" autoAdjust="0"/>
  </p:normalViewPr>
  <p:slideViewPr>
    <p:cSldViewPr snapToGrid="0">
      <p:cViewPr varScale="1">
        <p:scale>
          <a:sx n="32" d="100"/>
          <a:sy n="32" d="100"/>
        </p:scale>
        <p:origin x="72" y="16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7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62E5D-6C24-4694-AABC-D521979FD48B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4780B-68E2-4084-A9E0-6DC41A027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73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C3A07-721C-4C11-A19C-D0D58F5246BB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80CF4-E574-4591-BE83-56550787A8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132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80CF4-E574-4591-BE83-56550787A81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327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900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661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96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20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33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870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256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99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35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057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066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0">
              <a:schemeClr val="accent4">
                <a:lumMod val="60000"/>
                <a:lumOff val="40000"/>
              </a:schemeClr>
            </a:gs>
            <a:gs pos="27000">
              <a:schemeClr val="accent4">
                <a:lumMod val="100000"/>
              </a:schemeClr>
            </a:gs>
            <a:gs pos="5405">
              <a:schemeClr val="accent4">
                <a:lumMod val="100000"/>
              </a:schemeClr>
            </a:gs>
            <a:gs pos="34000">
              <a:schemeClr val="accent4">
                <a:alpha val="74000"/>
                <a:lumMod val="14000"/>
                <a:lumOff val="86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D41B88-CCCC-4A9E-88F8-E692514CABDF}" type="datetimeFigureOut">
              <a:rPr lang="ru-RU" smtClean="0"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480E3-BB79-406E-B7B6-AB114BDF5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945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599147"/>
            <a:ext cx="11080945" cy="4733778"/>
          </a:xfrm>
          <a:ln>
            <a:noFill/>
          </a:ln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indent="0">
              <a:buNone/>
            </a:pPr>
            <a:r>
              <a:rPr lang="ru-RU" sz="7200" b="1" spc="50" dirty="0" smtClean="0">
                <a:ln w="0"/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ГОРОДА-ГЕРОИ ВОВ</a:t>
            </a:r>
          </a:p>
          <a:p>
            <a:pPr marL="0" indent="0" algn="ctr">
              <a:buNone/>
            </a:pPr>
            <a:r>
              <a:rPr lang="ru-RU" sz="3600" b="1" spc="50" dirty="0" smtClean="0">
                <a:ln w="0"/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1941-1945 гг</a:t>
            </a:r>
            <a:r>
              <a:rPr lang="ru-RU" sz="3600" b="1" spc="50" dirty="0" smtClean="0">
                <a:ln w="0"/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.</a:t>
            </a:r>
          </a:p>
          <a:p>
            <a:pPr marL="0" lvl="0" indent="0" algn="ctr">
              <a:buNone/>
            </a:pPr>
            <a:r>
              <a:rPr lang="ru-RU" b="1" spc="50" dirty="0">
                <a:ln w="0"/>
                <a:solidFill>
                  <a:srgbClr val="C00000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(</a:t>
            </a:r>
            <a:r>
              <a:rPr lang="en-US" b="1" spc="50" dirty="0" smtClean="0">
                <a:ln w="0"/>
                <a:solidFill>
                  <a:srgbClr val="C00000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I </a:t>
            </a:r>
            <a:r>
              <a:rPr lang="ru-RU" b="1" spc="50" dirty="0">
                <a:ln w="0"/>
                <a:solidFill>
                  <a:srgbClr val="C00000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часть)</a:t>
            </a:r>
            <a:endParaRPr lang="ru-RU" b="1" spc="50" dirty="0">
              <a:ln w="0"/>
              <a:solidFill>
                <a:prstClr val="black"/>
              </a:solidFill>
              <a:effectLst>
                <a:glow rad="101600">
                  <a:srgbClr val="ED7D31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Georgia" panose="02040502050405020303" pitchFamily="18" charset="0"/>
            </a:endParaRPr>
          </a:p>
          <a:p>
            <a:pPr marL="0" indent="0" algn="ctr">
              <a:buNone/>
            </a:pPr>
            <a:endParaRPr lang="ru-RU" sz="3600" b="1" spc="50" dirty="0" smtClean="0">
              <a:ln w="0"/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4" name="Picture 2" descr="C:\Users\NAO\Desktop\ЛЕНТА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9294" y="211168"/>
            <a:ext cx="6244927" cy="189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266296" y="5410173"/>
            <a:ext cx="4196863" cy="10618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sz="2000" b="1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2000" b="1" dirty="0" err="1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Марару</a:t>
            </a:r>
            <a:r>
              <a:rPr lang="ru-RU" sz="2000" b="1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Т.В.,</a:t>
            </a:r>
            <a:endParaRPr lang="ru-RU" sz="2000" b="1" kern="0" dirty="0">
              <a:ln w="0"/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100" b="1" dirty="0">
              <a:ln w="0"/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100" b="1" dirty="0">
              <a:ln w="0"/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endParaRPr lang="ru-RU" sz="100" b="1" dirty="0">
              <a:ln w="0"/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defRPr/>
            </a:pPr>
            <a:r>
              <a:rPr lang="ru-RU" sz="2000" b="1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 МАДОУ – ЦРР </a:t>
            </a:r>
            <a:br>
              <a:rPr lang="ru-RU" sz="2000" b="1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n w="0"/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д/с №176  города Тюмени</a:t>
            </a:r>
            <a:endParaRPr lang="ru-RU" sz="2000" b="1" kern="0" dirty="0">
              <a:ln w="0"/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2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ordenrf.ru/upload/novosty-info/moskva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55" y="54869"/>
            <a:ext cx="4309739" cy="64599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7643" y="740010"/>
            <a:ext cx="420569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Город </a:t>
            </a:r>
            <a:r>
              <a:rPr lang="ru-RU" sz="36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герой </a:t>
            </a:r>
            <a:r>
              <a:rPr lang="ru-RU" sz="3600" b="1" cap="all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москва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6747" y="667062"/>
            <a:ext cx="2718917" cy="1967122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415794" y="2172519"/>
            <a:ext cx="7529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6475026"/>
            <a:ext cx="4465945" cy="34313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Стелла «Москва – город-герой»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717197" y="3098543"/>
            <a:ext cx="722846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агрессивных планах фашисткой Германии захват Москвы имел первостепенное значение, так как именно с ее падением связывалась полная победа немецких войск над СССР. В результате завязавшейся ожесточенной битвы, которая продолжалась более 200 дней, враг был отброшен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Москвы.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событие укрепило дух всего советского народа и Красной Армии,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развеяло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распространяемый гитлеровцами миф о непобедимости 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армии.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7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NAO\Desktop\ЛЕНТА 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750" y="4998085"/>
            <a:ext cx="56483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6256" y="1568996"/>
            <a:ext cx="11375230" cy="2923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spc="50" dirty="0" smtClean="0">
                <a:ln w="0"/>
                <a:solidFill>
                  <a:srgbClr val="C00000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Спасибо за внимание!</a:t>
            </a:r>
          </a:p>
          <a:p>
            <a:pPr algn="ctr"/>
            <a:endParaRPr lang="ru-RU" sz="3600" b="1" spc="50" dirty="0" smtClean="0">
              <a:ln w="0"/>
              <a:solidFill>
                <a:srgbClr val="C00000"/>
              </a:solidFill>
              <a:effectLst>
                <a:glow rad="101600">
                  <a:srgbClr val="ED7D31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3600" b="1" spc="50" dirty="0" smtClean="0">
                <a:ln w="0"/>
                <a:solidFill>
                  <a:srgbClr val="C00000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Продолжение во </a:t>
            </a:r>
            <a:r>
              <a:rPr lang="en-US" sz="3600" b="1" spc="50" dirty="0" smtClean="0">
                <a:ln w="0"/>
                <a:solidFill>
                  <a:srgbClr val="C00000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II </a:t>
            </a:r>
            <a:r>
              <a:rPr lang="ru-RU" sz="3600" b="1" spc="50" dirty="0" smtClean="0">
                <a:ln w="0"/>
                <a:solidFill>
                  <a:srgbClr val="C00000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eorgia" panose="02040502050405020303" pitchFamily="18" charset="0"/>
              </a:rPr>
              <a:t>части</a:t>
            </a:r>
            <a:endParaRPr lang="ru-RU" sz="3600" b="1" spc="50" dirty="0">
              <a:ln w="0"/>
              <a:solidFill>
                <a:srgbClr val="C00000"/>
              </a:solidFill>
              <a:effectLst>
                <a:glow rad="101600">
                  <a:srgbClr val="ED7D31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Georgia" panose="02040502050405020303" pitchFamily="18" charset="0"/>
            </a:endParaRP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3823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500" y="0"/>
            <a:ext cx="11785189" cy="654989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Почетное звание «Город-герой»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присваивалось тем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городам Советского Союза, жители которых проявили массовый героизм и мужество в защите Родины во время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ВОВ.</a:t>
            </a:r>
            <a:b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Городу-герою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вручалась высшая награда Советского Союза - орден Ленина </a:t>
            </a:r>
            <a:r>
              <a:rPr lang="ru-RU" sz="2400" dirty="0" smtClean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solidFill>
                  <a:srgbClr val="3838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медаль "Золотая Звезда", которые изображались затем и на знамени города.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kanzopt-vrn.ru/resources/upload/c94214dbff8277a10121a2175e2d15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832" y="1740149"/>
            <a:ext cx="6795218" cy="48097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75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AO\Desktop\ЛЕНТА 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110" y="5343525"/>
            <a:ext cx="56483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otvet.imgsmail.ru/download/77188527_f5b17e1427124638d90f51e05928e968_8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7452"/>
            <a:ext cx="12192000" cy="425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90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0" y="302056"/>
            <a:ext cx="6397000" cy="1286694"/>
          </a:xfrm>
        </p:spPr>
        <p:txBody>
          <a:bodyPr>
            <a:norm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Брестская крепость – </a:t>
            </a:r>
            <a:b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крепость - герой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2233" y="3876495"/>
            <a:ext cx="1175576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Брестская крепость первой встала на пути врага. Героическая оборона Брестской крепости началась в первый же день ВОВ — 22 июня 1941г.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Фашисты рассчитывали захватить крепость за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часов. Но крепость не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сдалась. До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последнего сражались бойцы Брестской крепости. Об этом говорят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надписи на стенах крепости: «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Прощай, Родина!», «Умрем, но не сдадимся», «Умираем не срамя».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с пограничниками сражались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жены и дети. Они ухаживали за ранеными, подносили снаряды. Большинство участников обороны Брестской крепости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погибли.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47518" y="1712900"/>
            <a:ext cx="2818881" cy="2039445"/>
          </a:xfrm>
          <a:prstGeom prst="rect">
            <a:avLst/>
          </a:prstGeom>
          <a:ln>
            <a:noFill/>
          </a:ln>
        </p:spPr>
      </p:pic>
      <p:pic>
        <p:nvPicPr>
          <p:cNvPr id="3076" name="Picture 4" descr="https://travelagency.by/upload/iblock/3f7/brest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17" y="302056"/>
            <a:ext cx="6006883" cy="325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643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50873" y="353291"/>
            <a:ext cx="69411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Город </a:t>
            </a:r>
            <a:r>
              <a:rPr lang="ru-RU" sz="36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герой </a:t>
            </a:r>
          </a:p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Ленинград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1047" y="1571951"/>
            <a:ext cx="2718917" cy="1967122"/>
          </a:xfrm>
          <a:prstGeom prst="rect">
            <a:avLst/>
          </a:prstGeom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187036" y="3441680"/>
            <a:ext cx="117417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фашистов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быстрому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захвату Ленинграда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провалился, германское руководство решило бомбить город и ослабить его путем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блокады, которая продолжалась почти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900 дней и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ночей.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самая продолжительная и страшная осада города за всю историю человечества.. </a:t>
            </a:r>
          </a:p>
          <a:p>
            <a:pPr algn="just"/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л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енинградцы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только удержали </a:t>
            </a:r>
            <a:r>
              <a:rPr lang="ru-RU" sz="2400" b="1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и оказали огромную помощь фронту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потребовались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нечеловеческие усилия.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Ленинграде была создана армия народного ополчения. Тысячи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жителей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вступили в партизанские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отряды.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голода погибло свыше 640 тысяч жителей, десятки тысяч погибли при артиллерийских обстрелах и бомбардировках, умерли в эвакуации.</a:t>
            </a:r>
          </a:p>
        </p:txBody>
      </p:sp>
      <p:pic>
        <p:nvPicPr>
          <p:cNvPr id="6146" name="Picture 2" descr="http://4.bp.blogspot.com/-ZkxERZV0TNU/ThCF5FmB_AI/AAAAAAAAAYU/5PLl6J7u0eU/s1600/057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3" y="220948"/>
            <a:ext cx="5201939" cy="32207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2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381047" y="353291"/>
            <a:ext cx="4810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Город </a:t>
            </a:r>
            <a:r>
              <a:rPr lang="ru-RU" sz="36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герой </a:t>
            </a:r>
          </a:p>
          <a:p>
            <a:pPr algn="ctr"/>
            <a:r>
              <a:rPr lang="ru-RU" sz="3600" b="1" cap="all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одесса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4359" y="1951233"/>
            <a:ext cx="2718917" cy="1967122"/>
          </a:xfrm>
          <a:prstGeom prst="rect">
            <a:avLst/>
          </a:prstGeom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164592" y="5112157"/>
            <a:ext cx="1163116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стоял насмерть. Население Одессы мужественно переносило тяготы и опасности осады - систематические налеты вражеской авиации и артиллерийские обстрелы, недостаток продовольствия. В этих трудных условиях ни на один день не прекращалась работа фабрик и заводов. Около 30 месяцев длилась оккупация Одессы.</a:t>
            </a:r>
          </a:p>
        </p:txBody>
      </p:sp>
      <p:pic>
        <p:nvPicPr>
          <p:cNvPr id="2052" name="Picture 4" descr="http://pics2.pokazuha.ru/p217/i/0/9977191v0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592" y="210173"/>
            <a:ext cx="7399220" cy="490198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51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15793" y="381572"/>
            <a:ext cx="4810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Город </a:t>
            </a:r>
            <a:r>
              <a:rPr lang="ru-RU" sz="36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герой </a:t>
            </a:r>
          </a:p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Керчь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6747" y="99380"/>
            <a:ext cx="2718917" cy="1967122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415794" y="2172519"/>
            <a:ext cx="75298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Керчь - крупный порт на берегу Керченского пролива, город металлургов, кораблей и рыбаков.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Керчь- один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первых городов, попавших под удар немецко-фашистских войск в начале войны. За все время через нее четырежды проходила линия фронта и </a:t>
            </a:r>
            <a:r>
              <a:rPr lang="ru-RU" sz="2400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 дважды оккупирован немецко-фашистскими войсками. За 700 дней, пока город был в руках врага, оккупанты разрушили все фабрики, сожгли все мосты и суда, вырубили и сожгли парки и сады, уничтожили электростанцию и телеграф, взорвали железнодорожные линии на полуострове. Керчь была почти полностью стерта с лица земли.</a:t>
            </a:r>
          </a:p>
        </p:txBody>
      </p:sp>
      <p:pic>
        <p:nvPicPr>
          <p:cNvPr id="4098" name="Picture 2" descr="http://ordenrf.ru/upload/novosty-info/kerch-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8" y="99380"/>
            <a:ext cx="4125862" cy="619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362169" y="6305883"/>
            <a:ext cx="3722160" cy="39095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Грифон – символ города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2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840863" y="290914"/>
            <a:ext cx="48109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Город </a:t>
            </a:r>
            <a:r>
              <a:rPr lang="ru-RU" sz="36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герой </a:t>
            </a:r>
          </a:p>
          <a:p>
            <a:pPr algn="ctr"/>
            <a:r>
              <a:rPr lang="ru-RU" sz="3600" b="1" cap="all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тула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26747" y="290914"/>
            <a:ext cx="2718917" cy="1967122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415794" y="2172519"/>
            <a:ext cx="7529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0722" y="3441680"/>
            <a:ext cx="117449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Фашисты бросили на взятие Тулы свои отборные войска. Несмотря на самые ожесточенные атаки,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фашистам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не удалось пробиться к Туле ни на одном участке сражений. Мало того, только за один день советские герои, оборонявшие город, сумели уничтожить 31 вражеский танк и истребить много пехоты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самом городе активно кипела оборонная жизнь. Телефонная станция помогала в налаживании связи между вышедшими из окружения частями советской армии, госпитали принимали раненых, на заводах ремонтировалась техника и оружие, защитники Тулы снабжались провиантом и теплой одеждой.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результате, город выстоял! Враг не смог его захватить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://ordenrf.ru/upload/novosty-info/tula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722" y="71308"/>
            <a:ext cx="5065209" cy="338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984261" y="2998273"/>
            <a:ext cx="6501525" cy="36697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Памятный знак «Передний край обороны Тулы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8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27862" y="215571"/>
            <a:ext cx="88043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Город </a:t>
            </a:r>
            <a:r>
              <a:rPr lang="ru-RU" sz="36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герой Сталинград </a:t>
            </a:r>
            <a:b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ru-RU" sz="36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 1961</a:t>
            </a:r>
            <a:r>
              <a:rPr lang="ru-RU" sz="2400" b="1" cap="all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- </a:t>
            </a:r>
            <a:r>
              <a:rPr lang="ru-RU" sz="3600" b="1" cap="all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волгоград</a:t>
            </a:r>
            <a:r>
              <a:rPr lang="ru-RU" sz="3600" b="1" cap="all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17385" y="1650623"/>
            <a:ext cx="2718917" cy="1967122"/>
          </a:xfrm>
          <a:prstGeom prst="rect">
            <a:avLst/>
          </a:prstGeom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4415794" y="2172519"/>
            <a:ext cx="7529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936" y="6276006"/>
            <a:ext cx="4435442" cy="46529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Монумент «Родина-мать зовет»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08024" y="4139641"/>
            <a:ext cx="65376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Сталинградская битва – решающее сражение всей Второй мировой войны. Эта битва ознаменовала начало коренного перелома в ходе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ВОВ.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Закончилось победное наступление немецко-фашистских войск и началось их изгнание с территории Советского Союза.</a:t>
            </a:r>
          </a:p>
        </p:txBody>
      </p:sp>
      <p:pic>
        <p:nvPicPr>
          <p:cNvPr id="7170" name="Picture 2" descr="http://ordenrf.ru/upload/novosty-info/volgograd-rodina-mat-zov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52" y="129336"/>
            <a:ext cx="4545326" cy="60604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270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491</Words>
  <Application>Microsoft Office PowerPoint</Application>
  <PresentationFormat>Широкоэкранный</PresentationFormat>
  <Paragraphs>40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Брестская крепость –  крепость - герой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72</cp:revision>
  <dcterms:created xsi:type="dcterms:W3CDTF">2019-05-18T03:01:23Z</dcterms:created>
  <dcterms:modified xsi:type="dcterms:W3CDTF">2019-05-28T14:08:29Z</dcterms:modified>
</cp:coreProperties>
</file>