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8" autoAdjust="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28.05.2019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latin typeface="Times New Roman" pitchFamily="18" charset="0"/>
                <a:cs typeface="Times New Roman" pitchFamily="18" charset="0"/>
              </a:rPr>
              <a:t>Игры с песком и водой в летний период</a:t>
            </a: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normAutofit/>
          </a:bodyPr>
          <a:lstStyle/>
          <a:p>
            <a:pPr algn="r"/>
            <a:r>
              <a:rPr lang="ru-RU" sz="2000" dirty="0" smtClean="0">
                <a:latin typeface="Times New Roman" pitchFamily="18" charset="0"/>
                <a:cs typeface="Times New Roman" pitchFamily="18" charset="0"/>
              </a:rPr>
              <a:t>Педагог психолог </a:t>
            </a:r>
          </a:p>
          <a:p>
            <a:pPr algn="r"/>
            <a:r>
              <a:rPr lang="ru-RU" sz="2000" dirty="0" smtClean="0">
                <a:latin typeface="Times New Roman" pitchFamily="18" charset="0"/>
                <a:cs typeface="Times New Roman" pitchFamily="18" charset="0"/>
              </a:rPr>
              <a:t>МАДОУ № 33</a:t>
            </a:r>
          </a:p>
          <a:p>
            <a:pPr algn="r"/>
            <a:r>
              <a:rPr lang="ru-RU" sz="2000" dirty="0" smtClean="0">
                <a:latin typeface="Times New Roman" pitchFamily="18" charset="0"/>
                <a:cs typeface="Times New Roman" pitchFamily="18" charset="0"/>
              </a:rPr>
              <a:t>В.А. Филина  </a:t>
            </a:r>
          </a:p>
          <a:p>
            <a:pPr algn="r"/>
            <a:r>
              <a:rPr lang="ru-RU" sz="2000" dirty="0" smtClean="0">
                <a:latin typeface="Times New Roman" pitchFamily="18" charset="0"/>
                <a:cs typeface="Times New Roman" pitchFamily="18" charset="0"/>
              </a:rPr>
              <a:t>г. Североуральск </a:t>
            </a:r>
            <a:endParaRPr lang="ru-RU" sz="20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938338"/>
          </a:xfrm>
        </p:spPr>
        <p:txBody>
          <a:bodyPr>
            <a:normAutofit/>
          </a:bodyPr>
          <a:lstStyle/>
          <a:p>
            <a:r>
              <a:rPr lang="ru-RU" sz="1800" dirty="0" smtClean="0">
                <a:solidFill>
                  <a:schemeClr val="bg1"/>
                </a:solidFill>
              </a:rPr>
              <a:t>Игра с мылом</a:t>
            </a:r>
            <a:br>
              <a:rPr lang="ru-RU" sz="1800" dirty="0" smtClean="0">
                <a:solidFill>
                  <a:schemeClr val="bg1"/>
                </a:solidFill>
              </a:rPr>
            </a:br>
            <a:r>
              <a:rPr lang="ru-RU" sz="1800" dirty="0" smtClean="0">
                <a:solidFill>
                  <a:schemeClr val="bg1"/>
                </a:solidFill>
              </a:rPr>
              <a:t>Маленький кусочек детского мыла отпускается в ванную с сидящим там малышом — пусть попробует его поймать. Можно даже придумать сюжетные игры с водой и мылом.</a:t>
            </a:r>
            <a:br>
              <a:rPr lang="ru-RU" sz="1800" dirty="0" smtClean="0">
                <a:solidFill>
                  <a:schemeClr val="bg1"/>
                </a:solidFill>
              </a:rPr>
            </a:br>
            <a:r>
              <a:rPr lang="ru-RU" sz="1800" dirty="0" smtClean="0">
                <a:solidFill>
                  <a:schemeClr val="bg1"/>
                </a:solidFill>
              </a:rPr>
              <a:t> </a:t>
            </a:r>
            <a:br>
              <a:rPr lang="ru-RU" sz="1800" dirty="0" smtClean="0">
                <a:solidFill>
                  <a:schemeClr val="bg1"/>
                </a:solidFill>
              </a:rPr>
            </a:br>
            <a:r>
              <a:rPr lang="ru-RU" sz="1800" dirty="0" smtClean="0">
                <a:solidFill>
                  <a:schemeClr val="bg1"/>
                </a:solidFill>
              </a:rPr>
              <a:t>Много, много пены</a:t>
            </a:r>
            <a:br>
              <a:rPr lang="ru-RU" sz="1800" dirty="0" smtClean="0">
                <a:solidFill>
                  <a:schemeClr val="bg1"/>
                </a:solidFill>
              </a:rPr>
            </a:br>
            <a:r>
              <a:rPr lang="ru-RU" sz="1800" dirty="0" smtClean="0">
                <a:solidFill>
                  <a:schemeClr val="bg1"/>
                </a:solidFill>
              </a:rPr>
              <a:t>Взрослый выливает немного детской пены в бассейн, где находится малыш. С помощью венчика или собственных рук малыш взбивает пену.</a:t>
            </a:r>
            <a:br>
              <a:rPr lang="ru-RU" sz="1800" dirty="0" smtClean="0">
                <a:solidFill>
                  <a:schemeClr val="bg1"/>
                </a:solidFill>
              </a:rPr>
            </a:br>
            <a:endParaRPr lang="ru-RU" sz="1800" dirty="0">
              <a:solidFill>
                <a:schemeClr val="bg1"/>
              </a:solidFill>
            </a:endParaRPr>
          </a:p>
        </p:txBody>
      </p:sp>
      <p:pic>
        <p:nvPicPr>
          <p:cNvPr id="171011" name="Picture 3" descr="C:\Users\User\Desktop\detsad-243210-1432703192.jpg"/>
          <p:cNvPicPr>
            <a:picLocks noGrp="1" noChangeAspect="1" noChangeArrowheads="1"/>
          </p:cNvPicPr>
          <p:nvPr>
            <p:ph idx="1"/>
          </p:nvPr>
        </p:nvPicPr>
        <p:blipFill>
          <a:blip r:embed="rId2" cstate="print"/>
          <a:srcRect/>
          <a:stretch>
            <a:fillRect/>
          </a:stretch>
        </p:blipFill>
        <p:spPr bwMode="auto">
          <a:xfrm>
            <a:off x="2555776" y="3284984"/>
            <a:ext cx="4459956" cy="3344967"/>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810546"/>
          </a:xfrm>
        </p:spPr>
        <p:txBody>
          <a:bodyPr>
            <a:normAutofit fontScale="90000"/>
          </a:bodyPr>
          <a:lstStyle/>
          <a:p>
            <a:r>
              <a:rPr lang="ru-RU" sz="1800" dirty="0" smtClean="0">
                <a:solidFill>
                  <a:schemeClr val="bg1"/>
                </a:solidFill>
              </a:rPr>
              <a:t>Рекомендуется проводить специальные занятия с водой. Трудно найти среди природных богатств что-либо более любимое детьми, чем вода. При любых водных процедурах ребят неудержимо тянет поиграть с водой. Если не обеспечен контроль со стороны взрослых, то дети во время умывания и мытья рук больше играют с водой, чем занимаются умыванием. После дождя, выйдя на площадку, ребята тянутся к лужам, чтобы потопать босыми ножками по воде. Дети очень любят душ или обливание. Словом, при всяких водных процедурах ребята стараются максимально использовать воду для игры.</a:t>
            </a:r>
            <a:br>
              <a:rPr lang="ru-RU" sz="1800" dirty="0" smtClean="0">
                <a:solidFill>
                  <a:schemeClr val="bg1"/>
                </a:solidFill>
              </a:rPr>
            </a:br>
            <a:r>
              <a:rPr lang="ru-RU" sz="1800" dirty="0" smtClean="0">
                <a:solidFill>
                  <a:schemeClr val="bg1"/>
                </a:solidFill>
              </a:rPr>
              <a:t>Организованные занятия с водой настолько увлекают детей, что их трудно отвлечь от нее, переключить на другой вид деятельности.</a:t>
            </a:r>
            <a:br>
              <a:rPr lang="ru-RU" sz="1800" dirty="0" smtClean="0">
                <a:solidFill>
                  <a:schemeClr val="bg1"/>
                </a:solidFill>
              </a:rPr>
            </a:br>
            <a:r>
              <a:rPr lang="ru-RU" sz="1800" dirty="0" smtClean="0">
                <a:solidFill>
                  <a:schemeClr val="bg1"/>
                </a:solidFill>
              </a:rPr>
              <a:t>Малыши в жаркие летние дни плещутся в воде, наблюдают за плавающими фигурками — рыбками, лягушками, лодочкой, водят их по воде, вынимают их из воды и снова погружают, зачерпывают воду ведерками, переливают ее в другую посуду или выливают на траву, шлепают по воде ручонками и восторженно кричат, когда брызги обдают их с головы до ног.</a:t>
            </a:r>
            <a:br>
              <a:rPr lang="ru-RU" sz="1800" dirty="0" smtClean="0">
                <a:solidFill>
                  <a:schemeClr val="bg1"/>
                </a:solidFill>
              </a:rPr>
            </a:br>
            <a:endParaRPr lang="ru-RU" sz="1800" dirty="0">
              <a:solidFill>
                <a:schemeClr val="bg1"/>
              </a:solidFill>
            </a:endParaRPr>
          </a:p>
        </p:txBody>
      </p:sp>
      <p:pic>
        <p:nvPicPr>
          <p:cNvPr id="172034" name="Picture 2" descr="C:\Users\User\Desktop\image.jpg"/>
          <p:cNvPicPr>
            <a:picLocks noGrp="1" noChangeAspect="1" noChangeArrowheads="1"/>
          </p:cNvPicPr>
          <p:nvPr>
            <p:ph idx="1"/>
          </p:nvPr>
        </p:nvPicPr>
        <p:blipFill>
          <a:blip r:embed="rId2" cstate="print"/>
          <a:srcRect/>
          <a:stretch>
            <a:fillRect/>
          </a:stretch>
        </p:blipFill>
        <p:spPr bwMode="auto">
          <a:xfrm>
            <a:off x="1403648" y="4581128"/>
            <a:ext cx="6336704" cy="201622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1800" dirty="0" smtClean="0">
                <a:solidFill>
                  <a:schemeClr val="bg1"/>
                </a:solidFill>
              </a:rPr>
              <a:t>Игры с песком и водой можно комбинировать. Перед игрой с сырым песком ребенок предварительно смачивает его водой. После игры ребенок моет в воде игрушки, которыми пользовался.</a:t>
            </a:r>
            <a:br>
              <a:rPr lang="ru-RU" sz="1800" dirty="0" smtClean="0">
                <a:solidFill>
                  <a:schemeClr val="bg1"/>
                </a:solidFill>
              </a:rPr>
            </a:br>
            <a:endParaRPr lang="ru-RU" sz="1800" dirty="0">
              <a:solidFill>
                <a:schemeClr val="bg1"/>
              </a:solidFill>
            </a:endParaRPr>
          </a:p>
        </p:txBody>
      </p:sp>
      <p:pic>
        <p:nvPicPr>
          <p:cNvPr id="173058" name="Picture 2" descr="C:\Users\User\Desktop\Rastgele-çocuklar-seaside-plaj-araçları-kova-oynamak-oynamak-kum-su-oyuncak-set-çocuk-hediye-sulama-kum-banyo-oyuncakları-klasik-oyuncaklar-oyna.jpg"/>
          <p:cNvPicPr>
            <a:picLocks noGrp="1" noChangeAspect="1" noChangeArrowheads="1"/>
          </p:cNvPicPr>
          <p:nvPr>
            <p:ph idx="1"/>
          </p:nvPr>
        </p:nvPicPr>
        <p:blipFill>
          <a:blip r:embed="rId2" cstate="print"/>
          <a:srcRect/>
          <a:stretch>
            <a:fillRect/>
          </a:stretch>
        </p:blipFill>
        <p:spPr bwMode="auto">
          <a:xfrm>
            <a:off x="2217737" y="1600200"/>
            <a:ext cx="4708525" cy="470852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chemeClr val="bg1"/>
                </a:solidFill>
              </a:rPr>
              <a:t>Надеюсь данная информация будет полезной !</a:t>
            </a:r>
            <a:endParaRPr lang="ru-RU" sz="2800" dirty="0">
              <a:solidFill>
                <a:schemeClr val="bg1"/>
              </a:solidFill>
            </a:endParaRPr>
          </a:p>
        </p:txBody>
      </p:sp>
      <p:sp>
        <p:nvSpPr>
          <p:cNvPr id="3" name="Содержимое 2"/>
          <p:cNvSpPr>
            <a:spLocks noGrp="1"/>
          </p:cNvSpPr>
          <p:nvPr>
            <p:ph idx="1"/>
          </p:nvPr>
        </p:nvSpPr>
        <p:spPr/>
        <p:txBody>
          <a:bodyPr>
            <a:normAutofit/>
          </a:bodyPr>
          <a:lstStyle/>
          <a:p>
            <a:pPr algn="ctr"/>
            <a:r>
              <a:rPr lang="ru-RU" sz="4400" dirty="0" smtClean="0">
                <a:solidFill>
                  <a:schemeClr val="bg1"/>
                </a:solidFill>
              </a:rPr>
              <a:t>Спасибо за просмотр!</a:t>
            </a:r>
            <a:endParaRPr lang="ru-RU" sz="44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352928" cy="2650306"/>
          </a:xfrm>
        </p:spPr>
        <p:txBody>
          <a:bodyPr>
            <a:normAutofit/>
          </a:bodyPr>
          <a:lstStyle/>
          <a:p>
            <a:r>
              <a:rPr lang="ru-RU" sz="3100" dirty="0" smtClean="0">
                <a:solidFill>
                  <a:schemeClr val="bg1"/>
                </a:solidFill>
                <a:latin typeface="Times New Roman" pitchFamily="18" charset="0"/>
                <a:cs typeface="Times New Roman" pitchFamily="18" charset="0"/>
              </a:rPr>
              <a:t>Игры с песком</a:t>
            </a:r>
            <a:br>
              <a:rPr lang="ru-RU" sz="3100" dirty="0" smtClean="0">
                <a:solidFill>
                  <a:schemeClr val="bg1"/>
                </a:solidFill>
                <a:latin typeface="Times New Roman" pitchFamily="18" charset="0"/>
                <a:cs typeface="Times New Roman" pitchFamily="18" charset="0"/>
              </a:rPr>
            </a:br>
            <a:r>
              <a:rPr lang="ru-RU" sz="2200" dirty="0" smtClean="0">
                <a:solidFill>
                  <a:schemeClr val="bg1"/>
                </a:solidFill>
                <a:latin typeface="Times New Roman" pitchFamily="18" charset="0"/>
                <a:cs typeface="Times New Roman" pitchFamily="18" charset="0"/>
              </a:rPr>
              <a:t>Давайте познакомим наших детей с основными свойствами сухого и мокрого песка. Предлагаю вам множество разнообразных игр, связанных с этими материалами. Предложив ребенку сыграть в эти игры, вы наверняка услышите восторженное согласие.</a:t>
            </a:r>
            <a:r>
              <a:rPr lang="ru-RU" sz="2200" dirty="0" smtClean="0">
                <a:solidFill>
                  <a:srgbClr val="FF0000"/>
                </a:solidFill>
              </a:rPr>
              <a:t/>
            </a:r>
            <a:br>
              <a:rPr lang="ru-RU" sz="2200" dirty="0" smtClean="0">
                <a:solidFill>
                  <a:srgbClr val="FF0000"/>
                </a:solidFill>
              </a:rPr>
            </a:br>
            <a:endParaRPr lang="ru-RU" sz="2200" dirty="0">
              <a:solidFill>
                <a:srgbClr val="FF0000"/>
              </a:solidFill>
            </a:endParaRPr>
          </a:p>
        </p:txBody>
      </p:sp>
      <p:pic>
        <p:nvPicPr>
          <p:cNvPr id="150530" name="Picture 2" descr="C:\Users\User\Desktop\s1200.jpg"/>
          <p:cNvPicPr>
            <a:picLocks noGrp="1" noChangeAspect="1" noChangeArrowheads="1"/>
          </p:cNvPicPr>
          <p:nvPr>
            <p:ph idx="1"/>
          </p:nvPr>
        </p:nvPicPr>
        <p:blipFill>
          <a:blip r:embed="rId2" cstate="print"/>
          <a:srcRect/>
          <a:stretch>
            <a:fillRect/>
          </a:stretch>
        </p:blipFill>
        <p:spPr bwMode="auto">
          <a:xfrm>
            <a:off x="1907704" y="3016315"/>
            <a:ext cx="5328592" cy="337893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4378498"/>
          </a:xfrm>
        </p:spPr>
        <p:txBody>
          <a:bodyPr>
            <a:normAutofit fontScale="90000"/>
          </a:bodyPr>
          <a:lstStyle/>
          <a:p>
            <a:r>
              <a:rPr lang="ru-RU" sz="2000" dirty="0" smtClean="0">
                <a:solidFill>
                  <a:schemeClr val="bg1"/>
                </a:solidFill>
              </a:rPr>
              <a:t/>
            </a:r>
            <a:br>
              <a:rPr lang="ru-RU" sz="2000" dirty="0" smtClean="0">
                <a:solidFill>
                  <a:schemeClr val="bg1"/>
                </a:solidFill>
              </a:rPr>
            </a:br>
            <a:r>
              <a:rPr lang="ru-RU" sz="2000" dirty="0" smtClean="0">
                <a:solidFill>
                  <a:schemeClr val="bg1"/>
                </a:solidFill>
              </a:rPr>
              <a:t>Сухой песок рассыпается — из него нельзя ничего построить, но зато его можно пересыпать тонкой струйкой или просеивать через сито. Покажите ребенку, как сухим песком можно измерить объем разных формочек и даже бутылочек с узким горлышком, насыпая туда песок через воронку. Покажите, как через узкое горлышко бутылки песок высыпается обратно дольше, чем через широкое. Расскажите ребенку, что на этом принципе основаны песочные часы. В давние времена, когда еще не было других часов, именно песочные помогали людям отмерять время.</a:t>
            </a:r>
            <a:br>
              <a:rPr lang="ru-RU" sz="2000" dirty="0" smtClean="0">
                <a:solidFill>
                  <a:schemeClr val="bg1"/>
                </a:solidFill>
              </a:rPr>
            </a:br>
            <a:r>
              <a:rPr lang="ru-RU" sz="2000" dirty="0" smtClean="0">
                <a:solidFill>
                  <a:schemeClr val="bg1"/>
                </a:solidFill>
              </a:rPr>
              <a:t>Детям постарше для исследования песка можно дать лупу. Насыпав немного песка на белый лист бумаги, вместе с ребенком внимательно рассмотрите песчинки под лупой. Обратите внимание ребенка на то, что они разной формы и размера. Расскажите малышу, как образуется песок. Песчинки — это крохотные камушки, которые получаются от трения и ударов друг о друга больших камней</a:t>
            </a:r>
            <a:r>
              <a:rPr lang="ru-RU" dirty="0" smtClean="0">
                <a:solidFill>
                  <a:schemeClr val="bg1"/>
                </a:solidFill>
              </a:rPr>
              <a:t/>
            </a:r>
            <a:br>
              <a:rPr lang="ru-RU" dirty="0" smtClean="0">
                <a:solidFill>
                  <a:schemeClr val="bg1"/>
                </a:solidFill>
              </a:rPr>
            </a:br>
            <a:endParaRPr lang="ru-RU" dirty="0"/>
          </a:p>
        </p:txBody>
      </p:sp>
      <p:sp>
        <p:nvSpPr>
          <p:cNvPr id="3" name="Содержимое 2"/>
          <p:cNvSpPr>
            <a:spLocks noGrp="1"/>
          </p:cNvSpPr>
          <p:nvPr>
            <p:ph idx="1"/>
          </p:nvPr>
        </p:nvSpPr>
        <p:spPr>
          <a:xfrm>
            <a:off x="3491880" y="4509120"/>
            <a:ext cx="1872208" cy="1872208"/>
          </a:xfrm>
        </p:spPr>
        <p:txBody>
          <a:bodyPr>
            <a:normAutofit/>
          </a:bodyPr>
          <a:lstStyle/>
          <a:p>
            <a:pPr>
              <a:buNone/>
            </a:pPr>
            <a:endParaRPr lang="ru-RU" b="1" dirty="0" smtClean="0"/>
          </a:p>
        </p:txBody>
      </p:sp>
      <p:pic>
        <p:nvPicPr>
          <p:cNvPr id="151554" name="Picture 2" descr="C:\Users\User\Desktop\TB2gA60fgLD8KJjSszeXXaGRpXa_!!105134311.jpg"/>
          <p:cNvPicPr>
            <a:picLocks noChangeAspect="1" noChangeArrowheads="1"/>
          </p:cNvPicPr>
          <p:nvPr/>
        </p:nvPicPr>
        <p:blipFill>
          <a:blip r:embed="rId2" cstate="print"/>
          <a:srcRect/>
          <a:stretch>
            <a:fillRect/>
          </a:stretch>
        </p:blipFill>
        <p:spPr bwMode="auto">
          <a:xfrm>
            <a:off x="3491880" y="4437112"/>
            <a:ext cx="2304256" cy="230425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91264" cy="6669360"/>
          </a:xfrm>
        </p:spPr>
        <p:txBody>
          <a:bodyPr>
            <a:noAutofit/>
          </a:bodyPr>
          <a:lstStyle/>
          <a:p>
            <a:r>
              <a:rPr lang="ru-RU" sz="1600" dirty="0" smtClean="0">
                <a:solidFill>
                  <a:schemeClr val="bg1"/>
                </a:solidFill>
              </a:rPr>
              <a:t>Совсем другие игры можно предложить детям с влажным песком. Прежде всего обратите внимание ребенка на то, что свойства у влажного песка совсем другие, чем у сухого. Во-первых, влажный песок — другого цвета (он темнее), во-вторых, он тяжелый и уже не сыплется, но зато из него можно «печь пирожки и куличики». Для этого влажный песок совочком накладывают в ведерко или формочку и утрамбовывают его тыльной стороной совка. Затем переворачивают формочку, придерживая песок, кладут на твердую поверхность, стучат совком по ее дну и осторожно снимают формочку. «Пирожок» готов.</a:t>
            </a:r>
            <a:br>
              <a:rPr lang="ru-RU" sz="1600" dirty="0" smtClean="0">
                <a:solidFill>
                  <a:schemeClr val="bg1"/>
                </a:solidFill>
              </a:rPr>
            </a:br>
            <a:r>
              <a:rPr lang="ru-RU" sz="1600" dirty="0" smtClean="0">
                <a:solidFill>
                  <a:schemeClr val="bg1"/>
                </a:solidFill>
              </a:rPr>
              <a:t>Можно предложить ребенку испечь много «пирожков» разного размера и формы, а потом посчитать их. Если он слишком велик для нашей куклы, его можно разрезать. Можно организовать игру в «Пекарню». Выполняя просьбы покупателей, продавец будет продавать буханки, половинки и даже четвертинки хлебного каравая. Таким образом ребенок познакомится в игре с новыми для него математическими понятиями.</a:t>
            </a:r>
            <a:br>
              <a:rPr lang="ru-RU" sz="1600" dirty="0" smtClean="0">
                <a:solidFill>
                  <a:schemeClr val="bg1"/>
                </a:solidFill>
              </a:rPr>
            </a:br>
            <a:r>
              <a:rPr lang="ru-RU" sz="1600" dirty="0" smtClean="0">
                <a:solidFill>
                  <a:schemeClr val="bg1"/>
                </a:solidFill>
              </a:rPr>
              <a:t>В другой раз возьмите с собой на прогулку набор игрушечной посуды, с которой малыш сможет поиграть в «Столовую». Юный повар будет готовить обеды из трех блюд для своих кукол. Тут песок будет выступать уже не только в роли муки и теста, но и в качестве крупы, соли и сахара. Для приготовления первых и вторых блюд повару понадобится вода, а трава, цветы и листья пригодятся для салатов.</a:t>
            </a:r>
            <a:br>
              <a:rPr lang="ru-RU" sz="1600" dirty="0" smtClean="0">
                <a:solidFill>
                  <a:schemeClr val="bg1"/>
                </a:solidFill>
              </a:rPr>
            </a:br>
            <a:endParaRPr lang="ru-RU" sz="1600" dirty="0">
              <a:solidFill>
                <a:schemeClr val="bg1"/>
              </a:solidFill>
            </a:endParaRPr>
          </a:p>
        </p:txBody>
      </p:sp>
      <p:sp>
        <p:nvSpPr>
          <p:cNvPr id="3" name="Содержимое 2"/>
          <p:cNvSpPr>
            <a:spLocks noGrp="1"/>
          </p:cNvSpPr>
          <p:nvPr>
            <p:ph idx="1"/>
          </p:nvPr>
        </p:nvSpPr>
        <p:spPr>
          <a:xfrm flipH="1">
            <a:off x="8676455" y="6381328"/>
            <a:ext cx="45719" cy="72008"/>
          </a:xfrm>
        </p:spPr>
        <p:txBody>
          <a:bodyPr>
            <a:normAutofit fontScale="25000" lnSpcReduction="20000"/>
          </a:bodyPr>
          <a:lstStyle/>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solidFill>
                  <a:schemeClr val="bg1"/>
                </a:solidFill>
                <a:latin typeface="+mn-lt"/>
              </a:rPr>
              <a:t>Игры с мокром песком </a:t>
            </a:r>
            <a:endParaRPr lang="ru-RU" sz="2800" dirty="0">
              <a:solidFill>
                <a:schemeClr val="bg1"/>
              </a:solidFill>
              <a:latin typeface="+mn-lt"/>
            </a:endParaRPr>
          </a:p>
        </p:txBody>
      </p:sp>
      <p:graphicFrame>
        <p:nvGraphicFramePr>
          <p:cNvPr id="152579" name="Object 3"/>
          <p:cNvGraphicFramePr>
            <a:graphicFrameLocks noChangeAspect="1"/>
          </p:cNvGraphicFramePr>
          <p:nvPr/>
        </p:nvGraphicFramePr>
        <p:xfrm>
          <a:off x="4222750" y="3182938"/>
          <a:ext cx="698500" cy="490537"/>
        </p:xfrm>
        <a:graphic>
          <a:graphicData uri="http://schemas.openxmlformats.org/presentationml/2006/ole">
            <p:oleObj spid="_x0000_s152579" name="Объект упаковщика для оболочки" showAsIcon="1" r:id="rId3" imgW="698040" imgH="491040" progId="Package">
              <p:embed/>
            </p:oleObj>
          </a:graphicData>
        </a:graphic>
      </p:graphicFrame>
      <p:pic>
        <p:nvPicPr>
          <p:cNvPr id="152580" name="Picture 4" descr="C:\Users\User\Desktop\26.jpg"/>
          <p:cNvPicPr>
            <a:picLocks noGrp="1" noChangeAspect="1" noChangeArrowheads="1"/>
          </p:cNvPicPr>
          <p:nvPr>
            <p:ph idx="1"/>
          </p:nvPr>
        </p:nvPicPr>
        <p:blipFill>
          <a:blip r:embed="rId4" cstate="print"/>
          <a:srcRect/>
          <a:stretch>
            <a:fillRect/>
          </a:stretch>
        </p:blipFill>
        <p:spPr bwMode="auto">
          <a:xfrm>
            <a:off x="927631" y="1600200"/>
            <a:ext cx="7288738" cy="47085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91264" cy="6250706"/>
          </a:xfrm>
        </p:spPr>
        <p:txBody>
          <a:bodyPr>
            <a:normAutofit fontScale="90000"/>
          </a:bodyPr>
          <a:lstStyle/>
          <a:p>
            <a:r>
              <a:rPr lang="ru-RU" sz="1800" dirty="0" smtClean="0"/>
              <a:t/>
            </a:r>
            <a:br>
              <a:rPr lang="ru-RU" sz="1800" dirty="0" smtClean="0"/>
            </a:br>
            <a:r>
              <a:rPr lang="ru-RU" sz="1800" dirty="0" smtClean="0"/>
              <a:t/>
            </a:r>
            <a:br>
              <a:rPr lang="ru-RU" sz="1800" dirty="0" smtClean="0"/>
            </a:br>
            <a:r>
              <a:rPr lang="ru-RU" sz="1800" dirty="0" smtClean="0">
                <a:solidFill>
                  <a:schemeClr val="bg1"/>
                </a:solidFill>
              </a:rPr>
              <a:t>Строительство из песка</a:t>
            </a:r>
            <a:br>
              <a:rPr lang="ru-RU" sz="1800" dirty="0" smtClean="0">
                <a:solidFill>
                  <a:schemeClr val="bg1"/>
                </a:solidFill>
              </a:rPr>
            </a:br>
            <a:r>
              <a:rPr lang="ru-RU" sz="1800" dirty="0" smtClean="0">
                <a:solidFill>
                  <a:schemeClr val="bg1"/>
                </a:solidFill>
              </a:rPr>
              <a:t>Отправляясь с ребенком на прогулку, возьмите с собой не только ведерко и лопатку, но и машинку. Машина может быть большой, например самосвал, в нее ребенок будет нагружать песок и отправлять его на игрушечную стройку, а может быть и маленькой, тогда ребенок будет строить для нее дороги и мосты во влажном песке.</a:t>
            </a:r>
            <a:br>
              <a:rPr lang="ru-RU" sz="1800" dirty="0" smtClean="0">
                <a:solidFill>
                  <a:schemeClr val="bg1"/>
                </a:solidFill>
              </a:rPr>
            </a:br>
            <a:r>
              <a:rPr lang="ru-RU" sz="1800" dirty="0" smtClean="0">
                <a:solidFill>
                  <a:schemeClr val="bg1"/>
                </a:solidFill>
              </a:rPr>
              <a:t>Покажите малышу, как построить мост. Для этого с помощью ведерка сделайте два куличика или две песчаные горки на небольшом расстоянии друг от друга, а между ними перекиньте дощечку — по такому мосту сможет проехать машинка или пройти куколка. Под мостом вполне может проезжать поезд или плыть кораблик. Чтобы машинка могла выехать на мост и съехать с него, присыпьте песок к «опорам» моста с двух внешних сторон.</a:t>
            </a:r>
            <a:br>
              <a:rPr lang="ru-RU" sz="1800" dirty="0" smtClean="0">
                <a:solidFill>
                  <a:schemeClr val="bg1"/>
                </a:solidFill>
              </a:rPr>
            </a:br>
            <a:r>
              <a:rPr lang="ru-RU" sz="1800" dirty="0" smtClean="0">
                <a:solidFill>
                  <a:schemeClr val="bg1"/>
                </a:solidFill>
              </a:rPr>
              <a:t>Сочетая разные виды построек — дороги, туннели, мосты, песчаные горки, — можно построить трассу, по которой будет ездить игрушечная машинка, управляемая опытным шофером. Можно создать и целый город с площадями, скверами, домами и гаражами. Как в любом городе, здесь будут перекрестки, мосты, подземные переходы. Для того чтобы игра стала еще интереснее, можно заранее изготовить из плотного картона плоскостные изображения домов, светофоров, деревьев, людей и прикрепить к ним палочки с заостренными концами. Эти макеты ребенок будет втыкать в песок, и его город станет совсем настоящим.</a:t>
            </a:r>
            <a:br>
              <a:rPr lang="ru-RU" sz="1800" dirty="0" smtClean="0">
                <a:solidFill>
                  <a:schemeClr val="bg1"/>
                </a:solidFill>
              </a:rPr>
            </a:br>
            <a:r>
              <a:rPr lang="ru-RU" sz="1800" dirty="0" smtClean="0">
                <a:solidFill>
                  <a:schemeClr val="bg1"/>
                </a:solidFill>
              </a:rPr>
              <a:t>Малышу можно предложить построить детскую площадку для кукол, сделав на ней клумбу, скамейку, дорожки. Для этого пригодится и имеющийся под рукой природный материал: шишки, камешки, желуди, веточки, листочки, цветы.</a:t>
            </a:r>
            <a:r>
              <a:rPr lang="ru-RU" dirty="0" smtClean="0"/>
              <a:t/>
            </a:r>
            <a:br>
              <a:rPr lang="ru-RU" dirty="0" smtClean="0"/>
            </a:br>
            <a:endParaRPr lang="ru-RU" dirty="0"/>
          </a:p>
        </p:txBody>
      </p:sp>
      <p:sp>
        <p:nvSpPr>
          <p:cNvPr id="3" name="Содержимое 2"/>
          <p:cNvSpPr>
            <a:spLocks noGrp="1"/>
          </p:cNvSpPr>
          <p:nvPr>
            <p:ph idx="1"/>
          </p:nvPr>
        </p:nvSpPr>
        <p:spPr>
          <a:xfrm>
            <a:off x="8641080" y="6263640"/>
            <a:ext cx="45719" cy="45719"/>
          </a:xfrm>
        </p:spPr>
        <p:txBody>
          <a:bodyPr>
            <a:normAutofit fontScale="25000" lnSpcReduction="20000"/>
          </a:bodyPr>
          <a:lstStyle/>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3946450"/>
          </a:xfrm>
        </p:spPr>
        <p:txBody>
          <a:bodyPr>
            <a:noAutofit/>
          </a:bodyPr>
          <a:lstStyle/>
          <a:p>
            <a:r>
              <a:rPr lang="ru-RU" sz="1600" dirty="0" smtClean="0">
                <a:solidFill>
                  <a:schemeClr val="bg1"/>
                </a:solidFill>
              </a:rPr>
              <a:t>Если у вас есть набор мелких игрушек «Дикие животные», то можно организовать в песочнице настоящий зоопарк, огородив его насыпным забором, сделанным с помощью ладоней. Пригодятся для строительства кирпичики и тонкая дощечка — перекладина для ворот. Можно использовать в строительстве и формочку, закопанную в песок вровень с землей и наполненную водой. Получится хороший пруд для водоплавающих птиц или бассейн для белого медведя.</a:t>
            </a:r>
            <a:br>
              <a:rPr lang="ru-RU" sz="1600" dirty="0" smtClean="0">
                <a:solidFill>
                  <a:schemeClr val="bg1"/>
                </a:solidFill>
              </a:rPr>
            </a:br>
            <a:r>
              <a:rPr lang="ru-RU" sz="1600" dirty="0" smtClean="0">
                <a:solidFill>
                  <a:schemeClr val="bg1"/>
                </a:solidFill>
              </a:rPr>
              <a:t>Используя набор игрушек «Домашние животные», предложите ребенку построить ферму или птичий двор, посадить сад, сделать грядки для овощей, разбить клумбу. На лугу будут пастись корова, овцы, около дома будет стоять лошадка, ожидая хозяина, а возле будки — сидеть сторожевой пес. Дом можно сделать так: отделите от песчаной горки лишние части песка и, приглаживая оставшийся песок фанеркой, придайте ему желаемую форму. Забор формируется из песка ладонями в виде вала или делается с помощью воткнутых в песок спичек (палочек). Из них можно изобразить в доме окно и дверь.</a:t>
            </a:r>
            <a:endParaRPr lang="ru-RU" sz="1600" dirty="0">
              <a:solidFill>
                <a:schemeClr val="bg1"/>
              </a:solidFill>
            </a:endParaRPr>
          </a:p>
        </p:txBody>
      </p:sp>
      <p:pic>
        <p:nvPicPr>
          <p:cNvPr id="153602" name="Picture 2" descr="C:\Users\User\Desktop\111(1).jpg"/>
          <p:cNvPicPr>
            <a:picLocks noGrp="1" noChangeAspect="1" noChangeArrowheads="1"/>
          </p:cNvPicPr>
          <p:nvPr>
            <p:ph idx="1"/>
          </p:nvPr>
        </p:nvPicPr>
        <p:blipFill>
          <a:blip r:embed="rId2" cstate="print"/>
          <a:srcRect/>
          <a:stretch>
            <a:fillRect/>
          </a:stretch>
        </p:blipFill>
        <p:spPr bwMode="auto">
          <a:xfrm>
            <a:off x="1835696" y="4437063"/>
            <a:ext cx="5040560" cy="208756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rmAutofit fontScale="90000"/>
          </a:bodyPr>
          <a:lstStyle/>
          <a:p>
            <a:r>
              <a:rPr lang="ru-RU" sz="2000" b="0" dirty="0" smtClean="0">
                <a:solidFill>
                  <a:schemeClr val="bg1"/>
                </a:solidFill>
                <a:latin typeface="Times New Roman" pitchFamily="18" charset="0"/>
                <a:cs typeface="Times New Roman" pitchFamily="18" charset="0"/>
              </a:rPr>
              <a:t/>
            </a:r>
            <a:br>
              <a:rPr lang="ru-RU" sz="2000" b="0" dirty="0" smtClean="0">
                <a:solidFill>
                  <a:schemeClr val="bg1"/>
                </a:solidFill>
                <a:latin typeface="Times New Roman" pitchFamily="18" charset="0"/>
                <a:cs typeface="Times New Roman" pitchFamily="18" charset="0"/>
              </a:rPr>
            </a:br>
            <a:r>
              <a:rPr lang="ru-RU" sz="2000" b="0" dirty="0" smtClean="0">
                <a:solidFill>
                  <a:schemeClr val="bg1"/>
                </a:solidFill>
                <a:latin typeface="Times New Roman" pitchFamily="18" charset="0"/>
                <a:cs typeface="Times New Roman" pitchFamily="18" charset="0"/>
              </a:rPr>
              <a:t/>
            </a:r>
            <a:br>
              <a:rPr lang="ru-RU" sz="2000" b="0" dirty="0" smtClean="0">
                <a:solidFill>
                  <a:schemeClr val="bg1"/>
                </a:solidFill>
                <a:latin typeface="Times New Roman" pitchFamily="18" charset="0"/>
                <a:cs typeface="Times New Roman" pitchFamily="18" charset="0"/>
              </a:rPr>
            </a:br>
            <a:r>
              <a:rPr lang="ru-RU" sz="2000" b="0" dirty="0" smtClean="0">
                <a:solidFill>
                  <a:schemeClr val="bg1"/>
                </a:solidFill>
                <a:latin typeface="Times New Roman" pitchFamily="18" charset="0"/>
                <a:cs typeface="Times New Roman" pitchFamily="18" charset="0"/>
              </a:rPr>
              <a:t/>
            </a:r>
            <a:br>
              <a:rPr lang="ru-RU" sz="2000" b="0" dirty="0" smtClean="0">
                <a:solidFill>
                  <a:schemeClr val="bg1"/>
                </a:solidFill>
                <a:latin typeface="Times New Roman" pitchFamily="18" charset="0"/>
                <a:cs typeface="Times New Roman" pitchFamily="18" charset="0"/>
              </a:rPr>
            </a:br>
            <a:r>
              <a:rPr lang="ru-RU" sz="2000" b="0" dirty="0" smtClean="0">
                <a:solidFill>
                  <a:schemeClr val="bg1"/>
                </a:solidFill>
                <a:latin typeface="Times New Roman" pitchFamily="18" charset="0"/>
                <a:cs typeface="Times New Roman" pitchFamily="18" charset="0"/>
              </a:rPr>
              <a:t/>
            </a:r>
            <a:br>
              <a:rPr lang="ru-RU" sz="2000" b="0" dirty="0" smtClean="0">
                <a:solidFill>
                  <a:schemeClr val="bg1"/>
                </a:solidFill>
                <a:latin typeface="Times New Roman" pitchFamily="18" charset="0"/>
                <a:cs typeface="Times New Roman" pitchFamily="18" charset="0"/>
              </a:rPr>
            </a:br>
            <a:r>
              <a:rPr lang="ru-RU" sz="2000" dirty="0" smtClean="0">
                <a:solidFill>
                  <a:schemeClr val="bg1"/>
                </a:solidFill>
              </a:rPr>
              <a:t>Игры </a:t>
            </a:r>
            <a:r>
              <a:rPr lang="ru-RU" sz="2000" dirty="0" smtClean="0">
                <a:solidFill>
                  <a:schemeClr val="bg1"/>
                </a:solidFill>
              </a:rPr>
              <a:t>с водой – одни из любимых детских забав. </a:t>
            </a:r>
            <a:br>
              <a:rPr lang="ru-RU" sz="2000" dirty="0" smtClean="0">
                <a:solidFill>
                  <a:schemeClr val="bg1"/>
                </a:solidFill>
              </a:rPr>
            </a:br>
            <a:r>
              <a:rPr lang="ru-RU" sz="2000" dirty="0" smtClean="0">
                <a:solidFill>
                  <a:schemeClr val="bg1"/>
                </a:solidFill>
              </a:rPr>
              <a:t>И </a:t>
            </a:r>
            <a:r>
              <a:rPr lang="ru-RU" sz="2000" dirty="0" smtClean="0">
                <a:solidFill>
                  <a:schemeClr val="bg1"/>
                </a:solidFill>
              </a:rPr>
              <a:t>не удивительно, ведь игры с водой полезны не только для развития тактильных ощущений и для мелкой моторики. Вода развивает различные рецепторы, успокаивает, дарит положительные эмоции. А что может быть лучше, чем счастливое лицо ребенка! И уже не важно то, что у вас вокруг одни лужи, выпачканная ванная и т.д.</a:t>
            </a:r>
            <a:br>
              <a:rPr lang="ru-RU" sz="2000" dirty="0" smtClean="0">
                <a:solidFill>
                  <a:schemeClr val="bg1"/>
                </a:solidFill>
              </a:rPr>
            </a:br>
            <a:r>
              <a:rPr lang="ru-RU" sz="2000" dirty="0" smtClean="0">
                <a:solidFill>
                  <a:schemeClr val="bg1"/>
                </a:solidFill>
              </a:rPr>
              <a:t>Во что же можно играть с </a:t>
            </a:r>
            <a:r>
              <a:rPr lang="ru-RU" sz="2000" dirty="0" smtClean="0">
                <a:solidFill>
                  <a:schemeClr val="bg1"/>
                </a:solidFill>
              </a:rPr>
              <a:t>водой</a:t>
            </a:r>
            <a:r>
              <a:rPr lang="ru-RU" sz="2000" dirty="0" smtClean="0">
                <a:solidFill>
                  <a:schemeClr val="bg1"/>
                </a:solidFill>
              </a:rPr>
              <a:t>?</a:t>
            </a:r>
            <a:r>
              <a:rPr lang="ru-RU" sz="3600" dirty="0" smtClean="0">
                <a:solidFill>
                  <a:schemeClr val="bg1"/>
                </a:solidFill>
              </a:rPr>
              <a:t/>
            </a:r>
            <a:br>
              <a:rPr lang="ru-RU" sz="3600" dirty="0" smtClean="0">
                <a:solidFill>
                  <a:schemeClr val="bg1"/>
                </a:solidFill>
              </a:rPr>
            </a:br>
            <a:r>
              <a:rPr lang="ru-RU" dirty="0" smtClean="0">
                <a:solidFill>
                  <a:schemeClr val="bg1"/>
                </a:solidFill>
              </a:rPr>
              <a:t/>
            </a:r>
            <a:br>
              <a:rPr lang="ru-RU" dirty="0" smtClean="0">
                <a:solidFill>
                  <a:schemeClr val="bg1"/>
                </a:solidFill>
              </a:rPr>
            </a:br>
            <a:endParaRPr lang="ru-RU" dirty="0">
              <a:solidFill>
                <a:schemeClr val="bg1"/>
              </a:solidFill>
            </a:endParaRPr>
          </a:p>
        </p:txBody>
      </p:sp>
      <p:pic>
        <p:nvPicPr>
          <p:cNvPr id="154626" name="Picture 2" descr="C:\Users\User\Desktop\655111542_148d40eafa_o.jpg"/>
          <p:cNvPicPr>
            <a:picLocks noGrp="1" noChangeAspect="1" noChangeArrowheads="1"/>
          </p:cNvPicPr>
          <p:nvPr>
            <p:ph idx="1"/>
          </p:nvPr>
        </p:nvPicPr>
        <p:blipFill>
          <a:blip r:embed="rId2" cstate="print"/>
          <a:srcRect/>
          <a:stretch>
            <a:fillRect/>
          </a:stretch>
        </p:blipFill>
        <p:spPr bwMode="auto">
          <a:xfrm>
            <a:off x="1547664" y="2852936"/>
            <a:ext cx="6120680" cy="3600399"/>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075240" cy="6336704"/>
          </a:xfrm>
        </p:spPr>
        <p:txBody>
          <a:bodyPr>
            <a:normAutofit fontScale="90000"/>
          </a:bodyPr>
          <a:lstStyle/>
          <a:p>
            <a:r>
              <a:rPr lang="ru-RU" sz="1800" dirty="0" smtClean="0">
                <a:solidFill>
                  <a:schemeClr val="bg1"/>
                </a:solidFill>
              </a:rPr>
              <a:t/>
            </a:r>
            <a:br>
              <a:rPr lang="ru-RU" sz="1800" dirty="0" smtClean="0">
                <a:solidFill>
                  <a:schemeClr val="bg1"/>
                </a:solidFill>
              </a:rPr>
            </a:br>
            <a:r>
              <a:rPr lang="ru-RU" sz="1800" dirty="0" smtClean="0">
                <a:solidFill>
                  <a:schemeClr val="bg1"/>
                </a:solidFill>
              </a:rPr>
              <a:t/>
            </a:r>
            <a:br>
              <a:rPr lang="ru-RU" sz="1800" dirty="0" smtClean="0">
                <a:solidFill>
                  <a:schemeClr val="bg1"/>
                </a:solidFill>
              </a:rPr>
            </a:br>
            <a:r>
              <a:rPr lang="ru-RU" sz="1800" dirty="0" smtClean="0">
                <a:solidFill>
                  <a:schemeClr val="bg1"/>
                </a:solidFill>
              </a:rPr>
              <a:t/>
            </a:r>
            <a:br>
              <a:rPr lang="ru-RU" sz="1800" dirty="0" smtClean="0">
                <a:solidFill>
                  <a:schemeClr val="bg1"/>
                </a:solidFill>
              </a:rPr>
            </a:br>
            <a:r>
              <a:rPr lang="ru-RU" sz="1800" dirty="0" smtClean="0">
                <a:solidFill>
                  <a:schemeClr val="bg1"/>
                </a:solidFill>
              </a:rPr>
              <a:t/>
            </a:r>
            <a:br>
              <a:rPr lang="ru-RU" sz="1800" dirty="0" smtClean="0">
                <a:solidFill>
                  <a:schemeClr val="bg1"/>
                </a:solidFill>
              </a:rPr>
            </a:br>
            <a:r>
              <a:rPr lang="ru-RU" sz="1800" dirty="0" smtClean="0">
                <a:solidFill>
                  <a:schemeClr val="bg1"/>
                </a:solidFill>
              </a:rPr>
              <a:t>Игра </a:t>
            </a:r>
            <a:r>
              <a:rPr lang="ru-RU" sz="1800" dirty="0" smtClean="0">
                <a:solidFill>
                  <a:schemeClr val="bg1"/>
                </a:solidFill>
              </a:rPr>
              <a:t>со струей </a:t>
            </a:r>
            <a:r>
              <a:rPr lang="ru-RU" sz="1800" dirty="0" smtClean="0">
                <a:solidFill>
                  <a:schemeClr val="bg1"/>
                </a:solidFill>
              </a:rPr>
              <a:t>воды</a:t>
            </a:r>
            <a:r>
              <a:rPr lang="ru-RU" sz="1800" dirty="0" smtClean="0">
                <a:solidFill>
                  <a:schemeClr val="bg1"/>
                </a:solidFill>
              </a:rPr>
              <a:t/>
            </a:r>
            <a:br>
              <a:rPr lang="ru-RU" sz="1800" dirty="0" smtClean="0">
                <a:solidFill>
                  <a:schemeClr val="bg1"/>
                </a:solidFill>
              </a:rPr>
            </a:br>
            <a:r>
              <a:rPr lang="ru-RU" sz="1800" dirty="0" smtClean="0">
                <a:solidFill>
                  <a:schemeClr val="bg1"/>
                </a:solidFill>
              </a:rPr>
              <a:t>Подставляйте </a:t>
            </a:r>
            <a:r>
              <a:rPr lang="ru-RU" sz="1800" dirty="0" smtClean="0">
                <a:solidFill>
                  <a:schemeClr val="bg1"/>
                </a:solidFill>
              </a:rPr>
              <a:t>под струю ладошку ребенка, изучайте падение воды, разбрызгивайте ее. Можно, например, предложить ему наполнить водой сначала стакан, а потом — столовую ложку. Причем струя воды может быть как теплой, так и холодной, как сильной, так и тонкой.</a:t>
            </a:r>
            <a:br>
              <a:rPr lang="ru-RU" sz="1800" dirty="0" smtClean="0">
                <a:solidFill>
                  <a:schemeClr val="bg1"/>
                </a:solidFill>
              </a:rPr>
            </a:br>
            <a:r>
              <a:rPr lang="ru-RU" sz="1800" dirty="0" smtClean="0">
                <a:solidFill>
                  <a:schemeClr val="bg1"/>
                </a:solidFill>
              </a:rPr>
              <a:t>Водопад</a:t>
            </a:r>
            <a:r>
              <a:rPr lang="ru-RU" sz="1800" dirty="0" smtClean="0">
                <a:solidFill>
                  <a:schemeClr val="bg1"/>
                </a:solidFill>
              </a:rPr>
              <a:t/>
            </a:r>
            <a:br>
              <a:rPr lang="ru-RU" sz="1800" dirty="0" smtClean="0">
                <a:solidFill>
                  <a:schemeClr val="bg1"/>
                </a:solidFill>
              </a:rPr>
            </a:br>
            <a:r>
              <a:rPr lang="ru-RU" sz="1800" dirty="0" smtClean="0">
                <a:solidFill>
                  <a:schemeClr val="bg1"/>
                </a:solidFill>
              </a:rPr>
              <a:t>Для этой игры вам пригодятся любые игрушки, с помощью которых можно переливать воду: лейка, маленькая мисочка, небольшой кувшинчик или простой пластиковый стакан. Малыш набирает воду в емкость и, выливая ее, создает шумный водопад с брызгами. Обратите внимание крохи, что чем выше водопад, тем громче он «шумит</a:t>
            </a:r>
            <a:r>
              <a:rPr lang="ru-RU" sz="1800" dirty="0" smtClean="0">
                <a:solidFill>
                  <a:schemeClr val="bg1"/>
                </a:solidFill>
              </a:rPr>
              <a:t>».</a:t>
            </a:r>
            <a:r>
              <a:rPr lang="ru-RU" sz="1800" dirty="0" smtClean="0">
                <a:solidFill>
                  <a:schemeClr val="bg1"/>
                </a:solidFill>
              </a:rPr>
              <a:t> </a:t>
            </a:r>
            <a:br>
              <a:rPr lang="ru-RU" sz="1800" dirty="0" smtClean="0">
                <a:solidFill>
                  <a:schemeClr val="bg1"/>
                </a:solidFill>
              </a:rPr>
            </a:br>
            <a:r>
              <a:rPr lang="ru-RU" sz="1800" dirty="0" smtClean="0">
                <a:solidFill>
                  <a:schemeClr val="bg1"/>
                </a:solidFill>
              </a:rPr>
              <a:t>Вода принимает форму</a:t>
            </a:r>
            <a:br>
              <a:rPr lang="ru-RU" sz="1800" dirty="0" smtClean="0">
                <a:solidFill>
                  <a:schemeClr val="bg1"/>
                </a:solidFill>
              </a:rPr>
            </a:br>
            <a:r>
              <a:rPr lang="ru-RU" sz="1800" dirty="0" smtClean="0">
                <a:solidFill>
                  <a:schemeClr val="bg1"/>
                </a:solidFill>
              </a:rPr>
              <a:t>Для этой игры понадобятся: надувной шарик, резиновая перчатка, целлофановый мешочек, пластиковый стакан. Малыш наполняет шарик, перчатку или мешочек водой с помощью пластикового стакана. Родителям стоит обратить его внимание на то, что вода принимает форму того предмета, в который ее налили</a:t>
            </a:r>
            <a:r>
              <a:rPr lang="ru-RU" sz="1800" dirty="0" smtClean="0">
                <a:solidFill>
                  <a:schemeClr val="bg1"/>
                </a:solidFill>
              </a:rPr>
              <a:t>.</a:t>
            </a:r>
            <a:r>
              <a:rPr lang="ru-RU" sz="1800" dirty="0" smtClean="0">
                <a:solidFill>
                  <a:schemeClr val="bg1"/>
                </a:solidFill>
              </a:rPr>
              <a:t> </a:t>
            </a:r>
            <a:br>
              <a:rPr lang="ru-RU" sz="1800" dirty="0" smtClean="0">
                <a:solidFill>
                  <a:schemeClr val="bg1"/>
                </a:solidFill>
              </a:rPr>
            </a:br>
            <a:r>
              <a:rPr lang="ru-RU" sz="1800" dirty="0" smtClean="0">
                <a:solidFill>
                  <a:schemeClr val="bg1"/>
                </a:solidFill>
              </a:rPr>
              <a:t>Окрашивание воды</a:t>
            </a:r>
            <a:br>
              <a:rPr lang="ru-RU" sz="1800" dirty="0" smtClean="0">
                <a:solidFill>
                  <a:schemeClr val="bg1"/>
                </a:solidFill>
              </a:rPr>
            </a:br>
            <a:r>
              <a:rPr lang="ru-RU" sz="1800" dirty="0" smtClean="0">
                <a:solidFill>
                  <a:schemeClr val="bg1"/>
                </a:solidFill>
              </a:rPr>
              <a:t>Подкрасьте воду акварельными красками. Начать лучше с одного цвета. В одной бутылке (пластиковой, прозрачной) сделайте концентрированный раствор, а потом разливайте этот раствор в разных количествах в другие бутылки. Разлив концентрированный раствор по емкостям, долейте воды и посмотрите с малышом, где вода получилась темнее, где светлее.</a:t>
            </a:r>
            <a:r>
              <a:rPr lang="ru-RU" sz="4400" dirty="0" smtClean="0">
                <a:solidFill>
                  <a:schemeClr val="bg1"/>
                </a:solidFill>
              </a:rPr>
              <a:t/>
            </a:r>
            <a:br>
              <a:rPr lang="ru-RU" sz="4400" dirty="0" smtClean="0">
                <a:solidFill>
                  <a:schemeClr val="bg1"/>
                </a:solidFill>
              </a:rPr>
            </a:br>
            <a:r>
              <a:rPr lang="ru-RU" dirty="0" smtClean="0"/>
              <a:t/>
            </a:r>
            <a:br>
              <a:rPr lang="ru-RU" dirty="0" smtClean="0"/>
            </a:br>
            <a:endParaRPr lang="ru-RU" dirty="0"/>
          </a:p>
        </p:txBody>
      </p:sp>
      <p:sp>
        <p:nvSpPr>
          <p:cNvPr id="3" name="Содержимое 2"/>
          <p:cNvSpPr>
            <a:spLocks noGrp="1"/>
          </p:cNvSpPr>
          <p:nvPr>
            <p:ph idx="1"/>
          </p:nvPr>
        </p:nvSpPr>
        <p:spPr>
          <a:xfrm>
            <a:off x="1475656" y="2060848"/>
            <a:ext cx="45719" cy="72008"/>
          </a:xfrm>
        </p:spPr>
        <p:txBody>
          <a:bodyPr>
            <a:normAutofit fontScale="25000" lnSpcReduction="20000"/>
          </a:bodyPr>
          <a:lstStyle/>
          <a:p>
            <a:pPr algn="ct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62</TotalTime>
  <Words>154</Words>
  <Application>Microsoft Office PowerPoint</Application>
  <PresentationFormat>Экран (4:3)</PresentationFormat>
  <Paragraphs>18</Paragraphs>
  <Slides>13</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13</vt:i4>
      </vt:variant>
    </vt:vector>
  </HeadingPairs>
  <TitlesOfParts>
    <vt:vector size="15" baseType="lpstr">
      <vt:lpstr>Апекс</vt:lpstr>
      <vt:lpstr>Объект упаковщика для оболочки</vt:lpstr>
      <vt:lpstr>Игры с песком и водой в летний период</vt:lpstr>
      <vt:lpstr>Игры с песком Давайте познакомим наших детей с основными свойствами сухого и мокрого песка. Предлагаю вам множество разнообразных игр, связанных с этими материалами. Предложив ребенку сыграть в эти игры, вы наверняка услышите восторженное согласие. </vt:lpstr>
      <vt:lpstr> Сухой песок рассыпается — из него нельзя ничего построить, но зато его можно пересыпать тонкой струйкой или просеивать через сито. Покажите ребенку, как сухим песком можно измерить объем разных формочек и даже бутылочек с узким горлышком, насыпая туда песок через воронку. Покажите, как через узкое горлышко бутылки песок высыпается обратно дольше, чем через широкое. Расскажите ребенку, что на этом принципе основаны песочные часы. В давние времена, когда еще не было других часов, именно песочные помогали людям отмерять время. Детям постарше для исследования песка можно дать лупу. Насыпав немного песка на белый лист бумаги, вместе с ребенком внимательно рассмотрите песчинки под лупой. Обратите внимание ребенка на то, что они разной формы и размера. Расскажите малышу, как образуется песок. Песчинки — это крохотные камушки, которые получаются от трения и ударов друг о друга больших камней </vt:lpstr>
      <vt:lpstr>Совсем другие игры можно предложить детям с влажным песком. Прежде всего обратите внимание ребенка на то, что свойства у влажного песка совсем другие, чем у сухого. Во-первых, влажный песок — другого цвета (он темнее), во-вторых, он тяжелый и уже не сыплется, но зато из него можно «печь пирожки и куличики». Для этого влажный песок совочком накладывают в ведерко или формочку и утрамбовывают его тыльной стороной совка. Затем переворачивают формочку, придерживая песок, кладут на твердую поверхность, стучат совком по ее дну и осторожно снимают формочку. «Пирожок» готов. Можно предложить ребенку испечь много «пирожков» разного размера и формы, а потом посчитать их. Если он слишком велик для нашей куклы, его можно разрезать. Можно организовать игру в «Пекарню». Выполняя просьбы покупателей, продавец будет продавать буханки, половинки и даже четвертинки хлебного каравая. Таким образом ребенок познакомится в игре с новыми для него математическими понятиями. В другой раз возьмите с собой на прогулку набор игрушечной посуды, с которой малыш сможет поиграть в «Столовую». Юный повар будет готовить обеды из трех блюд для своих кукол. Тут песок будет выступать уже не только в роли муки и теста, но и в качестве крупы, соли и сахара. Для приготовления первых и вторых блюд повару понадобится вода, а трава, цветы и листья пригодятся для салатов. </vt:lpstr>
      <vt:lpstr>Игры с мокром песком </vt:lpstr>
      <vt:lpstr>  Строительство из песка Отправляясь с ребенком на прогулку, возьмите с собой не только ведерко и лопатку, но и машинку. Машина может быть большой, например самосвал, в нее ребенок будет нагружать песок и отправлять его на игрушечную стройку, а может быть и маленькой, тогда ребенок будет строить для нее дороги и мосты во влажном песке. Покажите малышу, как построить мост. Для этого с помощью ведерка сделайте два куличика или две песчаные горки на небольшом расстоянии друг от друга, а между ними перекиньте дощечку — по такому мосту сможет проехать машинка или пройти куколка. Под мостом вполне может проезжать поезд или плыть кораблик. Чтобы машинка могла выехать на мост и съехать с него, присыпьте песок к «опорам» моста с двух внешних сторон. Сочетая разные виды построек — дороги, туннели, мосты, песчаные горки, — можно построить трассу, по которой будет ездить игрушечная машинка, управляемая опытным шофером. Можно создать и целый город с площадями, скверами, домами и гаражами. Как в любом городе, здесь будут перекрестки, мосты, подземные переходы. Для того чтобы игра стала еще интереснее, можно заранее изготовить из плотного картона плоскостные изображения домов, светофоров, деревьев, людей и прикрепить к ним палочки с заостренными концами. Эти макеты ребенок будет втыкать в песок, и его город станет совсем настоящим. Малышу можно предложить построить детскую площадку для кукол, сделав на ней клумбу, скамейку, дорожки. Для этого пригодится и имеющийся под рукой природный материал: шишки, камешки, желуди, веточки, листочки, цветы. </vt:lpstr>
      <vt:lpstr>Если у вас есть набор мелких игрушек «Дикие животные», то можно организовать в песочнице настоящий зоопарк, огородив его насыпным забором, сделанным с помощью ладоней. Пригодятся для строительства кирпичики и тонкая дощечка — перекладина для ворот. Можно использовать в строительстве и формочку, закопанную в песок вровень с землей и наполненную водой. Получится хороший пруд для водоплавающих птиц или бассейн для белого медведя. Используя набор игрушек «Домашние животные», предложите ребенку построить ферму или птичий двор, посадить сад, сделать грядки для овощей, разбить клумбу. На лугу будут пастись корова, овцы, около дома будет стоять лошадка, ожидая хозяина, а возле будки — сидеть сторожевой пес. Дом можно сделать так: отделите от песчаной горки лишние части песка и, приглаживая оставшийся песок фанеркой, придайте ему желаемую форму. Забор формируется из песка ладонями в виде вала или делается с помощью воткнутых в песок спичек (палочек). Из них можно изобразить в доме окно и дверь.</vt:lpstr>
      <vt:lpstr>    Игры с водой – одни из любимых детских забав.  И не удивительно, ведь игры с водой полезны не только для развития тактильных ощущений и для мелкой моторики. Вода развивает различные рецепторы, успокаивает, дарит положительные эмоции. А что может быть лучше, чем счастливое лицо ребенка! И уже не важно то, что у вас вокруг одни лужи, выпачканная ванная и т.д. Во что же можно играть с водой?  </vt:lpstr>
      <vt:lpstr>    Игра со струей воды Подставляйте под струю ладошку ребенка, изучайте падение воды, разбрызгивайте ее. Можно, например, предложить ему наполнить водой сначала стакан, а потом — столовую ложку. Причем струя воды может быть как теплой, так и холодной, как сильной, так и тонкой. Водопад Для этой игры вам пригодятся любые игрушки, с помощью которых можно переливать воду: лейка, маленькая мисочка, небольшой кувшинчик или простой пластиковый стакан. Малыш набирает воду в емкость и, выливая ее, создает шумный водопад с брызгами. Обратите внимание крохи, что чем выше водопад, тем громче он «шумит».  Вода принимает форму Для этой игры понадобятся: надувной шарик, резиновая перчатка, целлофановый мешочек, пластиковый стакан. Малыш наполняет шарик, перчатку или мешочек водой с помощью пластикового стакана. Родителям стоит обратить его внимание на то, что вода принимает форму того предмета, в который ее налили.  Окрашивание воды Подкрасьте воду акварельными красками. Начать лучше с одного цвета. В одной бутылке (пластиковой, прозрачной) сделайте концентрированный раствор, а потом разливайте этот раствор в разных количествах в другие бутылки. Разлив концентрированный раствор по емкостям, долейте воды и посмотрите с малышом, где вода получилась темнее, где светлее.  </vt:lpstr>
      <vt:lpstr>Игра с мылом Маленький кусочек детского мыла отпускается в ванную с сидящим там малышом — пусть попробует его поймать. Можно даже придумать сюжетные игры с водой и мылом.   Много, много пены Взрослый выливает немного детской пены в бассейн, где находится малыш. С помощью венчика или собственных рук малыш взбивает пену. </vt:lpstr>
      <vt:lpstr>Рекомендуется проводить специальные занятия с водой. Трудно найти среди природных богатств что-либо более любимое детьми, чем вода. При любых водных процедурах ребят неудержимо тянет поиграть с водой. Если не обеспечен контроль со стороны взрослых, то дети во время умывания и мытья рук больше играют с водой, чем занимаются умыванием. После дождя, выйдя на площадку, ребята тянутся к лужам, чтобы потопать босыми ножками по воде. Дети очень любят душ или обливание. Словом, при всяких водных процедурах ребята стараются максимально использовать воду для игры. Организованные занятия с водой настолько увлекают детей, что их трудно отвлечь от нее, переключить на другой вид деятельности. Малыши в жаркие летние дни плещутся в воде, наблюдают за плавающими фигурками — рыбками, лягушками, лодочкой, водят их по воде, вынимают их из воды и снова погружают, зачерпывают воду ведерками, переливают ее в другую посуду или выливают на траву, шлепают по воде ручонками и восторженно кричат, когда брызги обдают их с головы до ног. </vt:lpstr>
      <vt:lpstr>Игры с песком и водой можно комбинировать. Перед игрой с сырым песком ребенок предварительно смачивает его водой. После игры ребенок моет в воде игрушки, которыми пользовался. </vt:lpstr>
      <vt:lpstr>Надеюсь данная информация будет полезной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Игры с песком и водой в летний период</dc:title>
  <dc:creator>User</dc:creator>
  <cp:lastModifiedBy>Windows User</cp:lastModifiedBy>
  <cp:revision>8</cp:revision>
  <dcterms:created xsi:type="dcterms:W3CDTF">2019-05-28T08:27:56Z</dcterms:created>
  <dcterms:modified xsi:type="dcterms:W3CDTF">2019-05-28T10:00:08Z</dcterms:modified>
</cp:coreProperties>
</file>