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3" r:id="rId3"/>
    <p:sldId id="310" r:id="rId4"/>
    <p:sldId id="294" r:id="rId5"/>
    <p:sldId id="330" r:id="rId6"/>
    <p:sldId id="331" r:id="rId7"/>
    <p:sldId id="324" r:id="rId8"/>
    <p:sldId id="327" r:id="rId9"/>
    <p:sldId id="33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1A1AE0"/>
    <a:srgbClr val="0A6B05"/>
    <a:srgbClr val="FB6D03"/>
    <a:srgbClr val="1E350D"/>
    <a:srgbClr val="149414"/>
    <a:srgbClr val="17280A"/>
    <a:srgbClr val="4245CA"/>
    <a:srgbClr val="55259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5341" autoAdjust="0"/>
  </p:normalViewPr>
  <p:slideViewPr>
    <p:cSldViewPr>
      <p:cViewPr>
        <p:scale>
          <a:sx n="81" d="100"/>
          <a:sy n="81" d="100"/>
        </p:scale>
        <p:origin x="-2484" y="-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DD274-8D99-4D09-9A4E-81F99B89EFB7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9DCD-A7A0-4BE2-A87F-6FC0C4C4E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40C7B-E5E8-4458-BA92-50F70CB23E6F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1C5B-1499-4CF1-BE43-B01DEC11C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A2295-B13E-41CD-80A8-817CAC2F0C7A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144D6-4131-41EB-86F2-5412DAED9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B9D74-3E5C-4DD4-BA7B-4B9C38428158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80CAC-6274-413A-B050-5717EC77F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A37FB-BDBA-4AB7-81D5-2B130D7F0188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54F3D-C297-4241-9A1C-FCA8C482B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5A8E4-1979-46EC-9BDA-EAA59A77699A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1138-FCE7-4B20-8F09-C0DA93BEE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61B2A-996F-449F-92FC-1076A0D4C223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23497-78E6-4876-B20A-8439EAA67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97569-B5FF-4A34-8573-8CB02369851B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DD286-1E4B-40F1-83D5-240718E62B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6C1F3-5068-40B5-9A30-C41D89F262BB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96800-09DD-4041-92C6-9AA73B31B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9F955-41C6-4485-87C7-8F580DCF05AE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E8D79-2BBA-4ADE-9624-50D696921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B3C5-2C6E-4818-AEB3-4826F040D96E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08608-B861-4125-B063-EFC7EF9B6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948B1C-F695-4F06-82A0-28EE15D453E9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8ACC88-58BF-48F6-8DE1-7D3B34FF5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etsad39vrn.ru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 descr="фон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2060575"/>
            <a:ext cx="8786813" cy="6540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dirty="0" smtClean="0"/>
              <a:t>      Корпоративная культура в ДОУ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42938" y="5643563"/>
            <a:ext cx="8143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dirty="0"/>
              <a:t>Исполнитель:</a:t>
            </a:r>
          </a:p>
          <a:p>
            <a:pPr algn="r"/>
            <a:r>
              <a:rPr lang="ru-RU" sz="2000" dirty="0" err="1" smtClean="0"/>
              <a:t>Асунина</a:t>
            </a:r>
            <a:r>
              <a:rPr lang="ru-RU" sz="2000" dirty="0" smtClean="0"/>
              <a:t> Людмила Юрьевна</a:t>
            </a:r>
            <a:endParaRPr lang="ru-RU" sz="2000" dirty="0"/>
          </a:p>
          <a:p>
            <a:pPr algn="r"/>
            <a:r>
              <a:rPr lang="ru-RU" sz="2000" dirty="0"/>
              <a:t>Должность: </a:t>
            </a:r>
            <a:r>
              <a:rPr lang="ru-RU" sz="2000" dirty="0" smtClean="0"/>
              <a:t>воспитатель </a:t>
            </a:r>
            <a:endParaRPr lang="ru-RU" sz="2000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116632"/>
            <a:ext cx="8572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 «Детский сад </a:t>
            </a:r>
            <a:r>
              <a:rPr lang="ru-RU" dirty="0" err="1" smtClean="0"/>
              <a:t>общеразвивающего</a:t>
            </a:r>
            <a:r>
              <a:rPr lang="ru-RU" dirty="0" smtClean="0"/>
              <a:t> вида № 39»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1050" y="692150"/>
            <a:ext cx="1655763" cy="1522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4" cstate="print"/>
          <a:srcRect l="22410" t="18328" r="19479" b="38360"/>
          <a:stretch>
            <a:fillRect/>
          </a:stretch>
        </p:blipFill>
        <p:spPr bwMode="auto">
          <a:xfrm>
            <a:off x="467544" y="3140968"/>
            <a:ext cx="5832648" cy="2444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  <p:bldP spid="7170" grpId="1" build="p"/>
      <p:bldP spid="7170" grpId="2" build="p"/>
      <p:bldP spid="3" grpId="0"/>
      <p:bldP spid="3" grpId="1"/>
      <p:bldP spid="34817" grpId="0"/>
      <p:bldP spid="3481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фон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/>
          <a:lstStyle/>
          <a:p>
            <a:r>
              <a:rPr lang="ru-RU" sz="2400" b="1" dirty="0" smtClean="0"/>
              <a:t>Корпоративная культура</a:t>
            </a:r>
            <a:r>
              <a:rPr lang="ru-RU" sz="2400" dirty="0" smtClean="0"/>
              <a:t> — совокупность моделей поведения, которые приобретены организацией в процессе адаптации к внешней среде и внутренней интеграции, показавшие свою эффективность и разделяемые большинством членов организации.</a:t>
            </a:r>
          </a:p>
          <a:p>
            <a:r>
              <a:rPr lang="ru-RU" sz="2400" b="1" dirty="0" smtClean="0"/>
              <a:t>Корпоративная культура</a:t>
            </a:r>
            <a:r>
              <a:rPr lang="ru-RU" sz="2400" dirty="0" smtClean="0"/>
              <a:t> – это система материальных и духовных ценностей, проявлений, взаимодействующих между собой, присущих данной компании, отражающих ее индивидуальность и восприятие себя и других в социальной и вещественной среде, проявляющаяся в поведении, взаимодействии, восприятии себя и окружающей среды</a:t>
            </a:r>
          </a:p>
          <a:p>
            <a:r>
              <a:rPr lang="ru-RU" sz="2400" b="1" dirty="0" smtClean="0"/>
              <a:t>Корпоративная культура</a:t>
            </a:r>
            <a:r>
              <a:rPr lang="ru-RU" sz="2400" i="1" dirty="0" smtClean="0"/>
              <a:t> - </a:t>
            </a:r>
            <a:r>
              <a:rPr lang="ru-RU" sz="2400" dirty="0" smtClean="0"/>
              <a:t>это уникальная общая психология организации (П. </a:t>
            </a:r>
            <a:r>
              <a:rPr lang="ru-RU" sz="2400" dirty="0" err="1" smtClean="0"/>
              <a:t>Вейл</a:t>
            </a:r>
            <a:r>
              <a:rPr lang="ru-RU" sz="2400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фон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Корпоративная культура включает в себя целый</a:t>
            </a:r>
            <a:r>
              <a:rPr lang="ru-RU" sz="1800" dirty="0" smtClean="0"/>
              <a:t> </a:t>
            </a:r>
            <a:r>
              <a:rPr lang="ru-RU" sz="1800" b="1" dirty="0" smtClean="0"/>
              <a:t>ряд компонентов</a:t>
            </a:r>
            <a:r>
              <a:rPr lang="ru-RU" sz="1800" dirty="0" smtClean="0"/>
              <a:t>:</a:t>
            </a:r>
          </a:p>
          <a:p>
            <a:pPr lvl="0"/>
            <a:r>
              <a:rPr lang="ru-RU" sz="1800" dirty="0" smtClean="0"/>
              <a:t>представление о миссии (предназначении) организации, ее роли в обществе, основных целях и задачах деятельности;</a:t>
            </a:r>
          </a:p>
          <a:p>
            <a:pPr lvl="0"/>
            <a:r>
              <a:rPr lang="ru-RU" sz="1800" dirty="0" smtClean="0"/>
              <a:t>ценностные установки (понятия о допустимом и недопустимом), сквозь призму которых оцениваются все действия сотрудников;</a:t>
            </a:r>
          </a:p>
          <a:p>
            <a:pPr lvl="0"/>
            <a:r>
              <a:rPr lang="ru-RU" sz="1800" dirty="0" smtClean="0"/>
              <a:t>модели поведения (варианты реагирования) в различных ситуациях (как обыденных, так и нестандартных);</a:t>
            </a:r>
          </a:p>
          <a:p>
            <a:pPr lvl="0"/>
            <a:r>
              <a:rPr lang="ru-RU" sz="1800" dirty="0" smtClean="0"/>
              <a:t>стиль руководства организацией (делегирование полномочий, принятие важных решений, обратная связь и пр.);</a:t>
            </a:r>
          </a:p>
          <a:p>
            <a:pPr lvl="0"/>
            <a:r>
              <a:rPr lang="ru-RU" sz="1800" dirty="0" smtClean="0"/>
              <a:t>действующая система коммуникации (обмен информацией и взаимодействие между структурными подразделениями организации и с внешним миром, принятые формы обращения “начальник-подчиненный” и “подчиненный-начальник”);</a:t>
            </a:r>
          </a:p>
          <a:p>
            <a:pPr lvl="0"/>
            <a:r>
              <a:rPr lang="ru-RU" sz="1800" dirty="0" smtClean="0"/>
              <a:t>нормы делового общения между членами коллектива и с клиентами (другими учреждениями, представителями власти, СМИ, широкой общественностью и т. д.);</a:t>
            </a:r>
          </a:p>
          <a:p>
            <a:pPr lvl="0"/>
            <a:r>
              <a:rPr lang="ru-RU" sz="1800" dirty="0" smtClean="0"/>
              <a:t>пути разрешения конфликтов (внутренних и внешних);</a:t>
            </a:r>
          </a:p>
          <a:p>
            <a:pPr lvl="0"/>
            <a:r>
              <a:rPr lang="ru-RU" sz="1800" dirty="0" smtClean="0"/>
              <a:t>принятые в организации традиции и обычаи (например, поздравление сотрудников с днем рождения, совместные выезды на природу и т. д.);</a:t>
            </a:r>
          </a:p>
          <a:p>
            <a:r>
              <a:rPr lang="ru-RU" sz="1800" dirty="0" smtClean="0"/>
              <a:t>символика организации (</a:t>
            </a:r>
            <a:r>
              <a:rPr lang="ru-RU" sz="1800" dirty="0" err="1" smtClean="0"/>
              <a:t>слоган</a:t>
            </a:r>
            <a:r>
              <a:rPr lang="ru-RU" sz="1800" dirty="0" smtClean="0"/>
              <a:t>, логотип, стиль одежды сотрудников и пр.).</a:t>
            </a:r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0" descr="фон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75"/>
            <a:ext cx="8929688" cy="857250"/>
          </a:xfrm>
        </p:spPr>
        <p:txBody>
          <a:bodyPr/>
          <a:lstStyle/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Формирование корпоративной культуры образовательной организации</a:t>
            </a:r>
            <a:endParaRPr lang="en-US" sz="2000" b="1" smtClean="0">
              <a:solidFill>
                <a:srgbClr val="1E35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785813"/>
            <a:ext cx="8215313" cy="5786437"/>
          </a:xfrm>
        </p:spPr>
        <p:txBody>
          <a:bodyPr/>
          <a:lstStyle/>
          <a:p>
            <a:pPr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Понятие «корпоративная культура педагогов дошкольного образования» можно выразить как результат системы управления, в котором отражены корпоративные ценности, включенные в систему управления.</a:t>
            </a:r>
            <a:r>
              <a:rPr lang="ru-RU" sz="1800" dirty="0" smtClean="0"/>
              <a:t> </a:t>
            </a:r>
          </a:p>
          <a:p>
            <a:pPr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Наличие корпоративной культуры в ДОУ необходимо, так как она создает имидж организации, делает из коллектива единую команду. </a:t>
            </a:r>
          </a:p>
          <a:p>
            <a:pPr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В ДОУ установлены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традиции: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знакомство с коллективом нового сотрудника, </a:t>
            </a:r>
          </a:p>
          <a:p>
            <a:pPr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коллективное обсуждение результатов работы после важного мероприятия,</a:t>
            </a:r>
          </a:p>
          <a:p>
            <a:pPr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уважительное отношение к опытным педагогам, </a:t>
            </a:r>
          </a:p>
          <a:p>
            <a:pPr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празднование различных событий (государственные праздники, юбилейных дат рождения). </a:t>
            </a:r>
          </a:p>
          <a:p>
            <a:pPr marL="0" indent="0" algn="ctr" eaLnBrk="1" hangingPunct="1">
              <a:buFontTx/>
              <a:buNone/>
              <a:defRPr/>
            </a:pPr>
            <a:endParaRPr lang="ru-RU" sz="2400" dirty="0" smtClean="0">
              <a:solidFill>
                <a:srgbClr val="1E350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0" descr="фон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/>
              <a:t>Первый уровень (артефакты).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1) Внешний вид здания и других помещений, в которых находится организация.</a:t>
            </a:r>
          </a:p>
          <a:p>
            <a:pPr>
              <a:buNone/>
            </a:pPr>
            <a:r>
              <a:rPr lang="ru-RU" sz="2000" dirty="0" smtClean="0"/>
              <a:t>2) Внешний вид сотрудников (если есть принятая в организации форма одежды).</a:t>
            </a:r>
          </a:p>
          <a:p>
            <a:pPr>
              <a:buNone/>
            </a:pPr>
            <a:r>
              <a:rPr lang="ru-RU" sz="2000" dirty="0" smtClean="0"/>
              <a:t>3) Наличие особого стиля организации: логотип, символика, их применение в оформлении рабочих мест и в оформлении документов. Наличие логотипа детского сада, гимна определяют узнаваемость в узких кругах общественности, а также показывают основные цели дошкольного учреждения, его философию. Логотип вывешен в помещениях детского сада, изображен на </a:t>
            </a:r>
            <a:r>
              <a:rPr lang="ru-RU" sz="2000" dirty="0" err="1" smtClean="0"/>
              <a:t>бейджах</a:t>
            </a:r>
            <a:r>
              <a:rPr lang="ru-RU" sz="2000" dirty="0" smtClean="0"/>
              <a:t> каждого сотрудника, а также находится на сайте детского сада.</a:t>
            </a:r>
          </a:p>
          <a:p>
            <a:pPr>
              <a:buNone/>
            </a:pPr>
            <a:r>
              <a:rPr lang="ru-RU" sz="2000" dirty="0" smtClean="0"/>
              <a:t>4) Характеристики системы коммуникации: тип используемой коммуникации внутри организации (устная, письменная, электронная); используемые технические средства.</a:t>
            </a:r>
          </a:p>
          <a:p>
            <a:pPr>
              <a:buNone/>
            </a:pPr>
            <a:r>
              <a:rPr lang="ru-RU" sz="2000" dirty="0" smtClean="0"/>
              <a:t>5) Специальные документы, в которых описаны ценности организации.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0" descr="фон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/>
              <a:t>Второй уровень (ценности).</a:t>
            </a:r>
            <a:endParaRPr lang="ru-RU" sz="1800" dirty="0" smtClean="0"/>
          </a:p>
          <a:p>
            <a:r>
              <a:rPr lang="ru-RU" sz="1800" dirty="0" smtClean="0"/>
              <a:t>Каждая из составляющих этого уровня - ключевая категория, определяющая успех, удовлетворенность трудом и профессиональный престиж организации. </a:t>
            </a:r>
          </a:p>
          <a:p>
            <a:r>
              <a:rPr lang="ru-RU" sz="1800" dirty="0" smtClean="0"/>
              <a:t>В дошкольном учреждении, прежде всего это моральные ценности - гуманность, справедливость, человечность, сопереживание, взаимопомощь. </a:t>
            </a:r>
          </a:p>
          <a:p>
            <a:r>
              <a:rPr lang="ru-RU" sz="1800" dirty="0" smtClean="0"/>
              <a:t>Высокий уровень самоконтроля педагогов позволяет руководителю делегировать полномочия и быть полностью уверенным в качественном и своевременном выполнении поручений. </a:t>
            </a:r>
          </a:p>
          <a:p>
            <a:r>
              <a:rPr lang="ru-RU" sz="1800" dirty="0" smtClean="0"/>
              <a:t>Взаимопомощь объединяет и сплачивает сотрудников детского сада и вызывает чувство сопричастности к общему делу. Организация рабочих мест, современное оборудование детского сада, доступность работы с ним и обеспечение сотрудников необходимыми материалами делают труд педагога комфортным, облегчает его. </a:t>
            </a:r>
          </a:p>
          <a:p>
            <a:r>
              <a:rPr lang="ru-RU" sz="1800" dirty="0" smtClean="0"/>
              <a:t>Знание деловой этики определяет уважительные, тактичные взаимоотношения внутри коллектива. </a:t>
            </a:r>
          </a:p>
          <a:p>
            <a:r>
              <a:rPr lang="ru-RU" sz="1800" dirty="0" smtClean="0"/>
              <a:t>Важной ценностью стал реальный учет заслуг каждого члена коллектива в общее дело. Этот факт побуждает сотрудников детского сада к качественной, ответственной работе.</a:t>
            </a:r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фон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29" name="Picture 1" descr="C:\Users\Директор\Downloads\Новая папка (2)\звездоч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2206436" cy="3677394"/>
          </a:xfrm>
          <a:prstGeom prst="rect">
            <a:avLst/>
          </a:prstGeom>
          <a:noFill/>
        </p:spPr>
      </p:pic>
      <p:pic>
        <p:nvPicPr>
          <p:cNvPr id="48130" name="Picture 2" descr="C:\Users\Директор\Downloads\Новая папка (2)\колокольчи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149080"/>
            <a:ext cx="3347864" cy="2160239"/>
          </a:xfrm>
          <a:prstGeom prst="rect">
            <a:avLst/>
          </a:prstGeom>
          <a:noFill/>
        </p:spPr>
      </p:pic>
      <p:pic>
        <p:nvPicPr>
          <p:cNvPr id="48131" name="Picture 3" descr="C:\Users\Директор\Downloads\Новая папка (2)\пчелк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32656"/>
            <a:ext cx="3571875" cy="2143125"/>
          </a:xfrm>
          <a:prstGeom prst="rect">
            <a:avLst/>
          </a:prstGeom>
          <a:noFill/>
        </p:spPr>
      </p:pic>
      <p:pic>
        <p:nvPicPr>
          <p:cNvPr id="48132" name="Picture 4" descr="C:\Users\Директор\Downloads\Новая папка (2)\ромашк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221088"/>
            <a:ext cx="3347864" cy="2099920"/>
          </a:xfrm>
          <a:prstGeom prst="rect">
            <a:avLst/>
          </a:prstGeom>
          <a:noFill/>
        </p:spPr>
      </p:pic>
      <p:pic>
        <p:nvPicPr>
          <p:cNvPr id="48133" name="Picture 5" descr="C:\Users\Директор\Downloads\Новая папка (2)\смешарики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260648"/>
            <a:ext cx="2030625" cy="3384376"/>
          </a:xfrm>
          <a:prstGeom prst="rect">
            <a:avLst/>
          </a:prstGeom>
          <a:noFill/>
        </p:spPr>
      </p:pic>
      <p:pic>
        <p:nvPicPr>
          <p:cNvPr id="48134" name="Picture 6" descr="C:\Users\Директор\Downloads\Новая папка (2)\солнышко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2996952"/>
            <a:ext cx="1860797" cy="310132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фон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A6B05"/>
                </a:solidFill>
                <a:latin typeface="Book Antiqua" pitchFamily="18" charset="0"/>
              </a:rPr>
              <a:t> </a:t>
            </a:r>
            <a:endParaRPr lang="en-US" b="1" smtClean="0">
              <a:solidFill>
                <a:srgbClr val="0A6B05"/>
              </a:solidFill>
              <a:latin typeface="Book Antiqua" pitchFamily="18" charset="0"/>
            </a:endParaRPr>
          </a:p>
        </p:txBody>
      </p:sp>
      <p:sp>
        <p:nvSpPr>
          <p:cNvPr id="13316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285750" y="2125771"/>
            <a:ext cx="8643938" cy="2640723"/>
          </a:xfrm>
        </p:spPr>
        <p:txBody>
          <a:bodyPr anchor="ctr">
            <a:spAutoFit/>
          </a:bodyPr>
          <a:lstStyle/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Прямоугольник 8"/>
          <p:cNvSpPr>
            <a:spLocks noChangeArrowheads="1"/>
          </p:cNvSpPr>
          <p:nvPr/>
        </p:nvSpPr>
        <p:spPr bwMode="auto">
          <a:xfrm>
            <a:off x="357188" y="500063"/>
            <a:ext cx="850106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Для создания и поддержания благоприятного имиджа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было принято решение о разработке и запуске корпоративного сайта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ДОУ, где идет информирование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родителей о жизни детского сада, возможность публикации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новостей,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официальных документов, предназначенных для публичного обсуждения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 l="13473" t="8657" r="14861" b="5704"/>
          <a:stretch>
            <a:fillRect/>
          </a:stretch>
        </p:blipFill>
        <p:spPr bwMode="auto">
          <a:xfrm>
            <a:off x="1619672" y="1772816"/>
            <a:ext cx="5976664" cy="4015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627784" y="6021288"/>
            <a:ext cx="3692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Адрес сайта </a:t>
            </a:r>
            <a:r>
              <a:rPr lang="en-US" dirty="0" smtClean="0">
                <a:hlinkClick r:id="rId4"/>
              </a:rPr>
              <a:t>http://detsad39vrn.ru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фон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A6B05"/>
                </a:solidFill>
                <a:latin typeface="Book Antiqua" pitchFamily="18" charset="0"/>
              </a:rPr>
              <a:t> </a:t>
            </a:r>
            <a:endParaRPr lang="en-US" b="1" smtClean="0">
              <a:solidFill>
                <a:srgbClr val="0A6B05"/>
              </a:solidFill>
              <a:latin typeface="Book Antiqua" pitchFamily="18" charset="0"/>
            </a:endParaRPr>
          </a:p>
        </p:txBody>
      </p:sp>
      <p:sp>
        <p:nvSpPr>
          <p:cNvPr id="13316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285750" y="2125771"/>
            <a:ext cx="8643938" cy="2640723"/>
          </a:xfrm>
        </p:spPr>
        <p:txBody>
          <a:bodyPr anchor="ctr">
            <a:spAutoFit/>
          </a:bodyPr>
          <a:lstStyle/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b="1" dirty="0" smtClean="0">
              <a:solidFill>
                <a:srgbClr val="0A6B0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 eaLnBrk="1" hangingPunct="1">
              <a:spcBef>
                <a:spcPct val="0"/>
              </a:spcBef>
              <a:buFontTx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4355" y="2132856"/>
            <a:ext cx="787529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</a:t>
            </a:r>
            <a:r>
              <a:rPr lang="ru-RU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r>
              <a:rPr lang="ru-RU" sz="8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нимание!</a:t>
            </a:r>
            <a:endParaRPr lang="ru-RU" sz="8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2421</TotalTime>
  <Words>450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Формирование корпоративной культуры образовательной организации</vt:lpstr>
      <vt:lpstr>Слайд 5</vt:lpstr>
      <vt:lpstr>Слайд 6</vt:lpstr>
      <vt:lpstr>Слайд 7</vt:lpstr>
      <vt:lpstr> 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Администратор ПК</cp:lastModifiedBy>
  <cp:revision>193</cp:revision>
  <dcterms:created xsi:type="dcterms:W3CDTF">2009-10-14T04:38:12Z</dcterms:created>
  <dcterms:modified xsi:type="dcterms:W3CDTF">2016-11-20T21:39:56Z</dcterms:modified>
</cp:coreProperties>
</file>