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Default Extension="wdp" ContentType="image/vnd.ms-phot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9" r:id="rId3"/>
    <p:sldId id="268" r:id="rId4"/>
    <p:sldId id="267" r:id="rId5"/>
    <p:sldId id="270" r:id="rId6"/>
    <p:sldId id="269" r:id="rId7"/>
    <p:sldId id="275" r:id="rId8"/>
    <p:sldId id="276" r:id="rId9"/>
    <p:sldId id="277" r:id="rId10"/>
    <p:sldId id="27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7A37"/>
    <a:srgbClr val="3B9616"/>
    <a:srgbClr val="5DDF29"/>
    <a:srgbClr val="4ABE1C"/>
    <a:srgbClr val="FFFF66"/>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735" autoAdjust="0"/>
    <p:restoredTop sz="94660"/>
  </p:normalViewPr>
  <p:slideViewPr>
    <p:cSldViewPr>
      <p:cViewPr>
        <p:scale>
          <a:sx n="54" d="100"/>
          <a:sy n="54" d="100"/>
        </p:scale>
        <p:origin x="-996" y="1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033" name="Picture 9" descr="http://player.myshared.ru/900456/data/images/img2.png"/>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66036" cy="686613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685800" y="2130425"/>
            <a:ext cx="7772400" cy="1470025"/>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defRPr b="1" cap="none" spc="0">
                <a:ln/>
                <a:solidFill>
                  <a:srgbClr val="3B9616"/>
                </a:solidFill>
                <a:effectLst>
                  <a:outerShdw blurRad="50800" dist="50800" dir="5400000" algn="ctr" rotWithShape="0">
                    <a:srgbClr val="FFFF00"/>
                  </a:outerShdw>
                </a:effectLst>
              </a:defRPr>
            </a:lvl1pPr>
          </a:lstStyle>
          <a:p>
            <a:endParaRPr lang="ru-RU" dirty="0"/>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b="0" cap="none" spc="0" baseline="0">
                <a:ln w="10160">
                  <a:solidFill>
                    <a:srgbClr val="92D050"/>
                  </a:solidFill>
                  <a:prstDash val="solid"/>
                </a:ln>
                <a:solidFill>
                  <a:srgbClr val="FFFF66"/>
                </a:solidFill>
                <a:effectLst>
                  <a:outerShdw blurRad="38100" dist="32000" dir="5400000" algn="tl">
                    <a:srgbClr val="000000">
                      <a:alpha val="30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ru-RU" dirty="0"/>
          </a:p>
        </p:txBody>
      </p:sp>
      <p:pic>
        <p:nvPicPr>
          <p:cNvPr id="1026" name="Picture 2" descr="http://www.children.dark-energy.ru/upload/iblock/71d/71dca34580070ad5e38ec8efe454973a.jpg"/>
          <p:cNvPicPr>
            <a:picLocks noChangeAspect="1" noChangeArrowheads="1"/>
          </p:cNvPicPr>
          <p:nvPr userDrawn="1"/>
        </p:nvPicPr>
        <p:blipFill>
          <a:blip r:embed="rId3">
            <a:extLst>
              <a:ext uri="{BEBA8EAE-BF5A-486C-A8C5-ECC9F3942E4B}">
                <a14:imgProps xmlns="" xmlns:a14="http://schemas.microsoft.com/office/drawing/2010/main">
                  <a14:imgLayer r:embed="rId4">
                    <a14:imgEffect>
                      <a14:backgroundRemoval t="1754" b="100000" l="0" r="100000">
                        <a14:foregroundMark x1="67431" y1="52047" x2="67431" y2="52047"/>
                        <a14:foregroundMark x1="78899" y1="44444" x2="78899" y2="44444"/>
                      </a14:backgroundRemoval>
                    </a14:imgEffect>
                  </a14:imgLayer>
                </a14:imgProps>
              </a:ext>
              <a:ext uri="{28A0092B-C50C-407E-A947-70E740481C1C}">
                <a14:useLocalDpi xmlns="" xmlns:a14="http://schemas.microsoft.com/office/drawing/2010/main" val="0"/>
              </a:ext>
            </a:extLst>
          </a:blip>
          <a:srcRect/>
          <a:stretch>
            <a:fillRect/>
          </a:stretch>
        </p:blipFill>
        <p:spPr bwMode="auto">
          <a:xfrm>
            <a:off x="6828918" y="5013176"/>
            <a:ext cx="2076450" cy="1628776"/>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2" descr="http://player.myshared.ru/457183/data/images/img4.png"/>
          <p:cNvPicPr>
            <a:picLocks noChangeAspect="1" noChangeArrowheads="1"/>
          </p:cNvPicPr>
          <p:nvPr userDrawn="1"/>
        </p:nvPicPr>
        <p:blipFill>
          <a:blip r:embed="rId5" cstate="print">
            <a:extLst>
              <a:ext uri="{28A0092B-C50C-407E-A947-70E740481C1C}">
                <a14:useLocalDpi xmlns="" xmlns:a14="http://schemas.microsoft.com/office/drawing/2010/main" val="0"/>
              </a:ext>
            </a:extLst>
          </a:blip>
          <a:srcRect/>
          <a:stretch>
            <a:fillRect/>
          </a:stretch>
        </p:blipFill>
        <p:spPr bwMode="auto">
          <a:xfrm rot="12230198">
            <a:off x="174607" y="740281"/>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http://player.myshared.ru/457183/data/images/img4.png"/>
          <p:cNvPicPr>
            <a:picLocks noChangeAspect="1" noChangeArrowheads="1"/>
          </p:cNvPicPr>
          <p:nvPr userDrawn="1"/>
        </p:nvPicPr>
        <p:blipFill>
          <a:blip r:embed="rId5" cstate="print">
            <a:extLst>
              <a:ext uri="{28A0092B-C50C-407E-A947-70E740481C1C}">
                <a14:useLocalDpi xmlns="" xmlns:a14="http://schemas.microsoft.com/office/drawing/2010/main" val="0"/>
              </a:ext>
            </a:extLst>
          </a:blip>
          <a:srcRect/>
          <a:stretch>
            <a:fillRect/>
          </a:stretch>
        </p:blipFill>
        <p:spPr bwMode="auto">
          <a:xfrm rot="15273734">
            <a:off x="1143027" y="160453"/>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96" descr="После уроков: Апрель 2011"/>
          <p:cNvPicPr>
            <a:picLocks noChangeAspect="1" noChangeArrowheads="1"/>
          </p:cNvPicPr>
          <p:nvPr userDrawn="1"/>
        </p:nvPicPr>
        <p:blipFill>
          <a:blip r:embed="rId6"/>
          <a:srcRect/>
          <a:stretch>
            <a:fillRect/>
          </a:stretch>
        </p:blipFill>
        <p:spPr bwMode="auto">
          <a:xfrm>
            <a:off x="251520" y="6021288"/>
            <a:ext cx="2643206" cy="681966"/>
          </a:xfrm>
          <a:prstGeom prst="rect">
            <a:avLst/>
          </a:prstGeom>
          <a:noFill/>
        </p:spPr>
      </p:pic>
    </p:spTree>
    <p:extLst>
      <p:ext uri="{BB962C8B-B14F-4D97-AF65-F5344CB8AC3E}">
        <p14:creationId xmlns="" xmlns:p14="http://schemas.microsoft.com/office/powerpoint/2010/main" val="6524463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1" cap="none" spc="0">
                <a:ln w="31550" cmpd="sng">
                  <a:gradFill>
                    <a:gsLst>
                      <a:gs pos="25000">
                        <a:srgbClr val="FFC000"/>
                      </a:gs>
                      <a:gs pos="80000">
                        <a:schemeClr val="accent1">
                          <a:tint val="75000"/>
                          <a:satMod val="190000"/>
                        </a:schemeClr>
                      </a:gs>
                    </a:gsLst>
                    <a:lin ang="5400000"/>
                  </a:gradFill>
                  <a:prstDash val="solid"/>
                </a:ln>
                <a:solidFill>
                  <a:srgbClr val="FFFF00"/>
                </a:solidFill>
                <a:effectLst>
                  <a:outerShdw blurRad="41275" dist="12700" dir="12000000" algn="tl" rotWithShape="0">
                    <a:srgbClr val="000000">
                      <a:alpha val="40000"/>
                    </a:srgbClr>
                  </a:outerShdw>
                </a:effectLst>
              </a:defRPr>
            </a:lvl1pPr>
          </a:lstStyle>
          <a:p>
            <a:r>
              <a:rPr lang="ru-RU" dirty="0" smtClean="0"/>
              <a:t>Образец заголовка</a:t>
            </a:r>
            <a:endParaRPr lang="ru-RU" dirty="0"/>
          </a:p>
        </p:txBody>
      </p:sp>
      <p:sp>
        <p:nvSpPr>
          <p:cNvPr id="3" name="Объект 2"/>
          <p:cNvSpPr>
            <a:spLocks noGrp="1"/>
          </p:cNvSpPr>
          <p:nvPr>
            <p:ph idx="1"/>
          </p:nvPr>
        </p:nvSpPr>
        <p:spPr/>
        <p:txBody>
          <a:bodyPr/>
          <a:lstStyle>
            <a:lvl1pPr marL="342900" indent="-342900">
              <a:buClr>
                <a:srgbClr val="00B050"/>
              </a:buClr>
              <a:buFontTx/>
              <a:buBlip>
                <a:blip r:embed="rId2"/>
              </a:buBlip>
              <a:defRPr>
                <a:latin typeface="Times New Roman" pitchFamily="18" charset="0"/>
                <a:cs typeface="Times New Roman" pitchFamily="18" charset="0"/>
              </a:defRPr>
            </a:lvl1pPr>
            <a:lvl2pPr marL="742950" indent="-285750">
              <a:buClr>
                <a:srgbClr val="00B050"/>
              </a:buClr>
              <a:buFont typeface="Wingdings" pitchFamily="2" charset="2"/>
              <a:buChar char="Ø"/>
              <a:defRPr>
                <a:latin typeface="Times New Roman" pitchFamily="18" charset="0"/>
                <a:cs typeface="Times New Roman" pitchFamily="18" charset="0"/>
              </a:defRPr>
            </a:lvl2pPr>
            <a:lvl3pPr>
              <a:buClr>
                <a:srgbClr val="00B050"/>
              </a:buClr>
              <a:defRPr>
                <a:latin typeface="Times New Roman" pitchFamily="18" charset="0"/>
                <a:cs typeface="Times New Roman" pitchFamily="18" charset="0"/>
              </a:defRPr>
            </a:lvl3pPr>
            <a:lvl4pPr marL="1600200" indent="-228600">
              <a:buClr>
                <a:srgbClr val="00B050"/>
              </a:buClr>
              <a:buFont typeface="Courier New" pitchFamily="49" charset="0"/>
              <a:buChar char="o"/>
              <a:defRPr>
                <a:latin typeface="Times New Roman" pitchFamily="18" charset="0"/>
                <a:cs typeface="Times New Roman" pitchFamily="18" charset="0"/>
              </a:defRPr>
            </a:lvl4pPr>
            <a:lvl5pPr>
              <a:buClr>
                <a:srgbClr val="00B050"/>
              </a:buClr>
              <a:defRPr>
                <a:latin typeface="Times New Roman" pitchFamily="18" charset="0"/>
                <a:cs typeface="Times New Roman" pitchFamily="18" charset="0"/>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2050"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382578" y="188640"/>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1843141">
            <a:off x="8092219" y="620688"/>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Рисунок 7"/>
          <p:cNvPicPr>
            <a:picLocks noChangeAspect="1"/>
          </p:cNvPicPr>
          <p:nvPr userDrawn="1"/>
        </p:nvPicPr>
        <p:blipFill>
          <a:blip r:embed="rId4">
            <a:extLst>
              <a:ext uri="{28A0092B-C50C-407E-A947-70E740481C1C}">
                <a14:useLocalDpi xmlns="" xmlns:a14="http://schemas.microsoft.com/office/drawing/2010/main" val="0"/>
              </a:ext>
            </a:extLst>
          </a:blip>
          <a:stretch>
            <a:fillRect/>
          </a:stretch>
        </p:blipFill>
        <p:spPr>
          <a:xfrm rot="10800000">
            <a:off x="0" y="4327668"/>
            <a:ext cx="9169657" cy="2530332"/>
          </a:xfrm>
          <a:prstGeom prst="rect">
            <a:avLst/>
          </a:prstGeom>
        </p:spPr>
      </p:pic>
      <p:pic>
        <p:nvPicPr>
          <p:cNvPr id="11"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8210274">
            <a:off x="574182" y="4687766"/>
            <a:ext cx="864096" cy="8640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078123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1" cap="none" spc="0">
                <a:ln w="31550" cmpd="sng">
                  <a:gradFill>
                    <a:gsLst>
                      <a:gs pos="25000">
                        <a:srgbClr val="FFC000"/>
                      </a:gs>
                      <a:gs pos="80000">
                        <a:schemeClr val="accent1">
                          <a:tint val="75000"/>
                          <a:satMod val="190000"/>
                        </a:schemeClr>
                      </a:gs>
                    </a:gsLst>
                    <a:lin ang="5400000"/>
                  </a:gradFill>
                  <a:prstDash val="solid"/>
                </a:ln>
                <a:solidFill>
                  <a:srgbClr val="FFFF00"/>
                </a:solidFill>
                <a:effectLst>
                  <a:outerShdw blurRad="41275" dist="12700" dir="12000000" algn="tl" rotWithShape="0">
                    <a:srgbClr val="000000">
                      <a:alpha val="40000"/>
                    </a:srgbClr>
                  </a:outerShdw>
                </a:effectLst>
              </a:defRPr>
            </a:lvl1pPr>
          </a:lstStyle>
          <a:p>
            <a:r>
              <a:rPr lang="ru-RU" dirty="0" smtClean="0"/>
              <a:t>Образец заголовка</a:t>
            </a:r>
            <a:endParaRPr lang="ru-RU" dirty="0"/>
          </a:p>
        </p:txBody>
      </p:sp>
      <p:sp>
        <p:nvSpPr>
          <p:cNvPr id="3" name="Объект 2"/>
          <p:cNvSpPr>
            <a:spLocks noGrp="1"/>
          </p:cNvSpPr>
          <p:nvPr>
            <p:ph sz="half" idx="1"/>
          </p:nvPr>
        </p:nvSpPr>
        <p:spPr>
          <a:xfrm>
            <a:off x="457200" y="1600200"/>
            <a:ext cx="4038600" cy="4525963"/>
          </a:xfrm>
        </p:spPr>
        <p:txBody>
          <a:bodyPr/>
          <a:lstStyle>
            <a:lvl1pPr marL="342900" indent="-342900">
              <a:buClr>
                <a:srgbClr val="00B050"/>
              </a:buClr>
              <a:buFontTx/>
              <a:buBlip>
                <a:blip r:embed="rId2"/>
              </a:buBlip>
              <a:defRPr sz="2800">
                <a:latin typeface="Times New Roman" pitchFamily="18" charset="0"/>
                <a:cs typeface="Times New Roman" pitchFamily="18" charset="0"/>
              </a:defRPr>
            </a:lvl1pPr>
            <a:lvl2pPr marL="742950" indent="-285750">
              <a:buClr>
                <a:srgbClr val="00B050"/>
              </a:buClr>
              <a:buFont typeface="Wingdings" pitchFamily="2" charset="2"/>
              <a:buChar char="Ø"/>
              <a:defRPr sz="2400">
                <a:latin typeface="Times New Roman" pitchFamily="18" charset="0"/>
                <a:cs typeface="Times New Roman" pitchFamily="18" charset="0"/>
              </a:defRPr>
            </a:lvl2pPr>
            <a:lvl3pPr>
              <a:buClr>
                <a:srgbClr val="00B050"/>
              </a:buClr>
              <a:defRPr sz="2000">
                <a:latin typeface="Times New Roman" pitchFamily="18" charset="0"/>
                <a:cs typeface="Times New Roman" pitchFamily="18" charset="0"/>
              </a:defRPr>
            </a:lvl3pPr>
            <a:lvl4pPr marL="1600200" indent="-228600">
              <a:buClr>
                <a:srgbClr val="00B050"/>
              </a:buClr>
              <a:buFont typeface="Courier New" pitchFamily="49" charset="0"/>
              <a:buChar char="o"/>
              <a:defRPr sz="1800">
                <a:latin typeface="Times New Roman" pitchFamily="18" charset="0"/>
                <a:cs typeface="Times New Roman" pitchFamily="18" charset="0"/>
              </a:defRPr>
            </a:lvl4pPr>
            <a:lvl5pPr>
              <a:buClr>
                <a:srgbClr val="00B050"/>
              </a:buClr>
              <a:defRPr sz="1800">
                <a:latin typeface="Times New Roman" pitchFamily="18" charset="0"/>
                <a:cs typeface="Times New Roman" pitchFamily="18" charset="0"/>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Объект 3"/>
          <p:cNvSpPr>
            <a:spLocks noGrp="1"/>
          </p:cNvSpPr>
          <p:nvPr>
            <p:ph sz="half" idx="2"/>
          </p:nvPr>
        </p:nvSpPr>
        <p:spPr>
          <a:xfrm>
            <a:off x="4648200" y="1600200"/>
            <a:ext cx="4038600" cy="4525963"/>
          </a:xfrm>
        </p:spPr>
        <p:txBody>
          <a:bodyPr/>
          <a:lstStyle>
            <a:lvl1pPr marL="342900" indent="-342900">
              <a:buClr>
                <a:srgbClr val="00B050"/>
              </a:buClr>
              <a:buFontTx/>
              <a:buBlip>
                <a:blip r:embed="rId2"/>
              </a:buBlip>
              <a:defRPr sz="2800">
                <a:latin typeface="Times New Roman" pitchFamily="18" charset="0"/>
                <a:cs typeface="Times New Roman" pitchFamily="18" charset="0"/>
              </a:defRPr>
            </a:lvl1pPr>
            <a:lvl2pPr marL="742950" indent="-285750">
              <a:buClr>
                <a:srgbClr val="00B050"/>
              </a:buClr>
              <a:buFont typeface="Wingdings" pitchFamily="2" charset="2"/>
              <a:buChar char="Ø"/>
              <a:defRPr sz="2400">
                <a:latin typeface="Times New Roman" pitchFamily="18" charset="0"/>
                <a:cs typeface="Times New Roman" pitchFamily="18" charset="0"/>
              </a:defRPr>
            </a:lvl2pPr>
            <a:lvl3pPr>
              <a:buClr>
                <a:srgbClr val="00B050"/>
              </a:buClr>
              <a:defRPr sz="2000">
                <a:latin typeface="Times New Roman" pitchFamily="18" charset="0"/>
                <a:cs typeface="Times New Roman" pitchFamily="18" charset="0"/>
              </a:defRPr>
            </a:lvl3pPr>
            <a:lvl4pPr marL="1600200" indent="-228600">
              <a:buClr>
                <a:srgbClr val="00B050"/>
              </a:buClr>
              <a:buFont typeface="Courier New" pitchFamily="49" charset="0"/>
              <a:buChar char="o"/>
              <a:defRPr sz="1800">
                <a:latin typeface="Times New Roman" pitchFamily="18" charset="0"/>
                <a:cs typeface="Times New Roman" pitchFamily="18" charset="0"/>
              </a:defRPr>
            </a:lvl4pPr>
            <a:lvl5pPr>
              <a:buClr>
                <a:srgbClr val="00B050"/>
              </a:buClr>
              <a:defRPr sz="1800">
                <a:latin typeface="Times New Roman" pitchFamily="18" charset="0"/>
                <a:cs typeface="Times New Roman" pitchFamily="18" charset="0"/>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8"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382578" y="188640"/>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1843141">
            <a:off x="8092219" y="620688"/>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Рисунок 11"/>
          <p:cNvPicPr>
            <a:picLocks noChangeAspect="1"/>
          </p:cNvPicPr>
          <p:nvPr userDrawn="1"/>
        </p:nvPicPr>
        <p:blipFill>
          <a:blip r:embed="rId4">
            <a:extLst>
              <a:ext uri="{28A0092B-C50C-407E-A947-70E740481C1C}">
                <a14:useLocalDpi xmlns="" xmlns:a14="http://schemas.microsoft.com/office/drawing/2010/main" val="0"/>
              </a:ext>
            </a:extLst>
          </a:blip>
          <a:stretch>
            <a:fillRect/>
          </a:stretch>
        </p:blipFill>
        <p:spPr>
          <a:xfrm rot="10800000">
            <a:off x="0" y="4327668"/>
            <a:ext cx="9169657" cy="2530332"/>
          </a:xfrm>
          <a:prstGeom prst="rect">
            <a:avLst/>
          </a:prstGeom>
        </p:spPr>
      </p:pic>
      <p:pic>
        <p:nvPicPr>
          <p:cNvPr id="13"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8210274">
            <a:off x="574182" y="4687766"/>
            <a:ext cx="864096" cy="8640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023454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1" cap="none" spc="0">
                <a:ln w="31550" cmpd="sng">
                  <a:gradFill>
                    <a:gsLst>
                      <a:gs pos="25000">
                        <a:srgbClr val="FFC000"/>
                      </a:gs>
                      <a:gs pos="80000">
                        <a:schemeClr val="accent1">
                          <a:tint val="75000"/>
                          <a:satMod val="190000"/>
                        </a:schemeClr>
                      </a:gs>
                    </a:gsLst>
                    <a:lin ang="5400000"/>
                  </a:gradFill>
                  <a:prstDash val="solid"/>
                </a:ln>
                <a:solidFill>
                  <a:srgbClr val="FFFF00"/>
                </a:solidFill>
                <a:effectLst>
                  <a:outerShdw blurRad="41275" dist="12700" dir="12000000" algn="tl" rotWithShape="0">
                    <a:srgbClr val="000000">
                      <a:alpha val="40000"/>
                    </a:srgbClr>
                  </a:outerShdw>
                </a:effectLst>
              </a:defRPr>
            </a:lvl1pPr>
          </a:lstStyle>
          <a:p>
            <a:r>
              <a:rPr lang="ru-RU" dirty="0" smtClean="0"/>
              <a:t>Образец заголовка</a:t>
            </a:r>
            <a:endParaRPr lang="ru-RU" dirty="0"/>
          </a:p>
        </p:txBody>
      </p:sp>
      <p:pic>
        <p:nvPicPr>
          <p:cNvPr id="5" name="Рисунок 4"/>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rot="10800000">
            <a:off x="0" y="4327668"/>
            <a:ext cx="9169657" cy="2530332"/>
          </a:xfrm>
          <a:prstGeom prst="rect">
            <a:avLst/>
          </a:prstGeom>
        </p:spPr>
      </p:pic>
      <p:pic>
        <p:nvPicPr>
          <p:cNvPr id="9"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8210274">
            <a:off x="574182" y="4687766"/>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382578" y="188640"/>
            <a:ext cx="864096" cy="864096"/>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2" descr="http://player.myshared.ru/457183/data/images/img4.pn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rot="1843141">
            <a:off x="8092219" y="620688"/>
            <a:ext cx="864096" cy="8640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384387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F0B386-E0E9-4F67-B7AA-70E5FF3FE7CD}" type="datetimeFigureOut">
              <a:rPr lang="ru-RU" smtClean="0"/>
              <a:pPr/>
              <a:t>28.05.2019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39257-3892-4965-9465-25F88323B7B4}" type="slidenum">
              <a:rPr lang="ru-RU" smtClean="0"/>
              <a:pPr/>
              <a:t>‹#›</a:t>
            </a:fld>
            <a:endParaRPr lang="ru-RU"/>
          </a:p>
        </p:txBody>
      </p:sp>
    </p:spTree>
    <p:extLst>
      <p:ext uri="{BB962C8B-B14F-4D97-AF65-F5344CB8AC3E}">
        <p14:creationId xmlns="" xmlns:p14="http://schemas.microsoft.com/office/powerpoint/2010/main" val="1356609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836712"/>
            <a:ext cx="7772400" cy="2880320"/>
          </a:xfrm>
        </p:spPr>
        <p:txBody>
          <a:bodyPr>
            <a:normAutofit/>
          </a:bodyPr>
          <a:lstStyle/>
          <a:p>
            <a:r>
              <a:rPr lang="ru-RU" sz="3600" dirty="0" smtClean="0">
                <a:ln>
                  <a:solidFill>
                    <a:srgbClr val="00B050"/>
                  </a:solidFill>
                </a:ln>
                <a:solidFill>
                  <a:srgbClr val="007A37"/>
                </a:solidFill>
              </a:rPr>
              <a:t>Реализация мини – проекта </a:t>
            </a:r>
            <a:r>
              <a:rPr lang="ru-RU" sz="3600" dirty="0">
                <a:ln>
                  <a:solidFill>
                    <a:srgbClr val="00B050"/>
                  </a:solidFill>
                </a:ln>
                <a:solidFill>
                  <a:srgbClr val="007A37"/>
                </a:solidFill>
              </a:rPr>
              <a:t/>
            </a:r>
            <a:br>
              <a:rPr lang="ru-RU" sz="3600" dirty="0">
                <a:ln>
                  <a:solidFill>
                    <a:srgbClr val="00B050"/>
                  </a:solidFill>
                </a:ln>
                <a:solidFill>
                  <a:srgbClr val="007A37"/>
                </a:solidFill>
              </a:rPr>
            </a:br>
            <a:r>
              <a:rPr lang="ru-RU" sz="3600" dirty="0" smtClean="0">
                <a:ln>
                  <a:solidFill>
                    <a:srgbClr val="00B050"/>
                  </a:solidFill>
                </a:ln>
                <a:solidFill>
                  <a:srgbClr val="007A37"/>
                </a:solidFill>
              </a:rPr>
              <a:t> «Сказочный огород» </a:t>
            </a:r>
            <a:br>
              <a:rPr lang="ru-RU" sz="3600" dirty="0" smtClean="0">
                <a:ln>
                  <a:solidFill>
                    <a:srgbClr val="00B050"/>
                  </a:solidFill>
                </a:ln>
                <a:solidFill>
                  <a:srgbClr val="007A37"/>
                </a:solidFill>
              </a:rPr>
            </a:br>
            <a:r>
              <a:rPr lang="ru-RU" sz="3600" dirty="0" smtClean="0">
                <a:ln>
                  <a:solidFill>
                    <a:srgbClr val="00B050"/>
                  </a:solidFill>
                </a:ln>
                <a:solidFill>
                  <a:srgbClr val="007A37"/>
                </a:solidFill>
              </a:rPr>
              <a:t>(огород на подоконнике)</a:t>
            </a:r>
            <a:br>
              <a:rPr lang="ru-RU" sz="3600" dirty="0" smtClean="0">
                <a:ln>
                  <a:solidFill>
                    <a:srgbClr val="00B050"/>
                  </a:solidFill>
                </a:ln>
                <a:solidFill>
                  <a:srgbClr val="007A37"/>
                </a:solidFill>
              </a:rPr>
            </a:br>
            <a:r>
              <a:rPr lang="ru-RU" sz="3600" dirty="0" smtClean="0">
                <a:ln>
                  <a:solidFill>
                    <a:srgbClr val="00B050"/>
                  </a:solidFill>
                </a:ln>
                <a:solidFill>
                  <a:srgbClr val="007A37"/>
                </a:solidFill>
              </a:rPr>
              <a:t> с детьми младшего </a:t>
            </a:r>
            <a:br>
              <a:rPr lang="ru-RU" sz="3600" dirty="0" smtClean="0">
                <a:ln>
                  <a:solidFill>
                    <a:srgbClr val="00B050"/>
                  </a:solidFill>
                </a:ln>
                <a:solidFill>
                  <a:srgbClr val="007A37"/>
                </a:solidFill>
              </a:rPr>
            </a:br>
            <a:r>
              <a:rPr lang="ru-RU" sz="3600" dirty="0" smtClean="0">
                <a:ln>
                  <a:solidFill>
                    <a:srgbClr val="00B050"/>
                  </a:solidFill>
                </a:ln>
                <a:solidFill>
                  <a:srgbClr val="007A37"/>
                </a:solidFill>
              </a:rPr>
              <a:t>дошкольного возраста </a:t>
            </a:r>
            <a:endParaRPr lang="ru-RU" sz="3600" dirty="0">
              <a:ln>
                <a:solidFill>
                  <a:srgbClr val="00B050"/>
                </a:solidFill>
              </a:ln>
              <a:solidFill>
                <a:srgbClr val="007A37"/>
              </a:solidFill>
            </a:endParaRPr>
          </a:p>
        </p:txBody>
      </p:sp>
      <p:sp>
        <p:nvSpPr>
          <p:cNvPr id="3" name="Подзаголовок 2"/>
          <p:cNvSpPr>
            <a:spLocks noGrp="1"/>
          </p:cNvSpPr>
          <p:nvPr>
            <p:ph type="subTitle" idx="1"/>
          </p:nvPr>
        </p:nvSpPr>
        <p:spPr>
          <a:xfrm>
            <a:off x="1331640" y="3861048"/>
            <a:ext cx="5832648" cy="2592288"/>
          </a:xfrm>
        </p:spPr>
        <p:txBody>
          <a:bodyPr>
            <a:normAutofit fontScale="85000" lnSpcReduction="10000"/>
          </a:bodyPr>
          <a:lstStyle/>
          <a:p>
            <a:pPr algn="r"/>
            <a:r>
              <a:rPr lang="ru-RU" dirty="0" smtClean="0"/>
              <a:t>Алексеева Е.В. </a:t>
            </a:r>
            <a:endParaRPr lang="ru-RU" dirty="0"/>
          </a:p>
          <a:p>
            <a:pPr algn="r"/>
            <a:r>
              <a:rPr lang="ru-RU" dirty="0" smtClean="0"/>
              <a:t>Воспитатель</a:t>
            </a:r>
          </a:p>
          <a:p>
            <a:pPr algn="r"/>
            <a:r>
              <a:rPr lang="ru-RU" dirty="0" smtClean="0"/>
              <a:t>МАОУ «Гимназия № 93 г. Челябинска»</a:t>
            </a:r>
          </a:p>
          <a:p>
            <a:pPr algn="r"/>
            <a:r>
              <a:rPr lang="ru-RU" dirty="0" smtClean="0"/>
              <a:t>Структурное подразделение</a:t>
            </a:r>
          </a:p>
          <a:p>
            <a:r>
              <a:rPr lang="ru-RU" dirty="0" smtClean="0"/>
              <a:t> </a:t>
            </a:r>
            <a:endParaRPr lang="ru-RU" dirty="0"/>
          </a:p>
        </p:txBody>
      </p:sp>
    </p:spTree>
    <p:extLst>
      <p:ext uri="{BB962C8B-B14F-4D97-AF65-F5344CB8AC3E}">
        <p14:creationId xmlns="" xmlns:p14="http://schemas.microsoft.com/office/powerpoint/2010/main" val="2238685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2378695"/>
          </a:xfrm>
        </p:spPr>
        <p:txBody>
          <a:bodyPr>
            <a:normAutofit fontScale="90000"/>
          </a:bodyPr>
          <a:lstStyle/>
          <a:p>
            <a:pPr marL="342900" lvl="0" indent="-342900">
              <a:spcBef>
                <a:spcPct val="20000"/>
              </a:spcBef>
            </a:pPr>
            <a:r>
              <a:rPr lang="ru-RU" sz="6600" i="1" dirty="0">
                <a:ln>
                  <a:noFill/>
                </a:ln>
                <a:solidFill>
                  <a:srgbClr val="078342"/>
                </a:solidFill>
                <a:effectLst/>
                <a:latin typeface="Times New Roman" pitchFamily="18" charset="0"/>
                <a:ea typeface="+mn-ea"/>
                <a:cs typeface="Times New Roman" pitchFamily="18" charset="0"/>
              </a:rPr>
              <a:t>Спасибо </a:t>
            </a:r>
            <a:r>
              <a:rPr lang="ru-RU" sz="6600" i="1" dirty="0" smtClean="0">
                <a:ln>
                  <a:noFill/>
                </a:ln>
                <a:solidFill>
                  <a:srgbClr val="078342"/>
                </a:solidFill>
                <a:effectLst/>
                <a:latin typeface="Times New Roman" pitchFamily="18" charset="0"/>
                <a:ea typeface="+mn-ea"/>
                <a:cs typeface="Times New Roman" pitchFamily="18" charset="0"/>
              </a:rPr>
              <a:t/>
            </a:r>
            <a:br>
              <a:rPr lang="ru-RU" sz="6600" i="1" dirty="0" smtClean="0">
                <a:ln>
                  <a:noFill/>
                </a:ln>
                <a:solidFill>
                  <a:srgbClr val="078342"/>
                </a:solidFill>
                <a:effectLst/>
                <a:latin typeface="Times New Roman" pitchFamily="18" charset="0"/>
                <a:ea typeface="+mn-ea"/>
                <a:cs typeface="Times New Roman" pitchFamily="18" charset="0"/>
              </a:rPr>
            </a:br>
            <a:r>
              <a:rPr lang="ru-RU" sz="6600" i="1" dirty="0" smtClean="0">
                <a:ln>
                  <a:noFill/>
                </a:ln>
                <a:solidFill>
                  <a:srgbClr val="078342"/>
                </a:solidFill>
                <a:effectLst/>
                <a:latin typeface="Times New Roman" pitchFamily="18" charset="0"/>
                <a:ea typeface="+mn-ea"/>
                <a:cs typeface="Times New Roman" pitchFamily="18" charset="0"/>
              </a:rPr>
              <a:t>за </a:t>
            </a:r>
            <a:r>
              <a:rPr lang="ru-RU" sz="6600" i="1" dirty="0">
                <a:ln>
                  <a:noFill/>
                </a:ln>
                <a:solidFill>
                  <a:srgbClr val="078342"/>
                </a:solidFill>
                <a:effectLst/>
                <a:latin typeface="Times New Roman" pitchFamily="18" charset="0"/>
                <a:ea typeface="+mn-ea"/>
                <a:cs typeface="Times New Roman" pitchFamily="18" charset="0"/>
              </a:rPr>
              <a:t>внимание!</a:t>
            </a:r>
            <a:br>
              <a:rPr lang="ru-RU" sz="6600" i="1" dirty="0">
                <a:ln>
                  <a:noFill/>
                </a:ln>
                <a:solidFill>
                  <a:srgbClr val="078342"/>
                </a:solidFill>
                <a:effectLst/>
                <a:latin typeface="Times New Roman" pitchFamily="18" charset="0"/>
                <a:ea typeface="+mn-ea"/>
                <a:cs typeface="Times New Roman" pitchFamily="18" charset="0"/>
              </a:rPr>
            </a:br>
            <a:endParaRPr lang="ru-RU" i="1" dirty="0"/>
          </a:p>
        </p:txBody>
      </p:sp>
    </p:spTree>
    <p:extLst>
      <p:ext uri="{BB962C8B-B14F-4D97-AF65-F5344CB8AC3E}">
        <p14:creationId xmlns="" xmlns:p14="http://schemas.microsoft.com/office/powerpoint/2010/main" val="1996467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778098"/>
          </a:xfrm>
        </p:spPr>
        <p:txBody>
          <a:bodyPr>
            <a:normAutofit/>
          </a:bodyPr>
          <a:lstStyle/>
          <a:p>
            <a:r>
              <a:rPr lang="ru-RU" dirty="0">
                <a:solidFill>
                  <a:srgbClr val="078342"/>
                </a:solidFill>
                <a:latin typeface="Times New Roman" pitchFamily="18" charset="0"/>
                <a:cs typeface="Times New Roman" pitchFamily="18" charset="0"/>
              </a:rPr>
              <a:t> План реализации проекта.</a:t>
            </a:r>
          </a:p>
        </p:txBody>
      </p:sp>
      <p:sp>
        <p:nvSpPr>
          <p:cNvPr id="4" name="Объект 3"/>
          <p:cNvSpPr>
            <a:spLocks noGrp="1"/>
          </p:cNvSpPr>
          <p:nvPr>
            <p:ph idx="1"/>
          </p:nvPr>
        </p:nvSpPr>
        <p:spPr>
          <a:xfrm>
            <a:off x="457200" y="1196752"/>
            <a:ext cx="8363272" cy="5472608"/>
          </a:xfrm>
        </p:spPr>
        <p:txBody>
          <a:bodyPr>
            <a:normAutofit fontScale="62500" lnSpcReduction="20000"/>
          </a:bodyPr>
          <a:lstStyle/>
          <a:p>
            <a:pPr lvl="0" algn="just">
              <a:buClrTx/>
              <a:buNone/>
            </a:pPr>
            <a:r>
              <a:rPr lang="ru-RU" b="1" dirty="0">
                <a:solidFill>
                  <a:srgbClr val="078342"/>
                </a:solidFill>
              </a:rPr>
              <a:t>1.Подготовительный  этап.</a:t>
            </a:r>
          </a:p>
          <a:p>
            <a:pPr lvl="0" algn="just">
              <a:buClrTx/>
              <a:buNone/>
            </a:pPr>
            <a:r>
              <a:rPr lang="ru-RU" b="1" dirty="0" smtClean="0">
                <a:solidFill>
                  <a:srgbClr val="078342"/>
                </a:solidFill>
              </a:rPr>
              <a:t> </a:t>
            </a:r>
            <a:r>
              <a:rPr lang="ru-RU" b="1" dirty="0" smtClean="0"/>
              <a:t>Подборка </a:t>
            </a:r>
            <a:r>
              <a:rPr lang="ru-RU" dirty="0" smtClean="0"/>
              <a:t>художественной </a:t>
            </a:r>
            <a:r>
              <a:rPr lang="ru-RU" dirty="0"/>
              <a:t>литературы: стихи, загадки</a:t>
            </a:r>
            <a:r>
              <a:rPr lang="ru-RU" dirty="0" smtClean="0"/>
              <a:t>, </a:t>
            </a:r>
            <a:r>
              <a:rPr lang="ru-RU" dirty="0"/>
              <a:t>рассказы, сказки про овощи.</a:t>
            </a:r>
          </a:p>
          <a:p>
            <a:pPr lvl="0" algn="just">
              <a:buClrTx/>
              <a:buNone/>
            </a:pPr>
            <a:r>
              <a:rPr lang="ru-RU" dirty="0"/>
              <a:t>  Приобретение необходимого оборудования (контейнеры, земля, семена). Разбивка огорода на подоконнике и его оформление.</a:t>
            </a:r>
          </a:p>
          <a:p>
            <a:pPr lvl="0" algn="just">
              <a:buClrTx/>
              <a:buNone/>
            </a:pPr>
            <a:r>
              <a:rPr lang="ru-RU" b="1" dirty="0" smtClean="0">
                <a:solidFill>
                  <a:srgbClr val="078342"/>
                </a:solidFill>
              </a:rPr>
              <a:t>2</a:t>
            </a:r>
            <a:r>
              <a:rPr lang="ru-RU" b="1" dirty="0">
                <a:solidFill>
                  <a:srgbClr val="078342"/>
                </a:solidFill>
              </a:rPr>
              <a:t>. Исследовательский этап. </a:t>
            </a:r>
          </a:p>
          <a:p>
            <a:pPr marL="514350" lvl="0" indent="-514350" algn="just">
              <a:buClrTx/>
              <a:buNone/>
            </a:pPr>
            <a:r>
              <a:rPr lang="ru-RU" dirty="0">
                <a:solidFill>
                  <a:srgbClr val="078342"/>
                </a:solidFill>
              </a:rPr>
              <a:t>  </a:t>
            </a:r>
            <a:r>
              <a:rPr lang="ru-RU" dirty="0"/>
              <a:t>Посадка семян, </a:t>
            </a:r>
            <a:r>
              <a:rPr lang="ru-RU" dirty="0" smtClean="0"/>
              <a:t>лука. </a:t>
            </a:r>
            <a:endParaRPr lang="ru-RU" dirty="0"/>
          </a:p>
          <a:p>
            <a:pPr lvl="0" algn="just">
              <a:buClrTx/>
              <a:buNone/>
            </a:pPr>
            <a:r>
              <a:rPr lang="ru-RU" dirty="0"/>
              <a:t>  Опытно-экспериментальная деятельность: «Условия, необходимые для жизни растений», «Рост, развитие растений». </a:t>
            </a:r>
          </a:p>
          <a:p>
            <a:pPr lvl="0" algn="just">
              <a:buClrTx/>
              <a:buNone/>
            </a:pPr>
            <a:r>
              <a:rPr lang="ru-RU" dirty="0"/>
              <a:t>  Занятия с детьми: «В мире растений</a:t>
            </a:r>
            <a:r>
              <a:rPr lang="ru-RU" dirty="0" smtClean="0"/>
              <a:t>», «</a:t>
            </a:r>
            <a:r>
              <a:rPr lang="ru-RU" dirty="0"/>
              <a:t>Посев семян», «Первые всходы». </a:t>
            </a:r>
          </a:p>
          <a:p>
            <a:pPr lvl="0" algn="just">
              <a:buClrTx/>
              <a:buNone/>
            </a:pPr>
            <a:r>
              <a:rPr lang="ru-RU" dirty="0"/>
              <a:t>  Проведение дидактических игр «Узнай на ощупь», </a:t>
            </a:r>
            <a:r>
              <a:rPr lang="ru-RU" dirty="0" smtClean="0"/>
              <a:t>«Собери овощи в корзину», «Узнай на вкус овощи и фрукты». </a:t>
            </a:r>
            <a:endParaRPr lang="ru-RU" dirty="0"/>
          </a:p>
          <a:p>
            <a:pPr lvl="0" algn="just">
              <a:buClrTx/>
              <a:buNone/>
            </a:pPr>
            <a:r>
              <a:rPr lang="ru-RU" dirty="0"/>
              <a:t>  Чтение детям стихов, загадок, поговорок о растениях. </a:t>
            </a:r>
          </a:p>
          <a:p>
            <a:pPr lvl="0" algn="just">
              <a:buClrTx/>
              <a:buNone/>
            </a:pPr>
            <a:r>
              <a:rPr lang="ru-RU" dirty="0"/>
              <a:t>  Рассматривание иллюстраций, картин с изображением овощей (сравнить их по цвету, форме, размеру, вкусу). </a:t>
            </a:r>
          </a:p>
          <a:p>
            <a:pPr lvl="0" algn="just">
              <a:buClrTx/>
              <a:buNone/>
            </a:pPr>
            <a:r>
              <a:rPr lang="ru-RU" dirty="0"/>
              <a:t>  Беседы о том, как выращивают овощи на огороде.</a:t>
            </a:r>
          </a:p>
          <a:p>
            <a:pPr lvl="0" algn="just">
              <a:buClrTx/>
              <a:buNone/>
            </a:pPr>
            <a:r>
              <a:rPr lang="ru-RU" dirty="0"/>
              <a:t>  Проведение  хороводной игры «Есть у нас огород».</a:t>
            </a:r>
          </a:p>
          <a:p>
            <a:pPr lvl="0" algn="just">
              <a:buClrTx/>
              <a:buNone/>
            </a:pPr>
            <a:r>
              <a:rPr lang="ru-RU" b="1" dirty="0">
                <a:solidFill>
                  <a:srgbClr val="007A37"/>
                </a:solidFill>
              </a:rPr>
              <a:t>3.Заключительный этап. </a:t>
            </a:r>
          </a:p>
          <a:p>
            <a:endParaRPr lang="ru-RU" dirty="0"/>
          </a:p>
        </p:txBody>
      </p:sp>
    </p:spTree>
    <p:extLst>
      <p:ext uri="{BB962C8B-B14F-4D97-AF65-F5344CB8AC3E}">
        <p14:creationId xmlns="" xmlns:p14="http://schemas.microsoft.com/office/powerpoint/2010/main" val="1813704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260648"/>
            <a:ext cx="8445624" cy="1152128"/>
          </a:xfrm>
        </p:spPr>
        <p:txBody>
          <a:bodyPr>
            <a:normAutofit/>
          </a:bodyPr>
          <a:lstStyle/>
          <a:p>
            <a:pPr marL="342900" lvl="0" indent="-342900">
              <a:spcBef>
                <a:spcPct val="20000"/>
              </a:spcBef>
            </a:pPr>
            <a:r>
              <a:rPr lang="ru-RU" sz="3200" dirty="0">
                <a:ln>
                  <a:noFill/>
                </a:ln>
                <a:solidFill>
                  <a:srgbClr val="078342"/>
                </a:solidFill>
                <a:effectLst/>
                <a:latin typeface="Times New Roman" pitchFamily="18" charset="0"/>
                <a:ea typeface="+mn-ea"/>
                <a:cs typeface="Times New Roman" pitchFamily="18" charset="0"/>
              </a:rPr>
              <a:t>Предполагаемые результаты: </a:t>
            </a:r>
            <a:br>
              <a:rPr lang="ru-RU" sz="3200" dirty="0">
                <a:ln>
                  <a:noFill/>
                </a:ln>
                <a:solidFill>
                  <a:srgbClr val="078342"/>
                </a:solidFill>
                <a:effectLst/>
                <a:latin typeface="Times New Roman" pitchFamily="18" charset="0"/>
                <a:ea typeface="+mn-ea"/>
                <a:cs typeface="Times New Roman" pitchFamily="18" charset="0"/>
              </a:rPr>
            </a:br>
            <a:r>
              <a:rPr lang="ru-RU" sz="3200" dirty="0" smtClean="0">
                <a:solidFill>
                  <a:srgbClr val="078342"/>
                </a:solidFill>
                <a:latin typeface="Times New Roman" pitchFamily="18" charset="0"/>
                <a:cs typeface="Times New Roman" pitchFamily="18" charset="0"/>
              </a:rPr>
              <a:t>.</a:t>
            </a:r>
            <a:endParaRPr lang="ru-RU" sz="3200" dirty="0">
              <a:solidFill>
                <a:srgbClr val="078342"/>
              </a:solidFill>
              <a:latin typeface="Times New Roman" pitchFamily="18" charset="0"/>
              <a:cs typeface="Times New Roman" pitchFamily="18" charset="0"/>
            </a:endParaRPr>
          </a:p>
        </p:txBody>
      </p:sp>
      <p:sp>
        <p:nvSpPr>
          <p:cNvPr id="4" name="Объект 3"/>
          <p:cNvSpPr>
            <a:spLocks noGrp="1"/>
          </p:cNvSpPr>
          <p:nvPr>
            <p:ph idx="1"/>
          </p:nvPr>
        </p:nvSpPr>
        <p:spPr>
          <a:xfrm>
            <a:off x="1187624" y="1268760"/>
            <a:ext cx="7499176" cy="5400600"/>
          </a:xfrm>
        </p:spPr>
        <p:txBody>
          <a:bodyPr>
            <a:normAutofit/>
          </a:bodyPr>
          <a:lstStyle/>
          <a:p>
            <a:pPr marL="0" indent="0" algn="just">
              <a:buNone/>
            </a:pPr>
            <a:r>
              <a:rPr lang="ru-RU" dirty="0">
                <a:solidFill>
                  <a:srgbClr val="078342"/>
                </a:solidFill>
              </a:rPr>
              <a:t> </a:t>
            </a:r>
            <a:r>
              <a:rPr lang="ru-RU" sz="2800" dirty="0"/>
              <a:t>Из семечки, луковицы, зернышка можно вырастить растение. Создав огород на окне, мы вырастим лук, цветочную рассаду, </a:t>
            </a:r>
            <a:r>
              <a:rPr lang="ru-RU" sz="2800" dirty="0" smtClean="0"/>
              <a:t>помидоры. </a:t>
            </a:r>
            <a:r>
              <a:rPr lang="ru-RU" sz="2800" dirty="0"/>
              <a:t>У детей появится интерес к растениям. Они смогут различать некоторые виды растений, узнают особенности строения растения, научаться правильно ухаживать за ними. Дети узнают много интересного из жизни растений, исследуют опытным путем условия необходимые для их роста. Дети научаться наблюдать и делать  первые выводы.</a:t>
            </a:r>
            <a:endParaRPr lang="ru-RU" dirty="0"/>
          </a:p>
        </p:txBody>
      </p:sp>
    </p:spTree>
    <p:extLst>
      <p:ext uri="{BB962C8B-B14F-4D97-AF65-F5344CB8AC3E}">
        <p14:creationId xmlns="" xmlns:p14="http://schemas.microsoft.com/office/powerpoint/2010/main" val="3969706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978023"/>
            <a:ext cx="8352928" cy="917174"/>
          </a:xfrm>
          <a:prstGeom prst="rect">
            <a:avLst/>
          </a:prstGeom>
        </p:spPr>
        <p:txBody>
          <a:bodyPr wrap="square">
            <a:spAutoFit/>
          </a:bodyPr>
          <a:lstStyle/>
          <a:p>
            <a:pPr marL="342900" indent="-342900" algn="ctr">
              <a:spcBef>
                <a:spcPct val="20000"/>
              </a:spcBef>
            </a:pPr>
            <a:r>
              <a:rPr kumimoji="0" lang="ru-RU" sz="3200" b="0" i="0" u="none" strike="noStrike" kern="0" cap="none" spc="0" normalizeH="0" baseline="0" noProof="0" dirty="0" smtClean="0">
                <a:ln>
                  <a:noFill/>
                </a:ln>
                <a:solidFill>
                  <a:srgbClr val="078342"/>
                </a:solidFill>
                <a:effectLst/>
                <a:uLnTx/>
                <a:uFillTx/>
                <a:latin typeface="Times New Roman" pitchFamily="18" charset="0"/>
                <a:cs typeface="Times New Roman" pitchFamily="18" charset="0"/>
              </a:rPr>
              <a:t> </a:t>
            </a:r>
            <a:endParaRPr lang="ru-RU" dirty="0"/>
          </a:p>
          <a:p>
            <a:pPr marL="342900" marR="0" lvl="0" indent="-342900" algn="ctr" defTabSz="914400" eaLnBrk="1" fontAlgn="auto" latinLnBrk="0" hangingPunct="1">
              <a:lnSpc>
                <a:spcPct val="100000"/>
              </a:lnSpc>
              <a:spcBef>
                <a:spcPct val="20000"/>
              </a:spcBef>
              <a:spcAft>
                <a:spcPts val="0"/>
              </a:spcAft>
              <a:buClrTx/>
              <a:buSzTx/>
              <a:buFontTx/>
              <a:buNone/>
              <a:tabLst/>
              <a:defRPr/>
            </a:pPr>
            <a:endParaRPr kumimoji="0" lang="ru-RU" sz="1800" b="0" i="0" u="none" strike="noStrike" kern="0" cap="none" spc="0" normalizeH="0" baseline="0" noProof="0" dirty="0" smtClean="0">
              <a:ln>
                <a:noFill/>
              </a:ln>
              <a:solidFill>
                <a:sysClr val="windowText" lastClr="000000"/>
              </a:solidFill>
              <a:effectLst/>
              <a:uLnTx/>
              <a:uFillTx/>
            </a:endParaRPr>
          </a:p>
        </p:txBody>
      </p:sp>
      <p:sp>
        <p:nvSpPr>
          <p:cNvPr id="9" name="Заголовок 6"/>
          <p:cNvSpPr>
            <a:spLocks noGrp="1"/>
          </p:cNvSpPr>
          <p:nvPr>
            <p:ph type="title"/>
          </p:nvPr>
        </p:nvSpPr>
        <p:spPr/>
        <p:txBody>
          <a:bodyPr/>
          <a:lstStyle/>
          <a:p>
            <a:pPr lvl="0"/>
            <a:r>
              <a:rPr lang="ru-RU" smtClean="0"/>
              <a:t> </a:t>
            </a:r>
            <a:endParaRPr lang="ru-RU" dirty="0"/>
          </a:p>
        </p:txBody>
      </p:sp>
      <p:sp>
        <p:nvSpPr>
          <p:cNvPr id="6" name="Объект 5"/>
          <p:cNvSpPr>
            <a:spLocks noGrp="1"/>
          </p:cNvSpPr>
          <p:nvPr>
            <p:ph idx="1"/>
          </p:nvPr>
        </p:nvSpPr>
        <p:spPr>
          <a:xfrm>
            <a:off x="457200" y="188640"/>
            <a:ext cx="8229600" cy="5937523"/>
          </a:xfrm>
        </p:spPr>
        <p:txBody>
          <a:bodyPr/>
          <a:lstStyle/>
          <a:p>
            <a:pPr lvl="0"/>
            <a:r>
              <a:rPr lang="ru-RU" dirty="0" smtClean="0"/>
              <a:t> </a:t>
            </a:r>
            <a:r>
              <a:rPr lang="ru-RU" i="1" dirty="0" smtClean="0">
                <a:solidFill>
                  <a:srgbClr val="007A37"/>
                </a:solidFill>
              </a:rPr>
              <a:t>Вот так чудо огород в группе появился-</a:t>
            </a:r>
          </a:p>
          <a:p>
            <a:pPr lvl="0"/>
            <a:r>
              <a:rPr lang="ru-RU" i="1" dirty="0" smtClean="0">
                <a:solidFill>
                  <a:srgbClr val="007A37"/>
                </a:solidFill>
              </a:rPr>
              <a:t>    Это маленький народ в группе потрудился!                                    </a:t>
            </a:r>
            <a:r>
              <a:rPr lang="ru-RU" dirty="0" smtClean="0"/>
              <a:t>                                                                     </a:t>
            </a:r>
            <a:endParaRPr lang="ru-RU" dirty="0"/>
          </a:p>
        </p:txBody>
      </p:sp>
      <p:sp>
        <p:nvSpPr>
          <p:cNvPr id="10" name="Заголовок 6"/>
          <p:cNvSpPr txBox="1">
            <a:spLocks/>
          </p:cNvSpPr>
          <p:nvPr/>
        </p:nvSpPr>
        <p:spPr>
          <a:xfrm>
            <a:off x="323528" y="188640"/>
            <a:ext cx="8589640" cy="610669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cap="none" spc="0">
                <a:ln w="31550" cmpd="sng">
                  <a:gradFill>
                    <a:gsLst>
                      <a:gs pos="25000">
                        <a:srgbClr val="FFC000"/>
                      </a:gs>
                      <a:gs pos="80000">
                        <a:schemeClr val="accent1">
                          <a:tint val="75000"/>
                          <a:satMod val="190000"/>
                        </a:schemeClr>
                      </a:gs>
                    </a:gsLst>
                    <a:lin ang="5400000"/>
                  </a:gradFill>
                  <a:prstDash val="solid"/>
                </a:ln>
                <a:solidFill>
                  <a:srgbClr val="FFFF00"/>
                </a:solidFill>
                <a:effectLst>
                  <a:outerShdw blurRad="41275" dist="12700" dir="12000000" algn="tl" rotWithShape="0">
                    <a:srgbClr val="000000">
                      <a:alpha val="40000"/>
                    </a:srgbClr>
                  </a:outerShdw>
                </a:effectLst>
                <a:latin typeface="+mj-lt"/>
                <a:ea typeface="+mj-ea"/>
                <a:cs typeface="+mj-cs"/>
              </a:defRPr>
            </a:lvl1pPr>
          </a:lstStyle>
          <a:p>
            <a:pPr>
              <a:defRPr/>
            </a:pPr>
            <a:r>
              <a:rPr lang="ru-RU" sz="3600" smtClean="0">
                <a:ln>
                  <a:noFill/>
                </a:ln>
                <a:solidFill>
                  <a:srgbClr val="078342"/>
                </a:solidFill>
                <a:effectLst/>
                <a:latin typeface="Times New Roman" pitchFamily="18" charset="0"/>
                <a:ea typeface="+mn-ea"/>
                <a:cs typeface="Times New Roman" pitchFamily="18" charset="0"/>
              </a:rPr>
              <a:t> </a:t>
            </a:r>
            <a:endParaRPr lang="ru-RU" sz="3600" dirty="0"/>
          </a:p>
        </p:txBody>
      </p:sp>
      <p:pic>
        <p:nvPicPr>
          <p:cNvPr id="1027" name="Picture 3" descr="C:\Users\user\Desktop\Проект Огород на подоконнике\IMG_20170403_12514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1916832"/>
            <a:ext cx="8136904" cy="475252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3018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1642194"/>
          </a:xfrm>
        </p:spPr>
        <p:txBody>
          <a:bodyPr>
            <a:normAutofit fontScale="90000"/>
          </a:bodyPr>
          <a:lstStyle/>
          <a:p>
            <a:pPr marL="342900" lvl="0" indent="-342900">
              <a:spcBef>
                <a:spcPct val="20000"/>
              </a:spcBef>
            </a:pPr>
            <a:r>
              <a:rPr lang="ru-RU" sz="3200" b="0" dirty="0">
                <a:ln>
                  <a:noFill/>
                </a:ln>
                <a:solidFill>
                  <a:srgbClr val="078342"/>
                </a:solidFill>
                <a:effectLst/>
                <a:latin typeface="Times New Roman" pitchFamily="18" charset="0"/>
                <a:ea typeface="+mn-ea"/>
                <a:cs typeface="Times New Roman" pitchFamily="18" charset="0"/>
              </a:rPr>
              <a:t>Поливаем и рыхлим в огороде сами,</a:t>
            </a:r>
            <a:br>
              <a:rPr lang="ru-RU" sz="3200" b="0" dirty="0">
                <a:ln>
                  <a:noFill/>
                </a:ln>
                <a:solidFill>
                  <a:srgbClr val="078342"/>
                </a:solidFill>
                <a:effectLst/>
                <a:latin typeface="Times New Roman" pitchFamily="18" charset="0"/>
                <a:ea typeface="+mn-ea"/>
                <a:cs typeface="Times New Roman" pitchFamily="18" charset="0"/>
              </a:rPr>
            </a:br>
            <a:r>
              <a:rPr lang="ru-RU" sz="3200" b="0" dirty="0">
                <a:ln>
                  <a:noFill/>
                </a:ln>
                <a:solidFill>
                  <a:srgbClr val="078342"/>
                </a:solidFill>
                <a:effectLst/>
                <a:latin typeface="Times New Roman" pitchFamily="18" charset="0"/>
                <a:ea typeface="+mn-ea"/>
                <a:cs typeface="Times New Roman" pitchFamily="18" charset="0"/>
              </a:rPr>
              <a:t>Как за грядками следить </a:t>
            </a:r>
            <a:br>
              <a:rPr lang="ru-RU" sz="3200" b="0" dirty="0">
                <a:ln>
                  <a:noFill/>
                </a:ln>
                <a:solidFill>
                  <a:srgbClr val="078342"/>
                </a:solidFill>
                <a:effectLst/>
                <a:latin typeface="Times New Roman" pitchFamily="18" charset="0"/>
                <a:ea typeface="+mn-ea"/>
                <a:cs typeface="Times New Roman" pitchFamily="18" charset="0"/>
              </a:rPr>
            </a:br>
            <a:r>
              <a:rPr lang="ru-RU" sz="3200" b="0" dirty="0">
                <a:ln>
                  <a:noFill/>
                </a:ln>
                <a:solidFill>
                  <a:srgbClr val="078342"/>
                </a:solidFill>
                <a:effectLst/>
                <a:latin typeface="Times New Roman" pitchFamily="18" charset="0"/>
                <a:ea typeface="+mn-ea"/>
                <a:cs typeface="Times New Roman" pitchFamily="18" charset="0"/>
              </a:rPr>
              <a:t>Мы все уже знаем!</a:t>
            </a:r>
            <a:br>
              <a:rPr lang="ru-RU" sz="3200" b="0" dirty="0">
                <a:ln>
                  <a:noFill/>
                </a:ln>
                <a:solidFill>
                  <a:srgbClr val="078342"/>
                </a:solidFill>
                <a:effectLst/>
                <a:latin typeface="Times New Roman" pitchFamily="18" charset="0"/>
                <a:ea typeface="+mn-ea"/>
                <a:cs typeface="Times New Roman" pitchFamily="18" charset="0"/>
              </a:rPr>
            </a:br>
            <a:endParaRPr lang="ru-RU" dirty="0">
              <a:solidFill>
                <a:srgbClr val="078342"/>
              </a:solidFill>
              <a:latin typeface="Times New Roman" pitchFamily="18" charset="0"/>
              <a:cs typeface="Times New Roman" pitchFamily="18" charset="0"/>
            </a:endParaRPr>
          </a:p>
        </p:txBody>
      </p:sp>
      <p:pic>
        <p:nvPicPr>
          <p:cNvPr id="3074" name="Picture 2" descr="C:\Users\user\Desktop\Проект Огород на подоконнике\IMG_20170403_125714.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35696" y="1844824"/>
            <a:ext cx="5688632" cy="453650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88918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marL="342900" lvl="0" indent="-342900">
              <a:spcBef>
                <a:spcPct val="20000"/>
              </a:spcBef>
            </a:pPr>
            <a:r>
              <a:rPr lang="ru-RU" sz="2400" b="0" dirty="0" smtClean="0">
                <a:ln>
                  <a:noFill/>
                </a:ln>
                <a:solidFill>
                  <a:srgbClr val="078342"/>
                </a:solidFill>
                <a:effectLst/>
                <a:latin typeface="Times New Roman" pitchFamily="18" charset="0"/>
                <a:ea typeface="+mn-ea"/>
                <a:cs typeface="Times New Roman" pitchFamily="18" charset="0"/>
              </a:rPr>
              <a:t> </a:t>
            </a:r>
            <a:endParaRPr lang="ru-RU" dirty="0">
              <a:solidFill>
                <a:srgbClr val="078342"/>
              </a:solidFill>
              <a:latin typeface="Times New Roman" pitchFamily="18" charset="0"/>
              <a:cs typeface="Times New Roman" pitchFamily="18" charset="0"/>
            </a:endParaRPr>
          </a:p>
        </p:txBody>
      </p:sp>
      <p:sp>
        <p:nvSpPr>
          <p:cNvPr id="4" name="Объект 3"/>
          <p:cNvSpPr>
            <a:spLocks noGrp="1"/>
          </p:cNvSpPr>
          <p:nvPr>
            <p:ph sz="half" idx="1"/>
          </p:nvPr>
        </p:nvSpPr>
        <p:spPr/>
        <p:txBody>
          <a:bodyPr>
            <a:normAutofit/>
          </a:bodyPr>
          <a:lstStyle/>
          <a:p>
            <a:r>
              <a:rPr lang="ru-RU" dirty="0" smtClean="0"/>
              <a:t>                                                   </a:t>
            </a:r>
            <a:endParaRPr lang="ru-RU" dirty="0"/>
          </a:p>
        </p:txBody>
      </p:sp>
      <p:sp>
        <p:nvSpPr>
          <p:cNvPr id="2" name="Объект 1"/>
          <p:cNvSpPr>
            <a:spLocks noGrp="1"/>
          </p:cNvSpPr>
          <p:nvPr>
            <p:ph sz="half" idx="2"/>
          </p:nvPr>
        </p:nvSpPr>
        <p:spPr>
          <a:xfrm>
            <a:off x="1428728" y="620688"/>
            <a:ext cx="6143668" cy="5505475"/>
          </a:xfrm>
        </p:spPr>
        <p:txBody>
          <a:bodyPr/>
          <a:lstStyle/>
          <a:p>
            <a:endParaRPr lang="ru-RU" dirty="0" smtClean="0">
              <a:solidFill>
                <a:srgbClr val="078342"/>
              </a:solidFill>
            </a:endParaRPr>
          </a:p>
          <a:p>
            <a:endParaRPr lang="ru-RU" dirty="0">
              <a:solidFill>
                <a:srgbClr val="078342"/>
              </a:solidFill>
            </a:endParaRPr>
          </a:p>
          <a:p>
            <a:endParaRPr lang="ru-RU" dirty="0" smtClean="0">
              <a:solidFill>
                <a:srgbClr val="078342"/>
              </a:solidFill>
            </a:endParaRPr>
          </a:p>
          <a:p>
            <a:r>
              <a:rPr lang="ru-RU" sz="3600" dirty="0" smtClean="0">
                <a:solidFill>
                  <a:srgbClr val="078342"/>
                </a:solidFill>
              </a:rPr>
              <a:t>Мы </a:t>
            </a:r>
            <a:r>
              <a:rPr lang="ru-RU" sz="3600" dirty="0">
                <a:solidFill>
                  <a:srgbClr val="078342"/>
                </a:solidFill>
              </a:rPr>
              <a:t>ребята, малыши. </a:t>
            </a:r>
            <a:br>
              <a:rPr lang="ru-RU" sz="3600" dirty="0">
                <a:solidFill>
                  <a:srgbClr val="078342"/>
                </a:solidFill>
              </a:rPr>
            </a:br>
            <a:r>
              <a:rPr lang="ru-RU" sz="3600" dirty="0">
                <a:solidFill>
                  <a:srgbClr val="078342"/>
                </a:solidFill>
              </a:rPr>
              <a:t>Любим мы трудиться.</a:t>
            </a:r>
            <a:br>
              <a:rPr lang="ru-RU" sz="3600" dirty="0">
                <a:solidFill>
                  <a:srgbClr val="078342"/>
                </a:solidFill>
              </a:rPr>
            </a:br>
            <a:r>
              <a:rPr lang="ru-RU" sz="3600" dirty="0">
                <a:solidFill>
                  <a:srgbClr val="078342"/>
                </a:solidFill>
              </a:rPr>
              <a:t>Вот посадим лук, </a:t>
            </a:r>
            <a:br>
              <a:rPr lang="ru-RU" sz="3600" dirty="0">
                <a:solidFill>
                  <a:srgbClr val="078342"/>
                </a:solidFill>
              </a:rPr>
            </a:br>
            <a:r>
              <a:rPr lang="ru-RU" sz="3600" dirty="0">
                <a:solidFill>
                  <a:srgbClr val="078342"/>
                </a:solidFill>
              </a:rPr>
              <a:t>будем им гордиться.</a:t>
            </a:r>
            <a:r>
              <a:rPr lang="ru-RU" dirty="0">
                <a:solidFill>
                  <a:srgbClr val="078342"/>
                </a:solidFill>
              </a:rPr>
              <a:t/>
            </a:r>
            <a:br>
              <a:rPr lang="ru-RU" dirty="0">
                <a:solidFill>
                  <a:srgbClr val="078342"/>
                </a:solidFill>
              </a:rPr>
            </a:br>
            <a:endParaRPr lang="ru-RU" dirty="0"/>
          </a:p>
        </p:txBody>
      </p:sp>
    </p:spTree>
    <p:extLst>
      <p:ext uri="{BB962C8B-B14F-4D97-AF65-F5344CB8AC3E}">
        <p14:creationId xmlns="" xmlns:p14="http://schemas.microsoft.com/office/powerpoint/2010/main" val="263003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marL="342900" lvl="0" indent="-342900">
              <a:spcBef>
                <a:spcPct val="20000"/>
              </a:spcBef>
            </a:pPr>
            <a:r>
              <a:rPr lang="ru-RU" sz="3000" b="0" dirty="0">
                <a:ln>
                  <a:noFill/>
                </a:ln>
                <a:solidFill>
                  <a:srgbClr val="078342"/>
                </a:solidFill>
                <a:effectLst/>
                <a:latin typeface="Times New Roman" pitchFamily="18" charset="0"/>
                <a:ea typeface="+mn-ea"/>
                <a:cs typeface="Times New Roman" pitchFamily="18" charset="0"/>
              </a:rPr>
              <a:t>Никогда чтоб не болеть, </a:t>
            </a:r>
            <a:br>
              <a:rPr lang="ru-RU" sz="3000" b="0" dirty="0">
                <a:ln>
                  <a:noFill/>
                </a:ln>
                <a:solidFill>
                  <a:srgbClr val="078342"/>
                </a:solidFill>
                <a:effectLst/>
                <a:latin typeface="Times New Roman" pitchFamily="18" charset="0"/>
                <a:ea typeface="+mn-ea"/>
                <a:cs typeface="Times New Roman" pitchFamily="18" charset="0"/>
              </a:rPr>
            </a:br>
            <a:r>
              <a:rPr lang="ru-RU" sz="3000" b="0" dirty="0">
                <a:ln>
                  <a:noFill/>
                </a:ln>
                <a:solidFill>
                  <a:srgbClr val="078342"/>
                </a:solidFill>
                <a:effectLst/>
                <a:latin typeface="Times New Roman" pitchFamily="18" charset="0"/>
                <a:ea typeface="+mn-ea"/>
                <a:cs typeface="Times New Roman" pitchFamily="18" charset="0"/>
              </a:rPr>
              <a:t>Лук зеленый надо есть!</a:t>
            </a:r>
            <a:r>
              <a:rPr lang="en-US" sz="3000" b="0" dirty="0">
                <a:ln>
                  <a:noFill/>
                </a:ln>
                <a:solidFill>
                  <a:srgbClr val="078342"/>
                </a:solidFill>
                <a:effectLst/>
                <a:latin typeface="Times New Roman" pitchFamily="18" charset="0"/>
                <a:ea typeface="+mn-ea"/>
                <a:cs typeface="Times New Roman" pitchFamily="18" charset="0"/>
              </a:rPr>
              <a:t/>
            </a:r>
            <a:br>
              <a:rPr lang="en-US" sz="3000" b="0" dirty="0">
                <a:ln>
                  <a:noFill/>
                </a:ln>
                <a:solidFill>
                  <a:srgbClr val="078342"/>
                </a:solidFill>
                <a:effectLst/>
                <a:latin typeface="Times New Roman" pitchFamily="18" charset="0"/>
                <a:ea typeface="+mn-ea"/>
                <a:cs typeface="Times New Roman" pitchFamily="18" charset="0"/>
              </a:rPr>
            </a:br>
            <a:endParaRPr lang="ru-RU" dirty="0"/>
          </a:p>
        </p:txBody>
      </p:sp>
      <p:sp>
        <p:nvSpPr>
          <p:cNvPr id="5" name="Объект 4"/>
          <p:cNvSpPr>
            <a:spLocks noGrp="1"/>
          </p:cNvSpPr>
          <p:nvPr>
            <p:ph idx="1"/>
          </p:nvPr>
        </p:nvSpPr>
        <p:spPr/>
        <p:txBody>
          <a:bodyPr/>
          <a:lstStyle/>
          <a:p>
            <a:pPr lvl="0">
              <a:buClrTx/>
              <a:buNone/>
            </a:pPr>
            <a:r>
              <a:rPr lang="ru-RU" sz="3000" dirty="0">
                <a:solidFill>
                  <a:srgbClr val="078342"/>
                </a:solidFill>
              </a:rPr>
              <a:t>Витамины круглый год </a:t>
            </a:r>
          </a:p>
          <a:p>
            <a:pPr lvl="0">
              <a:buClrTx/>
              <a:buNone/>
            </a:pPr>
            <a:r>
              <a:rPr lang="ru-RU" sz="3000" dirty="0">
                <a:solidFill>
                  <a:srgbClr val="078342"/>
                </a:solidFill>
              </a:rPr>
              <a:t>  Ох, как </a:t>
            </a:r>
            <a:r>
              <a:rPr lang="ru-RU" sz="3000" dirty="0" smtClean="0">
                <a:solidFill>
                  <a:srgbClr val="078342"/>
                </a:solidFill>
              </a:rPr>
              <a:t>необходимы.</a:t>
            </a:r>
          </a:p>
          <a:p>
            <a:pPr lvl="0">
              <a:buClrTx/>
              <a:buNone/>
            </a:pPr>
            <a:endParaRPr lang="ru-RU" sz="3000" dirty="0" smtClean="0">
              <a:solidFill>
                <a:srgbClr val="078342"/>
              </a:solidFill>
            </a:endParaRPr>
          </a:p>
          <a:p>
            <a:pPr lvl="0">
              <a:buClrTx/>
              <a:buNone/>
            </a:pPr>
            <a:r>
              <a:rPr lang="ru-RU" sz="3000" dirty="0" smtClean="0">
                <a:solidFill>
                  <a:srgbClr val="078342"/>
                </a:solidFill>
              </a:rPr>
              <a:t>Чтобы нам не болеть  </a:t>
            </a:r>
          </a:p>
          <a:p>
            <a:pPr lvl="0">
              <a:buClrTx/>
              <a:buNone/>
            </a:pPr>
            <a:r>
              <a:rPr lang="ru-RU" sz="3000" dirty="0" smtClean="0">
                <a:solidFill>
                  <a:srgbClr val="078342"/>
                </a:solidFill>
              </a:rPr>
              <a:t>Гриппом и ангиной.</a:t>
            </a:r>
            <a:endParaRPr lang="ru-RU" dirty="0"/>
          </a:p>
        </p:txBody>
      </p:sp>
      <p:pic>
        <p:nvPicPr>
          <p:cNvPr id="1026" name="Picture 2" descr="C:\Users\user\Desktop\Проект Огород на подоконнике\IMG_20170404_112535.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76056" y="1052736"/>
            <a:ext cx="3240360" cy="455502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18408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Мы играем, наблюдаем, развиваемся…</a:t>
            </a:r>
            <a:endParaRPr lang="ru-RU" dirty="0"/>
          </a:p>
        </p:txBody>
      </p:sp>
      <p:sp>
        <p:nvSpPr>
          <p:cNvPr id="3" name="Объект 2"/>
          <p:cNvSpPr>
            <a:spLocks noGrp="1"/>
          </p:cNvSpPr>
          <p:nvPr>
            <p:ph sz="half" idx="1"/>
          </p:nvPr>
        </p:nvSpPr>
        <p:spPr/>
        <p:txBody>
          <a:bodyPr/>
          <a:lstStyle/>
          <a:p>
            <a:endParaRPr lang="ru-RU" dirty="0"/>
          </a:p>
        </p:txBody>
      </p:sp>
      <p:sp>
        <p:nvSpPr>
          <p:cNvPr id="4" name="Объект 3"/>
          <p:cNvSpPr>
            <a:spLocks noGrp="1"/>
          </p:cNvSpPr>
          <p:nvPr>
            <p:ph sz="half" idx="2"/>
          </p:nvPr>
        </p:nvSpPr>
        <p:spPr/>
        <p:txBody>
          <a:bodyPr/>
          <a:lstStyle/>
          <a:p>
            <a:endParaRPr lang="ru-RU" dirty="0"/>
          </a:p>
        </p:txBody>
      </p:sp>
      <p:pic>
        <p:nvPicPr>
          <p:cNvPr id="2050" name="Picture 2" descr="C:\Users\user\Desktop\Проект Огород на подоконнике\12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1592742"/>
            <a:ext cx="3816424" cy="4752528"/>
          </a:xfrm>
          <a:prstGeom prst="rect">
            <a:avLst/>
          </a:prstGeom>
          <a:noFill/>
          <a:extLst>
            <a:ext uri="{909E8E84-426E-40DD-AFC4-6F175D3DCCD1}">
              <a14:hiddenFill xmlns="" xmlns:a14="http://schemas.microsoft.com/office/drawing/2010/main">
                <a:solidFill>
                  <a:srgbClr val="FFFFFF"/>
                </a:solidFill>
              </a14:hiddenFill>
            </a:ext>
          </a:extLst>
        </p:spPr>
      </p:pic>
      <p:pic>
        <p:nvPicPr>
          <p:cNvPr id="2051" name="Picture 3" descr="C:\Users\user\Desktop\Проект Огород на подоконнике\12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04048" y="1579277"/>
            <a:ext cx="3847356" cy="476599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20452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7772400" cy="864095"/>
          </a:xfrm>
        </p:spPr>
        <p:txBody>
          <a:bodyPr>
            <a:normAutofit fontScale="90000"/>
          </a:bodyPr>
          <a:lstStyle/>
          <a:p>
            <a:r>
              <a:rPr lang="ru-RU" sz="2700" dirty="0" smtClean="0">
                <a:ln>
                  <a:noFill/>
                </a:ln>
                <a:solidFill>
                  <a:srgbClr val="078342"/>
                </a:solidFill>
                <a:effectLst/>
                <a:latin typeface="Times New Roman" pitchFamily="18" charset="0"/>
                <a:ea typeface="+mn-ea"/>
                <a:cs typeface="Times New Roman" pitchFamily="18" charset="0"/>
              </a:rPr>
              <a:t/>
            </a:r>
            <a:br>
              <a:rPr lang="ru-RU" sz="2700" dirty="0" smtClean="0">
                <a:ln>
                  <a:noFill/>
                </a:ln>
                <a:solidFill>
                  <a:srgbClr val="078342"/>
                </a:solidFill>
                <a:effectLst/>
                <a:latin typeface="Times New Roman" pitchFamily="18" charset="0"/>
                <a:ea typeface="+mn-ea"/>
                <a:cs typeface="Times New Roman" pitchFamily="18" charset="0"/>
              </a:rPr>
            </a:br>
            <a:r>
              <a:rPr lang="ru-RU" sz="2700" dirty="0" smtClean="0">
                <a:ln>
                  <a:noFill/>
                </a:ln>
                <a:solidFill>
                  <a:srgbClr val="078342"/>
                </a:solidFill>
                <a:effectLst/>
                <a:latin typeface="Times New Roman" pitchFamily="18" charset="0"/>
                <a:ea typeface="+mn-ea"/>
                <a:cs typeface="Times New Roman" pitchFamily="18" charset="0"/>
              </a:rPr>
              <a:t> </a:t>
            </a:r>
            <a:r>
              <a:rPr lang="ru-RU" sz="3600" dirty="0">
                <a:ln>
                  <a:noFill/>
                </a:ln>
                <a:solidFill>
                  <a:srgbClr val="078342"/>
                </a:solidFill>
                <a:effectLst/>
                <a:latin typeface="Times New Roman" pitchFamily="18" charset="0"/>
                <a:ea typeface="+mn-ea"/>
                <a:cs typeface="Times New Roman" pitchFamily="18" charset="0"/>
              </a:rPr>
              <a:t>Выводы:</a:t>
            </a:r>
            <a:endParaRPr lang="ru-RU" sz="3600" dirty="0"/>
          </a:p>
        </p:txBody>
      </p:sp>
      <p:sp>
        <p:nvSpPr>
          <p:cNvPr id="3" name="Подзаголовок 2"/>
          <p:cNvSpPr>
            <a:spLocks noGrp="1"/>
          </p:cNvSpPr>
          <p:nvPr>
            <p:ph type="subTitle" idx="1"/>
          </p:nvPr>
        </p:nvSpPr>
        <p:spPr>
          <a:xfrm>
            <a:off x="899592" y="980728"/>
            <a:ext cx="7200800" cy="5328592"/>
          </a:xfrm>
        </p:spPr>
        <p:txBody>
          <a:bodyPr>
            <a:normAutofit fontScale="47500" lnSpcReduction="20000"/>
          </a:bodyPr>
          <a:lstStyle/>
          <a:p>
            <a:pPr marL="342900" lvl="0" indent="-342900" algn="l"/>
            <a:r>
              <a:rPr lang="ru-RU" sz="2700" b="1" dirty="0">
                <a:ln>
                  <a:noFill/>
                </a:ln>
                <a:solidFill>
                  <a:srgbClr val="078342"/>
                </a:solidFill>
                <a:effectLst/>
                <a:latin typeface="Times New Roman" pitchFamily="18" charset="0"/>
                <a:cs typeface="Times New Roman" pitchFamily="18" charset="0"/>
              </a:rPr>
              <a:t> </a:t>
            </a:r>
            <a:endParaRPr lang="ru-RU" sz="2700" b="1" dirty="0" smtClean="0">
              <a:ln>
                <a:noFill/>
              </a:ln>
              <a:solidFill>
                <a:srgbClr val="078342"/>
              </a:solidFill>
              <a:effectLst/>
              <a:latin typeface="Times New Roman" pitchFamily="18" charset="0"/>
              <a:cs typeface="Times New Roman" pitchFamily="18" charset="0"/>
            </a:endParaRPr>
          </a:p>
          <a:p>
            <a:pPr marL="342900" lvl="0" indent="-342900" algn="l"/>
            <a:endParaRPr lang="ru-RU" dirty="0" smtClean="0">
              <a:ln>
                <a:noFill/>
              </a:ln>
              <a:solidFill>
                <a:srgbClr val="078342"/>
              </a:solidFill>
              <a:effectLst/>
              <a:latin typeface="Times New Roman" pitchFamily="18" charset="0"/>
              <a:cs typeface="Times New Roman" pitchFamily="18" charset="0"/>
            </a:endParaRPr>
          </a:p>
          <a:p>
            <a:pPr marL="342900" lvl="0" indent="-342900" algn="just"/>
            <a:r>
              <a:rPr lang="ru-RU" sz="3600" b="1" dirty="0" smtClean="0">
                <a:ln>
                  <a:noFill/>
                </a:ln>
                <a:solidFill>
                  <a:schemeClr val="tx1"/>
                </a:solidFill>
                <a:effectLst/>
                <a:latin typeface="Times New Roman" pitchFamily="18" charset="0"/>
                <a:cs typeface="Times New Roman" pitchFamily="18" charset="0"/>
              </a:rPr>
              <a:t>            </a:t>
            </a:r>
            <a:r>
              <a:rPr lang="ru-RU" sz="4400" b="1" dirty="0" smtClean="0">
                <a:ln>
                  <a:noFill/>
                </a:ln>
                <a:solidFill>
                  <a:schemeClr val="tx1"/>
                </a:solidFill>
                <a:effectLst/>
                <a:latin typeface="Times New Roman" pitchFamily="18" charset="0"/>
                <a:cs typeface="Times New Roman" pitchFamily="18" charset="0"/>
              </a:rPr>
              <a:t>На </a:t>
            </a:r>
            <a:r>
              <a:rPr lang="ru-RU" sz="4400" b="1" dirty="0">
                <a:ln>
                  <a:noFill/>
                </a:ln>
                <a:solidFill>
                  <a:schemeClr val="tx1"/>
                </a:solidFill>
                <a:effectLst/>
                <a:latin typeface="Times New Roman" pitchFamily="18" charset="0"/>
                <a:cs typeface="Times New Roman" pitchFamily="18" charset="0"/>
              </a:rPr>
              <a:t>основании этих результатов можно сделать вывод, что уровень интереса детей младшего дошкольного возраста к исследовательской деятельности в познании растительного мира значительно вырос. Дети стали различать растения, познакомились с условиями их роста, научились ухаживать за растениями. </a:t>
            </a:r>
          </a:p>
          <a:p>
            <a:pPr marL="342900" lvl="0" indent="-342900" algn="just"/>
            <a:r>
              <a:rPr lang="en-US" sz="4400" b="1" dirty="0">
                <a:ln>
                  <a:noFill/>
                </a:ln>
                <a:solidFill>
                  <a:schemeClr val="tx1"/>
                </a:solidFill>
                <a:effectLst/>
                <a:latin typeface="Times New Roman" pitchFamily="18" charset="0"/>
                <a:cs typeface="Times New Roman" pitchFamily="18" charset="0"/>
              </a:rPr>
              <a:t> </a:t>
            </a:r>
            <a:r>
              <a:rPr lang="ru-RU" sz="4400" b="1" dirty="0">
                <a:ln>
                  <a:noFill/>
                </a:ln>
                <a:solidFill>
                  <a:schemeClr val="tx1"/>
                </a:solidFill>
                <a:effectLst/>
                <a:latin typeface="Times New Roman" pitchFamily="18" charset="0"/>
                <a:cs typeface="Times New Roman" pitchFamily="18" charset="0"/>
              </a:rPr>
              <a:t>   Данный проект подтвердил, что и в дальнейшем необходимо способствовать слиянию ребенка с природой, формировать эстетическое отношение к ней, углублять знания, совершенствовать навыки, поддерживать индивидуальность. И тогда ребенок проявит интерес к познавательно-исследовательской деятельности, будут самостоятельно и творчески осваивать новые способы исследований.</a:t>
            </a:r>
          </a:p>
          <a:p>
            <a:pPr marL="342900" lvl="0" indent="-342900" algn="just"/>
            <a:r>
              <a:rPr lang="ru-RU" dirty="0">
                <a:ln>
                  <a:noFill/>
                </a:ln>
                <a:solidFill>
                  <a:srgbClr val="078342"/>
                </a:solidFill>
                <a:effectLst/>
              </a:rPr>
              <a:t> </a:t>
            </a:r>
            <a:endParaRPr lang="ru-RU" dirty="0"/>
          </a:p>
        </p:txBody>
      </p:sp>
    </p:spTree>
    <p:extLst>
      <p:ext uri="{BB962C8B-B14F-4D97-AF65-F5344CB8AC3E}">
        <p14:creationId xmlns="" xmlns:p14="http://schemas.microsoft.com/office/powerpoint/2010/main" val="281800340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TotalTime>
  <Words>371</Words>
  <Application>Microsoft Office PowerPoint</Application>
  <PresentationFormat>Экран (4:3)</PresentationFormat>
  <Paragraphs>48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Реализация мини – проекта   «Сказочный огород»  (огород на подоконнике)  с детьми младшего  дошкольного возраста </vt:lpstr>
      <vt:lpstr> План реализации проекта.</vt:lpstr>
      <vt:lpstr>Предполагаемые результаты:  .</vt:lpstr>
      <vt:lpstr> </vt:lpstr>
      <vt:lpstr>Поливаем и рыхлим в огороде сами, Как за грядками следить  Мы все уже знаем! </vt:lpstr>
      <vt:lpstr> </vt:lpstr>
      <vt:lpstr>Никогда чтоб не болеть,  Лук зеленый надо есть! </vt:lpstr>
      <vt:lpstr>Мы играем, наблюдаем, развиваемся…</vt:lpstr>
      <vt:lpstr>  Выводы:</vt:lpstr>
      <vt:lpstr>Спасибо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оксана</dc:creator>
  <cp:lastModifiedBy>user</cp:lastModifiedBy>
  <cp:revision>57</cp:revision>
  <dcterms:created xsi:type="dcterms:W3CDTF">2015-11-05T08:05:29Z</dcterms:created>
  <dcterms:modified xsi:type="dcterms:W3CDTF">2019-05-28T15:14:39Z</dcterms:modified>
</cp:coreProperties>
</file>