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A7D0A653-1E7F-4881-B695-6670D5E3B1F2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33B6767-328D-40D9-92ED-B610B05E4B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0A653-1E7F-4881-B695-6670D5E3B1F2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B6767-328D-40D9-92ED-B610B05E4B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A7D0A653-1E7F-4881-B695-6670D5E3B1F2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D33B6767-328D-40D9-92ED-B610B05E4B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0A653-1E7F-4881-B695-6670D5E3B1F2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33B6767-328D-40D9-92ED-B610B05E4B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0A653-1E7F-4881-B695-6670D5E3B1F2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D33B6767-328D-40D9-92ED-B610B05E4B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7D0A653-1E7F-4881-B695-6670D5E3B1F2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D33B6767-328D-40D9-92ED-B610B05E4B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A7D0A653-1E7F-4881-B695-6670D5E3B1F2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D33B6767-328D-40D9-92ED-B610B05E4B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0A653-1E7F-4881-B695-6670D5E3B1F2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33B6767-328D-40D9-92ED-B610B05E4B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0A653-1E7F-4881-B695-6670D5E3B1F2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33B6767-328D-40D9-92ED-B610B05E4B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0A653-1E7F-4881-B695-6670D5E3B1F2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33B6767-328D-40D9-92ED-B610B05E4B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A7D0A653-1E7F-4881-B695-6670D5E3B1F2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D33B6767-328D-40D9-92ED-B610B05E4BA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7D0A653-1E7F-4881-B695-6670D5E3B1F2}" type="datetimeFigureOut">
              <a:rPr lang="ru-RU" smtClean="0"/>
              <a:pPr/>
              <a:t>09.01.2019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33B6767-328D-40D9-92ED-B610B05E4BA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21" r:id="rId1"/>
    <p:sldLayoutId id="2147484022" r:id="rId2"/>
    <p:sldLayoutId id="2147484023" r:id="rId3"/>
    <p:sldLayoutId id="2147484024" r:id="rId4"/>
    <p:sldLayoutId id="2147484025" r:id="rId5"/>
    <p:sldLayoutId id="2147484026" r:id="rId6"/>
    <p:sldLayoutId id="2147484027" r:id="rId7"/>
    <p:sldLayoutId id="2147484028" r:id="rId8"/>
    <p:sldLayoutId id="2147484029" r:id="rId9"/>
    <p:sldLayoutId id="2147484030" r:id="rId10"/>
    <p:sldLayoutId id="214748403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Самообразование учителя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как один из факторов повышения педагогического мастерства.</a:t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47500" lnSpcReduction="20000"/>
          </a:bodyPr>
          <a:lstStyle/>
          <a:p>
            <a:endParaRPr lang="ru-RU" dirty="0" smtClean="0"/>
          </a:p>
          <a:p>
            <a:pPr algn="r"/>
            <a:r>
              <a:rPr lang="ru-RU" sz="2000" dirty="0" smtClean="0">
                <a:solidFill>
                  <a:schemeClr val="tx1"/>
                </a:solidFill>
              </a:rPr>
              <a:t>Меркурьева И. М. </a:t>
            </a:r>
          </a:p>
          <a:p>
            <a:pPr algn="r"/>
            <a:r>
              <a:rPr lang="ru-RU" sz="2000" dirty="0">
                <a:solidFill>
                  <a:schemeClr val="tx1"/>
                </a:solidFill>
              </a:rPr>
              <a:t>у</a:t>
            </a:r>
            <a:r>
              <a:rPr lang="ru-RU" sz="2000" dirty="0" smtClean="0">
                <a:solidFill>
                  <a:schemeClr val="tx1"/>
                </a:solidFill>
              </a:rPr>
              <a:t>читель начальных классов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/>
              <a:t>Графический диктант</a:t>
            </a:r>
            <a:endParaRPr lang="ru-RU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Нарисуй по образцу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ru-RU" dirty="0"/>
              <a:t>Справа по клеточкам нарисуй рыбку так, чтобы она плыла в том  же    </a:t>
            </a:r>
            <a:r>
              <a:rPr lang="ru-RU" dirty="0" smtClean="0"/>
              <a:t>направлении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 descr="Картинка 7 из 486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428868"/>
            <a:ext cx="3600000" cy="2880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7" y="3786189"/>
            <a:ext cx="3960000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/>
              <a:t>Моделирование</a:t>
            </a:r>
            <a:endParaRPr lang="ru-RU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Квадрат, изображенный на листе клетчатой бумаги, разрезали на 3 части. Эти части изображены правее квадрата. Дорисуй в квадрате линии, показывающие, как был разрезан квадрат.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4214818"/>
            <a:ext cx="5400000" cy="22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/>
              <a:t>Поиск  лишнего</a:t>
            </a:r>
            <a:endParaRPr lang="ru-RU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Задание: не вычисляя, найди лишний пример. </a:t>
            </a:r>
          </a:p>
          <a:p>
            <a:pPr>
              <a:buNone/>
            </a:pPr>
            <a:r>
              <a:rPr lang="ru-RU" dirty="0"/>
              <a:t>10 – 2                5 - 2 </a:t>
            </a:r>
          </a:p>
          <a:p>
            <a:pPr>
              <a:buNone/>
            </a:pPr>
            <a:r>
              <a:rPr lang="ru-RU" dirty="0"/>
              <a:t>8 – 2                  4 - 2 </a:t>
            </a:r>
          </a:p>
          <a:p>
            <a:pPr>
              <a:buNone/>
            </a:pPr>
            <a:r>
              <a:rPr lang="ru-RU" dirty="0"/>
              <a:t>6 – 2                  3 - 2 </a:t>
            </a:r>
          </a:p>
          <a:p>
            <a:pPr>
              <a:buNone/>
            </a:pPr>
            <a:r>
              <a:rPr lang="ru-RU" dirty="0"/>
              <a:t>3 + 2                  2 – 2 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Какой </a:t>
            </a:r>
            <a:r>
              <a:rPr lang="ru-RU" dirty="0"/>
              <a:t>ряд лишний?</a:t>
            </a:r>
          </a:p>
          <a:p>
            <a:pPr>
              <a:buNone/>
            </a:pPr>
            <a:r>
              <a:rPr lang="ru-RU" dirty="0" smtClean="0"/>
              <a:t>    1</a:t>
            </a:r>
            <a:r>
              <a:rPr lang="ru-RU" dirty="0"/>
              <a:t>) 2,4,6,8,10,12</a:t>
            </a:r>
          </a:p>
          <a:p>
            <a:pPr>
              <a:buNone/>
            </a:pPr>
            <a:r>
              <a:rPr lang="ru-RU" dirty="0" smtClean="0"/>
              <a:t>    2</a:t>
            </a:r>
            <a:r>
              <a:rPr lang="ru-RU" dirty="0"/>
              <a:t>) 1,2,6,7,9,8,10,3,4</a:t>
            </a:r>
          </a:p>
          <a:p>
            <a:pPr>
              <a:buNone/>
            </a:pPr>
            <a:r>
              <a:rPr lang="ru-RU" dirty="0" smtClean="0"/>
              <a:t>    3</a:t>
            </a:r>
            <a:r>
              <a:rPr lang="ru-RU" dirty="0"/>
              <a:t>) 1,3,5,7,9,11,13 </a:t>
            </a:r>
          </a:p>
        </p:txBody>
      </p:sp>
      <p:pic>
        <p:nvPicPr>
          <p:cNvPr id="5" name="Рисунок 4" descr="ÐÐ¾ÑÐ¾Ð¶ÐµÐµ Ð¸Ð·Ð¾Ð±ÑÐ°Ð¶ÐµÐ½Ð¸Ðµ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2" y="1285860"/>
            <a:ext cx="4356000" cy="266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989034"/>
          </a:xfrm>
        </p:spPr>
        <p:txBody>
          <a:bodyPr>
            <a:normAutofit fontScale="90000"/>
          </a:bodyPr>
          <a:lstStyle/>
          <a:p>
            <a:r>
              <a:rPr lang="ru-RU" u="sng" dirty="0" smtClean="0"/>
              <a:t/>
            </a:r>
            <a:br>
              <a:rPr lang="ru-RU" u="sng" dirty="0" smtClean="0"/>
            </a:br>
            <a:r>
              <a:rPr lang="ru-RU" u="sng" dirty="0"/>
              <a:t/>
            </a:r>
            <a:br>
              <a:rPr lang="ru-RU" u="sng" dirty="0"/>
            </a:br>
            <a:r>
              <a:rPr lang="ru-RU" u="sng" dirty="0" smtClean="0"/>
              <a:t>Задания</a:t>
            </a:r>
            <a:r>
              <a:rPr lang="ru-RU" u="sng" dirty="0"/>
              <a:t>, развивающие логическое мышление.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dirty="0"/>
              <a:t>Продолжить ряды чисел вправо и влево (если такое возможно), установив закономерность в записи чисел:</a:t>
            </a:r>
            <a:br>
              <a:rPr lang="ru-RU" dirty="0"/>
            </a:br>
            <a:r>
              <a:rPr lang="ru-RU" dirty="0"/>
              <a:t>а) …5, 7, 9, …;</a:t>
            </a:r>
            <a:br>
              <a:rPr lang="ru-RU" dirty="0"/>
            </a:br>
            <a:r>
              <a:rPr lang="ru-RU" dirty="0"/>
              <a:t>б) …5, 6, 9, 10, …;</a:t>
            </a:r>
            <a:br>
              <a:rPr lang="ru-RU" dirty="0"/>
            </a:br>
            <a:r>
              <a:rPr lang="ru-RU" dirty="0"/>
              <a:t>в) …21, 17, 13, …;</a:t>
            </a:r>
            <a:br>
              <a:rPr lang="ru-RU" dirty="0"/>
            </a:b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/>
              <a:t>Ребусы</a:t>
            </a:r>
            <a:endParaRPr lang="ru-RU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>
              <a:buNone/>
            </a:pPr>
            <a:r>
              <a:rPr lang="ru-RU" dirty="0" smtClean="0"/>
              <a:t>                          </a:t>
            </a:r>
          </a:p>
          <a:p>
            <a:pPr>
              <a:buNone/>
            </a:pPr>
            <a:r>
              <a:rPr lang="ru-RU" dirty="0" smtClean="0"/>
              <a:t>                            Минус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Скворец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6" name="Рисунок 5" descr="Ребусы по математике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857364"/>
            <a:ext cx="3600000" cy="2160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7" name="Рисунок 6" descr="Задача. Ребус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2786058"/>
            <a:ext cx="3240000" cy="2304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/>
              <a:t>Блиц – ответы на </a:t>
            </a:r>
            <a:r>
              <a:rPr lang="ru-RU" b="1" u="sng" dirty="0" smtClean="0"/>
              <a:t>вопросы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1. К какому числу нужно прибавить 7, чтобы получить 120?</a:t>
            </a:r>
          </a:p>
          <a:p>
            <a:r>
              <a:rPr lang="ru-RU" dirty="0"/>
              <a:t>2. Из какого числа надо вычесть 6, чтобы получить 884?</a:t>
            </a:r>
          </a:p>
          <a:p>
            <a:r>
              <a:rPr lang="ru-RU" dirty="0"/>
              <a:t>3. Сумма каких двух одинаковых чисел равна 150, 160, 500, 800?</a:t>
            </a:r>
          </a:p>
          <a:p>
            <a:r>
              <a:rPr lang="ru-RU" dirty="0"/>
              <a:t>4. Какое число нужно прибавить к 40, чтобы получить: 180, 250, 360?</a:t>
            </a:r>
          </a:p>
          <a:p>
            <a:r>
              <a:rPr lang="ru-RU" dirty="0"/>
              <a:t>5. Если к 300 прибавить 5, то получится …</a:t>
            </a:r>
          </a:p>
          <a:p>
            <a:r>
              <a:rPr lang="ru-RU" dirty="0"/>
              <a:t>6. Из числа 510 вычли 40. Получилось …</a:t>
            </a:r>
          </a:p>
          <a:p>
            <a:r>
              <a:rPr lang="ru-RU" dirty="0"/>
              <a:t>7. Чему равна сумма: 99 и 2, 200 и 4, 875 и 5?</a:t>
            </a:r>
          </a:p>
          <a:p>
            <a:r>
              <a:rPr lang="ru-RU" dirty="0"/>
              <a:t>8. Найдите разность: 72 и 5, 91 и 7, 306 и 6.</a:t>
            </a:r>
          </a:p>
          <a:p>
            <a:r>
              <a:rPr lang="ru-RU" dirty="0"/>
              <a:t>9. Сумма двух чисел равна первому слагаемому. Чему равно второе слагаемое?</a:t>
            </a:r>
          </a:p>
          <a:p>
            <a:r>
              <a:rPr lang="ru-RU" dirty="0"/>
              <a:t>10. Разность двух чисел равна вычитаемому. Приведите примеры.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u="sng" dirty="0" smtClean="0"/>
              <a:t>Результаты познавательных УУД</a:t>
            </a:r>
            <a:endParaRPr lang="ru-RU" u="sng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612775" y="1600200"/>
          <a:ext cx="8153400" cy="148336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630680"/>
                <a:gridCol w="1630680"/>
                <a:gridCol w="1630680"/>
                <a:gridCol w="1630680"/>
                <a:gridCol w="163068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Класс</a:t>
                      </a:r>
                      <a:endParaRPr lang="ru-RU" dirty="0"/>
                    </a:p>
                  </a:txBody>
                  <a:tcPr marL="90594" marR="90594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Количество</a:t>
                      </a:r>
                      <a:endParaRPr lang="ru-RU" dirty="0"/>
                    </a:p>
                  </a:txBody>
                  <a:tcPr marL="90594" marR="90594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Высокий</a:t>
                      </a:r>
                      <a:endParaRPr lang="ru-RU" dirty="0"/>
                    </a:p>
                  </a:txBody>
                  <a:tcPr marL="90594" marR="90594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Средний</a:t>
                      </a:r>
                      <a:endParaRPr lang="ru-RU" dirty="0"/>
                    </a:p>
                  </a:txBody>
                  <a:tcPr marL="90594" marR="90594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Низкий</a:t>
                      </a:r>
                      <a:endParaRPr lang="ru-RU" dirty="0"/>
                    </a:p>
                  </a:txBody>
                  <a:tcPr marL="90594" marR="90594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 Б</a:t>
                      </a:r>
                      <a:endParaRPr lang="ru-RU" dirty="0"/>
                    </a:p>
                  </a:txBody>
                  <a:tcPr marL="90594" marR="90594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24</a:t>
                      </a:r>
                      <a:endParaRPr lang="ru-RU" dirty="0"/>
                    </a:p>
                  </a:txBody>
                  <a:tcPr marL="90594" marR="90594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 marL="90594" marR="90594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14</a:t>
                      </a:r>
                      <a:endParaRPr lang="ru-RU" dirty="0"/>
                    </a:p>
                  </a:txBody>
                  <a:tcPr marL="90594" marR="90594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 marL="90594" marR="90594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 Б</a:t>
                      </a:r>
                      <a:endParaRPr lang="ru-RU" dirty="0"/>
                    </a:p>
                  </a:txBody>
                  <a:tcPr marL="90594" marR="90594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24</a:t>
                      </a:r>
                      <a:endParaRPr lang="ru-RU" dirty="0"/>
                    </a:p>
                  </a:txBody>
                  <a:tcPr marL="90594" marR="90594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 marL="90594" marR="90594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18</a:t>
                      </a:r>
                      <a:endParaRPr lang="ru-RU" dirty="0"/>
                    </a:p>
                  </a:txBody>
                  <a:tcPr marL="90594" marR="90594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 marL="90594" marR="90594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3 Б</a:t>
                      </a:r>
                      <a:endParaRPr lang="ru-RU" dirty="0"/>
                    </a:p>
                  </a:txBody>
                  <a:tcPr marL="90594" marR="90594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26</a:t>
                      </a:r>
                      <a:endParaRPr lang="ru-RU" dirty="0"/>
                    </a:p>
                  </a:txBody>
                  <a:tcPr marL="90594" marR="90594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 marL="90594" marR="90594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18</a:t>
                      </a:r>
                      <a:endParaRPr lang="ru-RU" dirty="0"/>
                    </a:p>
                  </a:txBody>
                  <a:tcPr marL="90594" marR="90594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 marL="90594" marR="90594"/>
                </a:tc>
              </a:tr>
            </a:tbl>
          </a:graphicData>
        </a:graphic>
      </p:graphicFrame>
      <p:pic>
        <p:nvPicPr>
          <p:cNvPr id="3074" name="Picture 2" descr="ÐÐ°ÑÑÐ¸Ð½ÐºÐ¸ Ð¿Ð¾ Ð·Ð°Ð¿ÑÐ¾ÑÑ Ð¿ÑÐ¸ÐºÐ¾Ð»ÑÐ½ÑÐµ ÐºÐ°ÑÑÐ¸Ð½ÐºÐ¸ Ð¾Ð± ÑÑÐ¸ÑÐµÐ»ÑÑ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3357562"/>
            <a:ext cx="5032123" cy="255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u="sng" dirty="0" smtClean="0"/>
              <a:t>Рекомендации </a:t>
            </a:r>
            <a:r>
              <a:rPr lang="ru-RU" u="sng" dirty="0"/>
              <a:t>по развитию познавательных УУД.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u="sng" dirty="0"/>
              <a:t>научите  </a:t>
            </a:r>
            <a:r>
              <a:rPr lang="ru-RU" u="sng" dirty="0" smtClean="0"/>
              <a:t>ученика </a:t>
            </a:r>
            <a:r>
              <a:rPr lang="ru-RU" u="sng" dirty="0"/>
              <a:t>мыслить системно </a:t>
            </a:r>
            <a:endParaRPr lang="ru-RU" u="sng" dirty="0" smtClean="0"/>
          </a:p>
          <a:p>
            <a:pPr>
              <a:buNone/>
            </a:pPr>
            <a:r>
              <a:rPr lang="ru-RU" dirty="0" smtClean="0"/>
              <a:t>    основное </a:t>
            </a:r>
            <a:r>
              <a:rPr lang="ru-RU" dirty="0"/>
              <a:t>понятие (</a:t>
            </a:r>
            <a:r>
              <a:rPr lang="ru-RU" dirty="0" smtClean="0"/>
              <a:t>правило) – пример – значение материала</a:t>
            </a:r>
          </a:p>
          <a:p>
            <a:r>
              <a:rPr lang="ru-RU" u="sng" dirty="0" smtClean="0"/>
              <a:t>найдите </a:t>
            </a:r>
            <a:r>
              <a:rPr lang="ru-RU" u="sng" dirty="0"/>
              <a:t>способ научить ребенка применять свои </a:t>
            </a:r>
            <a:r>
              <a:rPr lang="ru-RU" u="sng" dirty="0" smtClean="0"/>
              <a:t>знания</a:t>
            </a:r>
          </a:p>
          <a:p>
            <a:pPr>
              <a:buNone/>
            </a:pPr>
            <a:r>
              <a:rPr lang="ru-RU" dirty="0" smtClean="0"/>
              <a:t>    знает </a:t>
            </a:r>
            <a:r>
              <a:rPr lang="ru-RU" dirty="0"/>
              <a:t>не тот, кто пересказывает, а тот, кто использует на практике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«Никогда </a:t>
            </a:r>
            <a:r>
              <a:rPr lang="ru-RU" dirty="0"/>
              <a:t>не прекращайте вашей самообразовательной работы и не забывайте, что, сколько бы вы ни учились, сколько бы вы ни знали, знанию и образованию нет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ни границ</a:t>
            </a:r>
            <a:r>
              <a:rPr lang="ru-RU" dirty="0"/>
              <a:t>, ни </a:t>
            </a:r>
            <a:r>
              <a:rPr lang="ru-RU" dirty="0" smtClean="0"/>
              <a:t>пределов».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b="1" dirty="0" smtClean="0"/>
              <a:t>Н. А. </a:t>
            </a:r>
            <a:r>
              <a:rPr lang="ru-RU" sz="3600" b="1" dirty="0" err="1"/>
              <a:t>Руба́кин</a:t>
            </a:r>
            <a:r>
              <a:rPr lang="ru-RU" sz="3600" dirty="0"/>
              <a:t> 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2200" dirty="0" smtClean="0"/>
              <a:t>(1862—1946)</a:t>
            </a:r>
            <a:r>
              <a:rPr lang="ru-RU" sz="2200" dirty="0"/>
              <a:t> — 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русский</a:t>
            </a:r>
            <a:r>
              <a:rPr lang="ru-RU" sz="2200" dirty="0"/>
              <a:t> </a:t>
            </a:r>
            <a:r>
              <a:rPr lang="ru-RU" sz="2200" dirty="0" smtClean="0"/>
              <a:t>книговед,</a:t>
            </a:r>
            <a:r>
              <a:rPr lang="ru-RU" sz="2200" dirty="0"/>
              <a:t> </a:t>
            </a:r>
            <a:r>
              <a:rPr lang="ru-RU" sz="2200" dirty="0" smtClean="0"/>
              <a:t>библиограф, </a:t>
            </a:r>
            <a:br>
              <a:rPr lang="ru-RU" sz="2200" dirty="0" smtClean="0"/>
            </a:br>
            <a:r>
              <a:rPr lang="ru-RU" sz="2200" dirty="0" smtClean="0"/>
              <a:t>популяризатор </a:t>
            </a:r>
            <a:r>
              <a:rPr lang="ru-RU" sz="2200" dirty="0"/>
              <a:t>науки и </a:t>
            </a:r>
            <a:r>
              <a:rPr lang="ru-RU" sz="2200" dirty="0" smtClean="0"/>
              <a:t>писатель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ÐÐ°ÑÑÐ¸Ð½ÐºÐ¸ Ð¿Ð¾ Ð·Ð°Ð¿ÑÐ¾ÑÑ Ð¿ÑÐ¸ÐºÐ¾Ð»ÑÐ½ÑÐµ ÐºÐ°ÑÑÐ¸Ð½ÐºÐ¸ Ð¾Ð± ÑÑÐ¸ÑÐµÐ»ÑÑ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69097" y="1503000"/>
            <a:ext cx="5688000" cy="42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ru-RU" dirty="0"/>
              <a:t>«Учитель учится всю </a:t>
            </a:r>
            <a:r>
              <a:rPr lang="ru-RU" dirty="0" smtClean="0"/>
              <a:t>жизнь» – </a:t>
            </a:r>
            <a:br>
              <a:rPr lang="ru-RU" dirty="0" smtClean="0"/>
            </a:br>
            <a:r>
              <a:rPr lang="ru-RU" i="1" dirty="0"/>
              <a:t>и</a:t>
            </a:r>
            <a:r>
              <a:rPr lang="ru-RU" i="1" dirty="0" smtClean="0"/>
              <a:t>звестная истина </a:t>
            </a:r>
            <a:endParaRPr lang="ru-RU" i="1" dirty="0"/>
          </a:p>
        </p:txBody>
      </p:sp>
      <p:pic>
        <p:nvPicPr>
          <p:cNvPr id="4" name="Содержимое 3" descr="ÐÐ¾ÑÐ¾Ð¶ÐµÐµ Ð¸Ð·Ð¾Ð±ÑÐ°Ð¶ÐµÐ½Ð¸Ðµ"/>
          <p:cNvPicPr>
            <a:picLocks noGrp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857364"/>
            <a:ext cx="4788000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/>
              <a:t>Самообразование</a:t>
            </a:r>
            <a:endParaRPr lang="ru-RU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Целенаправленный </a:t>
            </a:r>
            <a:r>
              <a:rPr lang="ru-RU" dirty="0"/>
              <a:t>процесс повышения уровня своей компетентности и развития профессионально значимых качеств в соответствии с внешними требованиями.</a:t>
            </a:r>
          </a:p>
          <a:p>
            <a:r>
              <a:rPr lang="ru-RU" dirty="0"/>
              <a:t>приобретение знаний путем самостоятельных занятий без помощи </a:t>
            </a:r>
            <a:r>
              <a:rPr lang="ru-RU" dirty="0" smtClean="0"/>
              <a:t>преподавателя (С. И. Ожегов)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/>
              <a:t>Самообразование учителя</a:t>
            </a:r>
            <a:endParaRPr lang="ru-RU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/>
              <a:t>целенаправленная работа педагога</a:t>
            </a:r>
            <a:r>
              <a:rPr lang="ru-RU" dirty="0"/>
              <a:t> по расширению и углублению своих теоретических знаний, совершенствованию имеющихся и приобретению новых профессиональных навыков и умений в свете современных требований педагогической и психологической наук.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/>
              <a:t>Источники знаний.  Где </a:t>
            </a:r>
            <a:r>
              <a:rPr lang="ru-RU" b="1" u="sng" dirty="0"/>
              <a:t>их искать?</a:t>
            </a:r>
            <a:r>
              <a:rPr lang="ru-RU" u="sng" dirty="0"/>
              <a:t/>
            </a:r>
            <a:br>
              <a:rPr lang="ru-RU" u="sng" dirty="0"/>
            </a:br>
            <a:endParaRPr lang="ru-RU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ru-RU" dirty="0"/>
              <a:t>Телевидение</a:t>
            </a:r>
          </a:p>
          <a:p>
            <a:pPr lvl="0"/>
            <a:r>
              <a:rPr lang="ru-RU" dirty="0"/>
              <a:t>Газеты, журналы</a:t>
            </a:r>
          </a:p>
          <a:p>
            <a:pPr lvl="0"/>
            <a:r>
              <a:rPr lang="ru-RU" dirty="0"/>
              <a:t>Литература (методическая, научно-популярная, публицистическая, художественная и др.)</a:t>
            </a:r>
          </a:p>
          <a:p>
            <a:pPr lvl="0"/>
            <a:r>
              <a:rPr lang="ru-RU" dirty="0"/>
              <a:t>Интернет-пространство</a:t>
            </a:r>
          </a:p>
          <a:p>
            <a:pPr lvl="0"/>
            <a:r>
              <a:rPr lang="ru-RU" dirty="0"/>
              <a:t>Видео, аудио информация на различных носителях</a:t>
            </a:r>
          </a:p>
          <a:p>
            <a:pPr lvl="0"/>
            <a:r>
              <a:rPr lang="ru-RU" dirty="0"/>
              <a:t>Семинары и конференции</a:t>
            </a:r>
          </a:p>
          <a:p>
            <a:pPr lvl="0"/>
            <a:r>
              <a:rPr lang="ru-RU" dirty="0"/>
              <a:t>Мастер-классы</a:t>
            </a:r>
          </a:p>
          <a:p>
            <a:pPr lvl="0"/>
            <a:r>
              <a:rPr lang="ru-RU" dirty="0"/>
              <a:t>Мероприятия по обмену опытом</a:t>
            </a:r>
          </a:p>
          <a:p>
            <a:pPr lvl="0"/>
            <a:r>
              <a:rPr lang="ru-RU" dirty="0"/>
              <a:t>Экскурсии, театры, выставки, музеи, концерты</a:t>
            </a:r>
          </a:p>
          <a:p>
            <a:r>
              <a:rPr lang="ru-RU" dirty="0"/>
              <a:t>Курсы повышения квалификации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/>
              <a:t>Результат</a:t>
            </a:r>
            <a:r>
              <a:rPr lang="ru-RU" u="sng" dirty="0"/>
              <a:t/>
            </a:r>
            <a:br>
              <a:rPr lang="ru-RU" u="sng" dirty="0"/>
            </a:br>
            <a:endParaRPr lang="ru-RU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pPr lvl="0"/>
            <a:r>
              <a:rPr lang="ru-RU" dirty="0"/>
              <a:t>Повышение качества проводимой с детьми работы;</a:t>
            </a:r>
          </a:p>
          <a:p>
            <a:pPr lvl="0"/>
            <a:r>
              <a:rPr lang="ru-RU" dirty="0"/>
              <a:t>Разработка конспектов, программ, сценариев, пособий</a:t>
            </a:r>
          </a:p>
          <a:p>
            <a:pPr lvl="0"/>
            <a:r>
              <a:rPr lang="ru-RU" dirty="0"/>
              <a:t>Доклады, выступления</a:t>
            </a:r>
          </a:p>
          <a:p>
            <a:pPr lvl="0"/>
            <a:r>
              <a:rPr lang="ru-RU" dirty="0"/>
              <a:t>Разработка дидактических материалов, наглядности</a:t>
            </a:r>
          </a:p>
          <a:p>
            <a:pPr lvl="0"/>
            <a:r>
              <a:rPr lang="ru-RU" dirty="0"/>
              <a:t>Разработка и проведение открытых занятий по собственным технологиям</a:t>
            </a:r>
          </a:p>
          <a:p>
            <a:pPr lvl="0"/>
            <a:r>
              <a:rPr lang="ru-RU" dirty="0"/>
              <a:t>Проведение семинаров,  консультаций, мастер-классов</a:t>
            </a:r>
          </a:p>
          <a:p>
            <a:pPr lvl="0"/>
            <a:r>
              <a:rPr lang="ru-RU" dirty="0"/>
              <a:t>Обобщение опыта работы по исследуемой проблеме (теме) и др.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/>
              <a:t>Тема </a:t>
            </a:r>
            <a:r>
              <a:rPr lang="ru-RU" u="sng" dirty="0"/>
              <a:t>по самообразованию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«Формирование  познавательных  УУД  на  уроках </a:t>
            </a:r>
            <a:r>
              <a:rPr lang="ru-RU" dirty="0" smtClean="0"/>
              <a:t>математики в начальной школе»</a:t>
            </a:r>
          </a:p>
          <a:p>
            <a:endParaRPr lang="ru-RU" dirty="0"/>
          </a:p>
        </p:txBody>
      </p:sp>
      <p:pic>
        <p:nvPicPr>
          <p:cNvPr id="4" name="Рисунок 3" descr="ÐÐ°ÑÑÐ¸Ð½ÐºÐ¸ Ð¿Ð¾ Ð·Ð°Ð¿ÑÐ¾ÑÑ Ð¿ÑÐ¸ÐºÐ¾Ð»ÑÐ½ÑÐµ ÐºÐ°ÑÑÐ¸Ð½ÐºÐ¸ Ð¾Ð± ÑÑÐ¸ÑÐµÐ»ÑÑ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2786058"/>
            <a:ext cx="3771900" cy="345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/>
              <a:t>Познавательные УУД</a:t>
            </a:r>
            <a:endParaRPr lang="ru-RU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ru-RU" dirty="0" err="1"/>
              <a:t>общеучебные</a:t>
            </a:r>
            <a:r>
              <a:rPr lang="ru-RU" dirty="0"/>
              <a:t>; </a:t>
            </a:r>
          </a:p>
          <a:p>
            <a:pPr lvl="0"/>
            <a:r>
              <a:rPr lang="ru-RU" dirty="0"/>
              <a:t>логические; </a:t>
            </a:r>
          </a:p>
          <a:p>
            <a:pPr lvl="0"/>
            <a:r>
              <a:rPr lang="ru-RU" dirty="0"/>
              <a:t>действия постановки; </a:t>
            </a:r>
          </a:p>
          <a:p>
            <a:pPr lvl="0"/>
            <a:r>
              <a:rPr lang="ru-RU" dirty="0"/>
              <a:t>решения проблем.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u="sng" dirty="0" smtClean="0"/>
              <a:t>Раскраски</a:t>
            </a:r>
            <a:endParaRPr lang="ru-RU" u="sng" dirty="0"/>
          </a:p>
        </p:txBody>
      </p:sp>
      <p:pic>
        <p:nvPicPr>
          <p:cNvPr id="5" name="Содержимое 4" descr="http://s001.radikal.ru/i196/1002/ca/29607f5eae1c.jpg"/>
          <p:cNvPicPr>
            <a:picLocks noGrp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 bwMode="auto">
          <a:xfrm>
            <a:off x="913209" y="1589088"/>
            <a:ext cx="3278981" cy="4572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6" name="Содержимое 5" descr="http://forum.raskraska.com/index.php?s=6eed58f3bc4d7cf70d93a398510db705&amp;act=Attach&amp;type=post&amp;id=1226"/>
          <p:cNvPicPr>
            <a:picLocks noGrp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5753215" y="2696759"/>
            <a:ext cx="2069869" cy="235665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144</TotalTime>
  <Words>501</Words>
  <Application>Microsoft Office PowerPoint</Application>
  <PresentationFormat>Экран (4:3)</PresentationFormat>
  <Paragraphs>115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Обычная</vt:lpstr>
      <vt:lpstr>            Самообразование учителя как один из факторов повышения педагогического мастерства. </vt:lpstr>
      <vt:lpstr>«Учитель учится всю жизнь» –  известная истина </vt:lpstr>
      <vt:lpstr>Самообразование</vt:lpstr>
      <vt:lpstr>Самообразование учителя</vt:lpstr>
      <vt:lpstr>Источники знаний.  Где их искать? </vt:lpstr>
      <vt:lpstr>Результат </vt:lpstr>
      <vt:lpstr>Тема по самообразованию</vt:lpstr>
      <vt:lpstr>Познавательные УУД</vt:lpstr>
      <vt:lpstr>Раскраски</vt:lpstr>
      <vt:lpstr>Графический диктант</vt:lpstr>
      <vt:lpstr>Моделирование</vt:lpstr>
      <vt:lpstr>Поиск  лишнего</vt:lpstr>
      <vt:lpstr>  Задания, развивающие логическое мышление.  </vt:lpstr>
      <vt:lpstr>Ребусы</vt:lpstr>
      <vt:lpstr>Блиц – ответы на вопросы </vt:lpstr>
      <vt:lpstr>Результаты познавательных УУД</vt:lpstr>
      <vt:lpstr>  Рекомендации по развитию познавательных УУД. </vt:lpstr>
      <vt:lpstr>          «Никогда не прекращайте вашей самообразовательной работы и не забывайте, что, сколько бы вы ни учились, сколько бы вы ни знали, знанию и образованию нет  ни границ, ни пределов».  Н. А. Руба́кин  (1862—1946) —  русский книговед, библиограф,  популяризатор науки и писатель  </vt:lpstr>
      <vt:lpstr>Слайд 19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Самообразование учителя как один из факторов повышения педагогического мастерства.</dc:title>
  <dc:creator>Иринка</dc:creator>
  <cp:lastModifiedBy>Иринка</cp:lastModifiedBy>
  <cp:revision>21</cp:revision>
  <dcterms:created xsi:type="dcterms:W3CDTF">2019-01-09T13:40:27Z</dcterms:created>
  <dcterms:modified xsi:type="dcterms:W3CDTF">2019-01-09T16:06:07Z</dcterms:modified>
</cp:coreProperties>
</file>