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06" r:id="rId2"/>
    <p:sldId id="307" r:id="rId3"/>
    <p:sldId id="308" r:id="rId4"/>
    <p:sldId id="313" r:id="rId5"/>
    <p:sldId id="309" r:id="rId6"/>
    <p:sldId id="311" r:id="rId7"/>
    <p:sldId id="318" r:id="rId8"/>
    <p:sldId id="319" r:id="rId9"/>
    <p:sldId id="314" r:id="rId10"/>
    <p:sldId id="315" r:id="rId11"/>
    <p:sldId id="316" r:id="rId12"/>
    <p:sldId id="310" r:id="rId13"/>
  </p:sldIdLst>
  <p:sldSz cx="10688638" cy="7562850"/>
  <p:notesSz cx="6888163" cy="10018713"/>
  <p:defaultTextStyle>
    <a:defPPr>
      <a:defRPr lang="en-US"/>
    </a:defPPr>
    <a:lvl1pPr marL="0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F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444" autoAdjust="0"/>
  </p:normalViewPr>
  <p:slideViewPr>
    <p:cSldViewPr>
      <p:cViewPr varScale="1">
        <p:scale>
          <a:sx n="67" d="100"/>
          <a:sy n="67" d="100"/>
        </p:scale>
        <p:origin x="1596" y="66"/>
      </p:cViewPr>
      <p:guideLst>
        <p:guide orient="horz" pos="2382"/>
        <p:guide pos="3366"/>
      </p:guideLst>
    </p:cSldViewPr>
  </p:slideViewPr>
  <p:outlineViewPr>
    <p:cViewPr>
      <p:scale>
        <a:sx n="33" d="100"/>
        <a:sy n="33" d="100"/>
      </p:scale>
      <p:origin x="210" y="798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2349387"/>
            <a:ext cx="9085342" cy="16211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97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5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3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91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87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86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4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82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BA9FC-EFBC-CC46-A09F-58FBD6FFD37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2B596-A09C-B344-9018-A0092E0B85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246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BA9FC-EFBC-CC46-A09F-58FBD6FFD37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2B596-A09C-B344-9018-A0092E0B85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53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302866"/>
            <a:ext cx="2404944" cy="6452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2" y="302866"/>
            <a:ext cx="7036687" cy="64529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BA9FC-EFBC-CC46-A09F-58FBD6FFD37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2B596-A09C-B344-9018-A0092E0B85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8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BA9FC-EFBC-CC46-A09F-58FBD6FFD37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2B596-A09C-B344-9018-A0092E0B85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195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4859833"/>
            <a:ext cx="9085342" cy="1502066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7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5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2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0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876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652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27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0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BA9FC-EFBC-CC46-A09F-58FBD6FFD37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2B596-A09C-B344-9018-A0092E0B85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313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764667"/>
            <a:ext cx="4720815" cy="4991131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764667"/>
            <a:ext cx="4720815" cy="4991131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BA9FC-EFBC-CC46-A09F-58FBD6FFD37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2B596-A09C-B344-9018-A0092E0B85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49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754" indent="0">
              <a:buNone/>
              <a:defRPr sz="2200" b="1"/>
            </a:lvl2pPr>
            <a:lvl3pPr marL="995507" indent="0">
              <a:buNone/>
              <a:defRPr sz="2000" b="1"/>
            </a:lvl3pPr>
            <a:lvl4pPr marL="1493261" indent="0">
              <a:buNone/>
              <a:defRPr sz="1700" b="1"/>
            </a:lvl4pPr>
            <a:lvl5pPr marL="1991015" indent="0">
              <a:buNone/>
              <a:defRPr sz="1700" b="1"/>
            </a:lvl5pPr>
            <a:lvl6pPr marL="2488768" indent="0">
              <a:buNone/>
              <a:defRPr sz="1700" b="1"/>
            </a:lvl6pPr>
            <a:lvl7pPr marL="2986522" indent="0">
              <a:buNone/>
              <a:defRPr sz="1700" b="1"/>
            </a:lvl7pPr>
            <a:lvl8pPr marL="3484275" indent="0">
              <a:buNone/>
              <a:defRPr sz="1700" b="1"/>
            </a:lvl8pPr>
            <a:lvl9pPr marL="3982029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7" cy="705515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754" indent="0">
              <a:buNone/>
              <a:defRPr sz="2200" b="1"/>
            </a:lvl2pPr>
            <a:lvl3pPr marL="995507" indent="0">
              <a:buNone/>
              <a:defRPr sz="2000" b="1"/>
            </a:lvl3pPr>
            <a:lvl4pPr marL="1493261" indent="0">
              <a:buNone/>
              <a:defRPr sz="1700" b="1"/>
            </a:lvl4pPr>
            <a:lvl5pPr marL="1991015" indent="0">
              <a:buNone/>
              <a:defRPr sz="1700" b="1"/>
            </a:lvl5pPr>
            <a:lvl6pPr marL="2488768" indent="0">
              <a:buNone/>
              <a:defRPr sz="1700" b="1"/>
            </a:lvl6pPr>
            <a:lvl7pPr marL="2986522" indent="0">
              <a:buNone/>
              <a:defRPr sz="1700" b="1"/>
            </a:lvl7pPr>
            <a:lvl8pPr marL="3484275" indent="0">
              <a:buNone/>
              <a:defRPr sz="1700" b="1"/>
            </a:lvl8pPr>
            <a:lvl9pPr marL="3982029" indent="0">
              <a:buNone/>
              <a:defRPr sz="1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7" cy="435739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BA9FC-EFBC-CC46-A09F-58FBD6FFD37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2B596-A09C-B344-9018-A0092E0B85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495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BA9FC-EFBC-CC46-A09F-58FBD6FFD37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2B596-A09C-B344-9018-A0092E0B85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72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BA9FC-EFBC-CC46-A09F-58FBD6FFD37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2B596-A09C-B344-9018-A0092E0B85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859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301113"/>
            <a:ext cx="3516489" cy="128148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1" y="301115"/>
            <a:ext cx="5975245" cy="6454683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2" y="1582598"/>
            <a:ext cx="3516489" cy="5173200"/>
          </a:xfrm>
        </p:spPr>
        <p:txBody>
          <a:bodyPr/>
          <a:lstStyle>
            <a:lvl1pPr marL="0" indent="0">
              <a:buNone/>
              <a:defRPr sz="1500"/>
            </a:lvl1pPr>
            <a:lvl2pPr marL="497754" indent="0">
              <a:buNone/>
              <a:defRPr sz="1300"/>
            </a:lvl2pPr>
            <a:lvl3pPr marL="995507" indent="0">
              <a:buNone/>
              <a:defRPr sz="1100"/>
            </a:lvl3pPr>
            <a:lvl4pPr marL="1493261" indent="0">
              <a:buNone/>
              <a:defRPr sz="1000"/>
            </a:lvl4pPr>
            <a:lvl5pPr marL="1991015" indent="0">
              <a:buNone/>
              <a:defRPr sz="1000"/>
            </a:lvl5pPr>
            <a:lvl6pPr marL="2488768" indent="0">
              <a:buNone/>
              <a:defRPr sz="1000"/>
            </a:lvl6pPr>
            <a:lvl7pPr marL="2986522" indent="0">
              <a:buNone/>
              <a:defRPr sz="1000"/>
            </a:lvl7pPr>
            <a:lvl8pPr marL="3484275" indent="0">
              <a:buNone/>
              <a:defRPr sz="1000"/>
            </a:lvl8pPr>
            <a:lvl9pPr marL="398202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BA9FC-EFBC-CC46-A09F-58FBD6FFD37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2B596-A09C-B344-9018-A0092E0B85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997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7" y="5293995"/>
            <a:ext cx="6413183" cy="62498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7" y="675755"/>
            <a:ext cx="6413183" cy="4537710"/>
          </a:xfrm>
        </p:spPr>
        <p:txBody>
          <a:bodyPr/>
          <a:lstStyle>
            <a:lvl1pPr marL="0" indent="0">
              <a:buNone/>
              <a:defRPr sz="3500"/>
            </a:lvl1pPr>
            <a:lvl2pPr marL="497754" indent="0">
              <a:buNone/>
              <a:defRPr sz="3000"/>
            </a:lvl2pPr>
            <a:lvl3pPr marL="995507" indent="0">
              <a:buNone/>
              <a:defRPr sz="2600"/>
            </a:lvl3pPr>
            <a:lvl4pPr marL="1493261" indent="0">
              <a:buNone/>
              <a:defRPr sz="2200"/>
            </a:lvl4pPr>
            <a:lvl5pPr marL="1991015" indent="0">
              <a:buNone/>
              <a:defRPr sz="2200"/>
            </a:lvl5pPr>
            <a:lvl6pPr marL="2488768" indent="0">
              <a:buNone/>
              <a:defRPr sz="2200"/>
            </a:lvl6pPr>
            <a:lvl7pPr marL="2986522" indent="0">
              <a:buNone/>
              <a:defRPr sz="2200"/>
            </a:lvl7pPr>
            <a:lvl8pPr marL="3484275" indent="0">
              <a:buNone/>
              <a:defRPr sz="2200"/>
            </a:lvl8pPr>
            <a:lvl9pPr marL="3982029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7" y="5918981"/>
            <a:ext cx="6413183" cy="887584"/>
          </a:xfrm>
        </p:spPr>
        <p:txBody>
          <a:bodyPr/>
          <a:lstStyle>
            <a:lvl1pPr marL="0" indent="0">
              <a:buNone/>
              <a:defRPr sz="1500"/>
            </a:lvl1pPr>
            <a:lvl2pPr marL="497754" indent="0">
              <a:buNone/>
              <a:defRPr sz="1300"/>
            </a:lvl2pPr>
            <a:lvl3pPr marL="995507" indent="0">
              <a:buNone/>
              <a:defRPr sz="1100"/>
            </a:lvl3pPr>
            <a:lvl4pPr marL="1493261" indent="0">
              <a:buNone/>
              <a:defRPr sz="1000"/>
            </a:lvl4pPr>
            <a:lvl5pPr marL="1991015" indent="0">
              <a:buNone/>
              <a:defRPr sz="1000"/>
            </a:lvl5pPr>
            <a:lvl6pPr marL="2488768" indent="0">
              <a:buNone/>
              <a:defRPr sz="1000"/>
            </a:lvl6pPr>
            <a:lvl7pPr marL="2986522" indent="0">
              <a:buNone/>
              <a:defRPr sz="1000"/>
            </a:lvl7pPr>
            <a:lvl8pPr marL="3484275" indent="0">
              <a:buNone/>
              <a:defRPr sz="1000"/>
            </a:lvl8pPr>
            <a:lvl9pPr marL="398202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BA9FC-EFBC-CC46-A09F-58FBD6FFD37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2B596-A09C-B344-9018-A0092E0B85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69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99551" tIns="49775" rIns="99551" bIns="49775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764667"/>
            <a:ext cx="9619774" cy="4991131"/>
          </a:xfrm>
          <a:prstGeom prst="rect">
            <a:avLst/>
          </a:prstGeom>
        </p:spPr>
        <p:txBody>
          <a:bodyPr vert="horz" lIns="99551" tIns="49775" rIns="99551" bIns="4977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7009643"/>
            <a:ext cx="2494016" cy="402652"/>
          </a:xfrm>
          <a:prstGeom prst="rect">
            <a:avLst/>
          </a:prstGeom>
        </p:spPr>
        <p:txBody>
          <a:bodyPr vert="horz" lIns="99551" tIns="49775" rIns="99551" bIns="49775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BBA9FC-EFBC-CC46-A09F-58FBD6FFD372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2" y="7009643"/>
            <a:ext cx="3384735" cy="402652"/>
          </a:xfrm>
          <a:prstGeom prst="rect">
            <a:avLst/>
          </a:prstGeom>
        </p:spPr>
        <p:txBody>
          <a:bodyPr vert="horz" lIns="99551" tIns="49775" rIns="99551" bIns="49775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7009643"/>
            <a:ext cx="2494016" cy="402652"/>
          </a:xfrm>
          <a:prstGeom prst="rect">
            <a:avLst/>
          </a:prstGeom>
        </p:spPr>
        <p:txBody>
          <a:bodyPr vert="horz" lIns="99551" tIns="49775" rIns="99551" bIns="49775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2B596-A09C-B344-9018-A0092E0B859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349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97754" rtl="0" eaLnBrk="1" latinLnBrk="0" hangingPunct="1"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3315" indent="-373315" algn="l" defTabSz="497754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850" indent="-311096" algn="l" defTabSz="497754" rtl="0" eaLnBrk="1" latinLnBrk="0" hangingPunct="1">
        <a:spcBef>
          <a:spcPct val="20000"/>
        </a:spcBef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384" indent="-248877" algn="l" defTabSz="497754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2138" indent="-248877" algn="l" defTabSz="497754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891" indent="-248877" algn="l" defTabSz="497754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7645" indent="-248877" algn="l" defTabSz="497754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399" indent="-248877" algn="l" defTabSz="497754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152" indent="-248877" algn="l" defTabSz="497754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0906" indent="-248877" algn="l" defTabSz="497754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754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507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261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015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8768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6522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275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029" algn="l" defTabSz="49775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9543" y="2209789"/>
            <a:ext cx="8429684" cy="27363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6000" b="1" dirty="0" smtClean="0"/>
              <a:t>Развитие </a:t>
            </a:r>
            <a:r>
              <a:rPr lang="en-US" sz="6000" b="1" dirty="0" smtClean="0"/>
              <a:t>Skills </a:t>
            </a:r>
            <a:r>
              <a:rPr lang="ru-RU" sz="6000" b="1" dirty="0" smtClean="0"/>
              <a:t>движения</a:t>
            </a:r>
            <a:br>
              <a:rPr lang="ru-RU" sz="6000" b="1" dirty="0" smtClean="0"/>
            </a:br>
            <a:r>
              <a:rPr lang="ru-RU" sz="6000" b="1" dirty="0" smtClean="0"/>
              <a:t>в Санкт-Петербурге</a:t>
            </a:r>
            <a:r>
              <a:rPr lang="ru-RU" sz="6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6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6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5767" y="6210317"/>
            <a:ext cx="9730542" cy="1171508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ru-RU" sz="56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5600" b="1" dirty="0" smtClean="0"/>
              <a:t>15.01.2019 </a:t>
            </a:r>
            <a:endParaRPr lang="ru-RU" sz="5600" b="1" dirty="0" smtClean="0"/>
          </a:p>
          <a:p>
            <a:pPr marL="0" indent="0" algn="ctr">
              <a:buNone/>
            </a:pPr>
            <a:r>
              <a:rPr lang="ru-RU" sz="5600" b="1" dirty="0" smtClean="0"/>
              <a:t>                                                                     Санкт-Петербург                                    Виноградова А.И.</a:t>
            </a:r>
          </a:p>
          <a:p>
            <a:pPr marL="0" indent="0" algn="ctr">
              <a:buNone/>
            </a:pPr>
            <a:r>
              <a:rPr lang="ru-RU" sz="5600" b="1" dirty="0" smtClean="0"/>
              <a:t>                                                                                                                               </a:t>
            </a:r>
            <a:r>
              <a:rPr lang="ru-RU" sz="5600" b="1" dirty="0" err="1" smtClean="0"/>
              <a:t>Копцева</a:t>
            </a:r>
            <a:r>
              <a:rPr lang="ru-RU" sz="5600" b="1" dirty="0" smtClean="0"/>
              <a:t> Е.А.</a:t>
            </a:r>
          </a:p>
          <a:p>
            <a:pPr marL="0" indent="0" algn="ctr">
              <a:buNone/>
            </a:pPr>
            <a:r>
              <a:rPr lang="ru-RU" sz="5600" b="1" smtClean="0"/>
              <a:t>                                                                                                                                  Смирнова </a:t>
            </a:r>
            <a:r>
              <a:rPr lang="ru-RU" sz="5600" b="1" dirty="0" smtClean="0"/>
              <a:t>С.Н.</a:t>
            </a:r>
            <a:endParaRPr lang="ru-RU" sz="5600" b="1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987393" y="5353061"/>
            <a:ext cx="3333230" cy="928694"/>
          </a:xfrm>
          <a:prstGeom prst="rect">
            <a:avLst/>
          </a:prstGeom>
        </p:spPr>
        <p:txBody>
          <a:bodyPr vert="horz" lIns="99551" tIns="49775" rIns="99551" bIns="49775" rtlCol="0">
            <a:normAutofit/>
          </a:bodyPr>
          <a:lstStyle/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43919" y="253033"/>
            <a:ext cx="71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Государственное бюджетное нетиповое образовательное учреждение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Дворец учащейся молодежи Санкт-Петербурга</a:t>
            </a:r>
            <a:endParaRPr lang="ru-RU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71911" y="973113"/>
            <a:ext cx="72866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Региональный координационный центр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движения «Молодые профессионалы» (</a:t>
            </a:r>
            <a:r>
              <a:rPr lang="en-US" sz="1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WorldSkills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Russia)</a:t>
            </a: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в Санкт-Петербурге</a:t>
            </a:r>
            <a:endParaRPr lang="ru-RU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Picture 3" descr="лог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83" y="253033"/>
            <a:ext cx="786438" cy="836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/>
        </p:nvPicPr>
        <p:blipFill>
          <a:blip r:embed="rId3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2751" y="181025"/>
            <a:ext cx="1186642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06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783" y="2485281"/>
            <a:ext cx="9721080" cy="46085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6000" b="1" dirty="0" smtClean="0">
                <a:solidFill>
                  <a:srgbClr val="0070C0"/>
                </a:solidFill>
              </a:rPr>
              <a:t/>
            </a:r>
            <a:br>
              <a:rPr lang="ru-RU" sz="6000" b="1" dirty="0" smtClean="0">
                <a:solidFill>
                  <a:srgbClr val="0070C0"/>
                </a:solidFill>
              </a:rPr>
            </a:b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775" y="3942115"/>
            <a:ext cx="9619774" cy="36207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355408" y="5437609"/>
            <a:ext cx="3333230" cy="928694"/>
          </a:xfrm>
          <a:prstGeom prst="rect">
            <a:avLst/>
          </a:prstGeom>
        </p:spPr>
        <p:txBody>
          <a:bodyPr vert="horz" lIns="99551" tIns="49775" rIns="99551" bIns="49775" rtlCol="0">
            <a:normAutofit/>
          </a:bodyPr>
          <a:lstStyle/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43919" y="253033"/>
            <a:ext cx="71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Государственное бюджетное нетиповое образовательное учреждение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Дворец учащейся молодежи Санкт-Петербурга</a:t>
            </a:r>
            <a:endParaRPr lang="ru-RU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43919" y="829097"/>
            <a:ext cx="72866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Региональный координационный центр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движения «Молодые профессионалы» (</a:t>
            </a:r>
            <a:r>
              <a:rPr lang="en-US" sz="1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WorldSkills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Russia)</a:t>
            </a: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в Санкт-Петербурге</a:t>
            </a:r>
            <a:endParaRPr lang="ru-RU" sz="1600" dirty="0"/>
          </a:p>
        </p:txBody>
      </p:sp>
      <p:pic>
        <p:nvPicPr>
          <p:cNvPr id="9" name="Picture 3" descr="лог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83" y="253033"/>
            <a:ext cx="786438" cy="836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/>
        </p:nvPicPr>
        <p:blipFill>
          <a:blip r:embed="rId3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2751" y="181025"/>
            <a:ext cx="1186642" cy="100811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35807" y="6157689"/>
            <a:ext cx="97210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3759" y="1693193"/>
            <a:ext cx="1000911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Специализированный Центр Компетенций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sz="2400" b="1" dirty="0" smtClean="0">
                <a:solidFill>
                  <a:srgbClr val="0070C0"/>
                </a:solidFill>
              </a:rPr>
              <a:t>Основные цели: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 smtClean="0"/>
              <a:t>повышение уровня мотивации к профессиональному самоопределению, личностному и профессиональному росту граждан региона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 smtClean="0"/>
              <a:t>повышение качества профессиональной подготовки в учебных заведениях и центрах переподготовки кадров на территории региона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400" b="1" dirty="0" smtClean="0"/>
              <a:t>создание инновационных условий развития  в рамках профессионального образования, методик и алгоритмов, направленных на обеспечение высококвалифицированными и профессиональными кадрами экономики региона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504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783" y="2485281"/>
            <a:ext cx="9721080" cy="46085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6000" b="1" dirty="0" smtClean="0">
                <a:solidFill>
                  <a:srgbClr val="0070C0"/>
                </a:solidFill>
              </a:rPr>
              <a:t/>
            </a:r>
            <a:br>
              <a:rPr lang="ru-RU" sz="6000" b="1" dirty="0" smtClean="0">
                <a:solidFill>
                  <a:srgbClr val="0070C0"/>
                </a:solidFill>
              </a:rPr>
            </a:b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775" y="3942115"/>
            <a:ext cx="9619774" cy="36207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355408" y="5437609"/>
            <a:ext cx="3333230" cy="928694"/>
          </a:xfrm>
          <a:prstGeom prst="rect">
            <a:avLst/>
          </a:prstGeom>
        </p:spPr>
        <p:txBody>
          <a:bodyPr vert="horz" lIns="99551" tIns="49775" rIns="99551" bIns="49775" rtlCol="0">
            <a:normAutofit/>
          </a:bodyPr>
          <a:lstStyle/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43919" y="253033"/>
            <a:ext cx="71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Государственное бюджетное нетиповое образовательное учреждение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Дворец учащейся молодежи Санкт-Петербурга</a:t>
            </a:r>
            <a:endParaRPr lang="ru-RU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43919" y="829097"/>
            <a:ext cx="72866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Региональный координационный центр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движения «Молодые профессионалы» (</a:t>
            </a:r>
            <a:r>
              <a:rPr lang="en-US" sz="1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WorldSkills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Russia)</a:t>
            </a: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в Санкт-Петербурге</a:t>
            </a:r>
            <a:endParaRPr lang="ru-RU" sz="1600" dirty="0"/>
          </a:p>
        </p:txBody>
      </p:sp>
      <p:pic>
        <p:nvPicPr>
          <p:cNvPr id="9" name="Picture 3" descr="лог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83" y="253033"/>
            <a:ext cx="786438" cy="836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/>
        </p:nvPicPr>
        <p:blipFill>
          <a:blip r:embed="rId3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2751" y="181025"/>
            <a:ext cx="1186642" cy="100811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35807" y="6157689"/>
            <a:ext cx="97210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3759" y="1693193"/>
            <a:ext cx="100091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023839" y="1765202"/>
            <a:ext cx="878497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Специализированные центра компетенций в Санкт-Петербурге</a:t>
            </a:r>
          </a:p>
          <a:p>
            <a:pPr algn="just"/>
            <a:endParaRPr lang="ru-RU" dirty="0">
              <a:solidFill>
                <a:srgbClr val="FF0000"/>
              </a:solidFill>
            </a:endParaRPr>
          </a:p>
          <a:p>
            <a:pPr algn="just"/>
            <a:r>
              <a:rPr lang="ru-RU" b="1" dirty="0" smtClean="0"/>
              <a:t>На сегодняшний день в Санкт-Петербурге аккредитовано 10 центров компетенций на базе 9 профессиональных образовательных учреждений:</a:t>
            </a:r>
          </a:p>
          <a:p>
            <a:pPr algn="just"/>
            <a:endParaRPr lang="ru-RU" b="1" dirty="0" smtClean="0"/>
          </a:p>
          <a:p>
            <a:pPr marL="342900" indent="-342900" algn="just">
              <a:buFontTx/>
              <a:buChar char="-"/>
            </a:pPr>
            <a:r>
              <a:rPr lang="ru-RU" b="1" dirty="0" smtClean="0"/>
              <a:t>СПБ ГАПОУ «Колледж туризма и гостиничного сервиса»</a:t>
            </a:r>
          </a:p>
          <a:p>
            <a:pPr marL="342900" indent="-342900" algn="just">
              <a:buFontTx/>
              <a:buChar char="-"/>
            </a:pPr>
            <a:r>
              <a:rPr lang="ru-RU" b="1" dirty="0" smtClean="0"/>
              <a:t>СПБ ГБПОУ «Академия индустрии красоты «Локон»</a:t>
            </a:r>
          </a:p>
          <a:p>
            <a:pPr marL="342900" indent="-342900" algn="just">
              <a:buFontTx/>
              <a:buChar char="-"/>
            </a:pPr>
            <a:r>
              <a:rPr lang="ru-RU" b="1" dirty="0" smtClean="0"/>
              <a:t>СПБ ГБПОУ «Техникум «Автосервис»</a:t>
            </a:r>
          </a:p>
          <a:p>
            <a:pPr marL="342900" indent="-342900" algn="just">
              <a:buFontTx/>
              <a:buChar char="-"/>
            </a:pPr>
            <a:r>
              <a:rPr lang="ru-RU" b="1" dirty="0" smtClean="0"/>
              <a:t>СПБ ГБПОУ «Садово-архитектурный колледж»</a:t>
            </a:r>
          </a:p>
          <a:p>
            <a:pPr marL="342900" indent="-342900" algn="just">
              <a:buFontTx/>
              <a:buChar char="-"/>
            </a:pPr>
            <a:r>
              <a:rPr lang="ru-RU" b="1" dirty="0" smtClean="0"/>
              <a:t>СПБ ГБПОУ «Радиотехнический колледж»</a:t>
            </a:r>
          </a:p>
          <a:p>
            <a:pPr marL="342900" indent="-342900" algn="just">
              <a:buFontTx/>
              <a:buChar char="-"/>
            </a:pPr>
            <a:r>
              <a:rPr lang="ru-RU" b="1" dirty="0" smtClean="0"/>
              <a:t>СПБ ГБПОУ «Медицинский колледж № 1»</a:t>
            </a:r>
          </a:p>
          <a:p>
            <a:pPr marL="342900" indent="-342900" algn="just">
              <a:buFontTx/>
              <a:buChar char="-"/>
            </a:pPr>
            <a:r>
              <a:rPr lang="ru-RU" b="1" dirty="0" smtClean="0"/>
              <a:t>СПБ ГБПОУ «Колледж отраслевых технологий «Краснодеревец»</a:t>
            </a:r>
          </a:p>
          <a:p>
            <a:pPr marL="342900" indent="-342900" algn="just">
              <a:buFontTx/>
              <a:buChar char="-"/>
            </a:pPr>
            <a:r>
              <a:rPr lang="ru-RU" b="1" dirty="0" smtClean="0"/>
              <a:t>СПБ ГБПОУ «Технический колледж управления и коммерции»</a:t>
            </a:r>
          </a:p>
          <a:p>
            <a:pPr marL="342900" indent="-342900" algn="just">
              <a:buFontTx/>
              <a:buChar char="-"/>
            </a:pPr>
            <a:r>
              <a:rPr lang="ru-RU" b="1" dirty="0" smtClean="0"/>
              <a:t>СПБ ГБПОУ «Колледж метростроя»</a:t>
            </a:r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В 2019 году планируется подача документов на аккредитацию 6 образовательных учреждений.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5863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783" y="2485281"/>
            <a:ext cx="9721080" cy="46085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6000" b="1" dirty="0" smtClean="0">
                <a:solidFill>
                  <a:srgbClr val="0070C0"/>
                </a:solidFill>
              </a:rPr>
              <a:t/>
            </a:r>
            <a:br>
              <a:rPr lang="ru-RU" sz="6000" b="1" dirty="0" smtClean="0">
                <a:solidFill>
                  <a:srgbClr val="0070C0"/>
                </a:solidFill>
              </a:rPr>
            </a:b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775" y="3942115"/>
            <a:ext cx="9619774" cy="36207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987393" y="5353061"/>
            <a:ext cx="3333230" cy="928694"/>
          </a:xfrm>
          <a:prstGeom prst="rect">
            <a:avLst/>
          </a:prstGeom>
        </p:spPr>
        <p:txBody>
          <a:bodyPr vert="horz" lIns="99551" tIns="49775" rIns="99551" bIns="49775" rtlCol="0">
            <a:normAutofit/>
          </a:bodyPr>
          <a:lstStyle/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43919" y="253033"/>
            <a:ext cx="71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Государственное бюджетное нетиповое образовательное учреждение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Дворец учащейся молодежи Санкт-Петербурга</a:t>
            </a:r>
            <a:endParaRPr lang="ru-RU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Picture 3" descr="лог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83" y="253033"/>
            <a:ext cx="786438" cy="836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/>
        </p:nvPicPr>
        <p:blipFill>
          <a:blip r:embed="rId3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2751" y="181025"/>
            <a:ext cx="1186642" cy="100811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47775" y="6229697"/>
            <a:ext cx="97210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752031" y="2341265"/>
            <a:ext cx="5343525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dirty="0" smtClean="0"/>
              <a:t>БЛАГОДАРЮ </a:t>
            </a:r>
            <a:br>
              <a:rPr lang="ru-RU" sz="4800" b="1" dirty="0" smtClean="0"/>
            </a:br>
            <a:r>
              <a:rPr lang="ru-RU" sz="4800" b="1" dirty="0" smtClean="0"/>
              <a:t>ЗА </a:t>
            </a:r>
            <a:br>
              <a:rPr lang="ru-RU" sz="4800" b="1" dirty="0" smtClean="0"/>
            </a:br>
            <a:r>
              <a:rPr lang="ru-RU" sz="4800" b="1" dirty="0" smtClean="0"/>
              <a:t>ВНИМАНИЕ!</a:t>
            </a:r>
            <a:endParaRPr lang="ru-RU" sz="4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5221585"/>
            <a:ext cx="10688638" cy="210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sz="2400" b="1" dirty="0" smtClean="0"/>
              <a:t>Региональный Координационный Центр </a:t>
            </a:r>
          </a:p>
          <a:p>
            <a:pPr lvl="0" algn="ctr">
              <a:lnSpc>
                <a:spcPct val="115000"/>
              </a:lnSpc>
            </a:pPr>
            <a:r>
              <a:rPr lang="ru-RU" sz="2400" b="1" dirty="0" smtClean="0"/>
              <a:t>движения «Молодые профессионалы» (</a:t>
            </a:r>
            <a:r>
              <a:rPr lang="en-US" sz="2400" b="1" dirty="0" err="1" smtClean="0">
                <a:ea typeface="Calibri"/>
                <a:cs typeface="Times New Roman"/>
              </a:rPr>
              <a:t>WorldSkills</a:t>
            </a:r>
            <a:r>
              <a:rPr lang="en-US" sz="2400" b="1" dirty="0" smtClean="0">
                <a:ea typeface="Calibri"/>
                <a:cs typeface="Times New Roman"/>
              </a:rPr>
              <a:t> Russia)</a:t>
            </a:r>
            <a:r>
              <a:rPr lang="ru-RU" sz="2400" b="1" dirty="0" smtClean="0"/>
              <a:t> в Санкт-Петербурге</a:t>
            </a:r>
            <a:endParaRPr lang="en-US" sz="2400" b="1" dirty="0" smtClean="0"/>
          </a:p>
          <a:p>
            <a:pPr lvl="0" algn="ctr">
              <a:lnSpc>
                <a:spcPct val="115000"/>
              </a:lnSpc>
            </a:pPr>
            <a:endParaRPr lang="ru-RU" sz="2400" b="1" dirty="0" smtClean="0"/>
          </a:p>
          <a:p>
            <a:pPr algn="ctr"/>
            <a:r>
              <a:rPr lang="ru-RU" sz="2400" b="1" dirty="0" smtClean="0"/>
              <a:t>(812)246-08-56</a:t>
            </a:r>
          </a:p>
          <a:p>
            <a:pPr algn="ctr"/>
            <a:r>
              <a:rPr lang="en-US" sz="2400" b="1" dirty="0" smtClean="0"/>
              <a:t>demowsrspb@yandex.ru </a:t>
            </a:r>
            <a:endParaRPr lang="ru-RU" sz="2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91791" y="829097"/>
            <a:ext cx="97210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Региональный координационный центр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движения «Молодые профессионалы» (</a:t>
            </a:r>
            <a:r>
              <a:rPr lang="en-US" sz="1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WorldSkills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Russia)</a:t>
            </a: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в Санкт-Петербурге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8506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1911" y="2269257"/>
            <a:ext cx="8429684" cy="27363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6000" b="1" dirty="0" smtClean="0">
                <a:solidFill>
                  <a:srgbClr val="0070C0"/>
                </a:solidFill>
              </a:rPr>
              <a:t/>
            </a:r>
            <a:br>
              <a:rPr lang="ru-RU" sz="6000" b="1" dirty="0" smtClean="0">
                <a:solidFill>
                  <a:srgbClr val="0070C0"/>
                </a:solidFill>
              </a:rPr>
            </a:b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751" y="3942115"/>
            <a:ext cx="10153128" cy="362073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3200" dirty="0" smtClean="0">
              <a:solidFill>
                <a:srgbClr val="C00000"/>
              </a:solidFill>
            </a:endParaRPr>
          </a:p>
          <a:p>
            <a:pPr marL="0" indent="0" algn="just">
              <a:buNone/>
            </a:pPr>
            <a:r>
              <a:rPr lang="ru-RU" sz="3200" b="1" dirty="0" smtClean="0"/>
              <a:t>«Развитие  профессиональных  компетенций, повышение престижа высококвалифицированных кадров, демонстрация важности компетенций для экономического роста страны и личного успеха»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987393" y="5353061"/>
            <a:ext cx="3333230" cy="928694"/>
          </a:xfrm>
          <a:prstGeom prst="rect">
            <a:avLst/>
          </a:prstGeom>
        </p:spPr>
        <p:txBody>
          <a:bodyPr vert="horz" lIns="99551" tIns="49775" rIns="99551" bIns="49775" rtlCol="0">
            <a:normAutofit/>
          </a:bodyPr>
          <a:lstStyle/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43919" y="253033"/>
            <a:ext cx="7143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Государственное бюджетное нетиповое образовательное учреждение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Дворец учащейся молодежи Санкт-Петербурга</a:t>
            </a:r>
          </a:p>
          <a:p>
            <a:pPr algn="ctr"/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endParaRPr lang="ru-RU" sz="1600" dirty="0"/>
          </a:p>
        </p:txBody>
      </p:sp>
      <p:pic>
        <p:nvPicPr>
          <p:cNvPr id="9" name="Picture 3" descr="лог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83" y="253033"/>
            <a:ext cx="786438" cy="836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/>
        </p:nvPicPr>
        <p:blipFill>
          <a:blip r:embed="rId3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2751" y="181025"/>
            <a:ext cx="1186642" cy="100811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31751" y="3277369"/>
            <a:ext cx="97930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rgbClr val="0070C0"/>
              </a:solidFill>
            </a:endParaRPr>
          </a:p>
          <a:p>
            <a:r>
              <a:rPr lang="ru-RU" sz="3600" b="1" dirty="0" smtClean="0">
                <a:solidFill>
                  <a:srgbClr val="0070C0"/>
                </a:solidFill>
              </a:rPr>
              <a:t>Миссия  </a:t>
            </a:r>
            <a:r>
              <a:rPr lang="ru-RU" sz="3600" b="1" dirty="0" err="1" smtClean="0">
                <a:solidFill>
                  <a:srgbClr val="0070C0"/>
                </a:solidFill>
              </a:rPr>
              <a:t>Skills</a:t>
            </a:r>
            <a:r>
              <a:rPr lang="ru-RU" sz="3600" b="1" dirty="0" smtClean="0">
                <a:solidFill>
                  <a:srgbClr val="0070C0"/>
                </a:solidFill>
              </a:rPr>
              <a:t> движения: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3759" y="1189137"/>
            <a:ext cx="1008112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ru-RU" sz="3600" b="1" dirty="0" err="1" smtClean="0">
                <a:solidFill>
                  <a:srgbClr val="0070C0"/>
                </a:solidFill>
              </a:rPr>
              <a:t>WorldSkills</a:t>
            </a:r>
            <a:r>
              <a:rPr lang="ru-RU" dirty="0" smtClean="0"/>
              <a:t> </a:t>
            </a:r>
            <a:r>
              <a:rPr lang="ru-RU" sz="3200" b="1" dirty="0" smtClean="0"/>
              <a:t>— международное некоммерческое движение, целью которого является повышение престижа рабочих профессий и развитие навыков мастерства</a:t>
            </a:r>
          </a:p>
          <a:p>
            <a:pPr algn="just"/>
            <a:endParaRPr lang="ru-RU" sz="32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63799" y="901105"/>
            <a:ext cx="92890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Региональный координационный центр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движения «Молодые профессионалы» (</a:t>
            </a:r>
            <a:r>
              <a:rPr lang="en-US" sz="1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WorldSkills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Russia)</a:t>
            </a: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в Санкт-Петербурге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8506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783" y="2485281"/>
            <a:ext cx="9721080" cy="46085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6000" b="1" dirty="0" smtClean="0">
                <a:solidFill>
                  <a:srgbClr val="0070C0"/>
                </a:solidFill>
              </a:rPr>
              <a:t/>
            </a:r>
            <a:br>
              <a:rPr lang="ru-RU" sz="6000" b="1" dirty="0" smtClean="0">
                <a:solidFill>
                  <a:srgbClr val="0070C0"/>
                </a:solidFill>
              </a:rPr>
            </a:b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775" y="3942115"/>
            <a:ext cx="9619774" cy="36207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987393" y="5353061"/>
            <a:ext cx="3333230" cy="928694"/>
          </a:xfrm>
          <a:prstGeom prst="rect">
            <a:avLst/>
          </a:prstGeom>
        </p:spPr>
        <p:txBody>
          <a:bodyPr vert="horz" lIns="99551" tIns="49775" rIns="99551" bIns="49775" rtlCol="0">
            <a:normAutofit/>
          </a:bodyPr>
          <a:lstStyle/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43919" y="253033"/>
            <a:ext cx="71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Государственное бюджетное нетиповое образовательное учреждение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Дворец учащейся молодежи Санкт-Петербурга</a:t>
            </a:r>
            <a:endParaRPr lang="ru-RU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Picture 3" descr="лог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83" y="253033"/>
            <a:ext cx="786438" cy="836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/>
        </p:nvPicPr>
        <p:blipFill>
          <a:blip r:embed="rId3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2751" y="181025"/>
            <a:ext cx="1186642" cy="100811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47775" y="6229697"/>
            <a:ext cx="97210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472111" y="1837209"/>
            <a:ext cx="4248472" cy="576064"/>
          </a:xfrm>
          <a:prstGeom prst="rect">
            <a:avLst/>
          </a:prstGeom>
          <a:solidFill>
            <a:srgbClr val="F9FE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48175" y="1837209"/>
            <a:ext cx="33128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003C95"/>
                </a:solidFill>
              </a:rPr>
              <a:t>Skills </a:t>
            </a:r>
            <a:r>
              <a:rPr lang="ru-RU" sz="3600" b="1" dirty="0" smtClean="0">
                <a:solidFill>
                  <a:srgbClr val="003C95"/>
                </a:solidFill>
              </a:rPr>
              <a:t>движение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03759" y="2989337"/>
            <a:ext cx="2016224" cy="42484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2"/>
              </a:solidFill>
            </a:endParaRPr>
          </a:p>
          <a:p>
            <a:pPr algn="ctr"/>
            <a:r>
              <a:rPr lang="en-US" sz="2400" b="1" dirty="0" err="1" smtClean="0">
                <a:solidFill>
                  <a:schemeClr val="tx2"/>
                </a:solidFill>
              </a:rPr>
              <a:t>WorldSkills</a:t>
            </a:r>
            <a:r>
              <a:rPr lang="en-US" sz="2400" b="1" dirty="0" smtClean="0">
                <a:solidFill>
                  <a:schemeClr val="tx2"/>
                </a:solidFill>
              </a:rPr>
              <a:t> Russia </a:t>
            </a:r>
            <a:r>
              <a:rPr lang="en-US" b="1" dirty="0" smtClean="0">
                <a:solidFill>
                  <a:schemeClr val="tx2"/>
                </a:solidFill>
              </a:rPr>
              <a:t>– </a:t>
            </a:r>
            <a:r>
              <a:rPr lang="ru-RU" sz="1800" b="1" dirty="0" smtClean="0">
                <a:solidFill>
                  <a:schemeClr val="tx2"/>
                </a:solidFill>
              </a:rPr>
              <a:t>движение, целью которого является повышение престижа рабочих профессий и развитие </a:t>
            </a:r>
            <a:r>
              <a:rPr lang="ru-RU" sz="1800" b="1" dirty="0" err="1" smtClean="0">
                <a:solidFill>
                  <a:schemeClr val="tx2"/>
                </a:solidFill>
              </a:rPr>
              <a:t>профессионально-го</a:t>
            </a:r>
            <a:r>
              <a:rPr lang="ru-RU" sz="1800" b="1" dirty="0" smtClean="0">
                <a:solidFill>
                  <a:schemeClr val="tx2"/>
                </a:solidFill>
              </a:rPr>
              <a:t> образования путем гармонизации лучших практик</a:t>
            </a:r>
            <a:endParaRPr lang="en-US" sz="1800" b="1" dirty="0" smtClean="0">
              <a:solidFill>
                <a:schemeClr val="tx2"/>
              </a:solidFill>
            </a:endParaRPr>
          </a:p>
          <a:p>
            <a:pPr algn="ctr"/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36007" y="2989337"/>
            <a:ext cx="1944216" cy="42484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Junior Skills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– программа ранней </a:t>
            </a:r>
            <a:r>
              <a:rPr lang="ru-RU" sz="1800" b="1" dirty="0" err="1" smtClean="0">
                <a:solidFill>
                  <a:schemeClr val="accent1">
                    <a:lumMod val="75000"/>
                  </a:schemeClr>
                </a:solidFill>
              </a:rPr>
              <a:t>профессиональ-ной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 ориентации, основ </a:t>
            </a:r>
            <a:r>
              <a:rPr lang="ru-RU" sz="1800" b="1" dirty="0" err="1" smtClean="0">
                <a:solidFill>
                  <a:schemeClr val="accent1">
                    <a:lumMod val="75000"/>
                  </a:schemeClr>
                </a:solidFill>
              </a:rPr>
              <a:t>професиональ-ной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 подготовки и состязаний школьников в </a:t>
            </a:r>
            <a:r>
              <a:rPr lang="ru-RU" sz="1800" b="1" dirty="0" err="1" smtClean="0">
                <a:solidFill>
                  <a:schemeClr val="accent1">
                    <a:lumMod val="75000"/>
                  </a:schemeClr>
                </a:solidFill>
              </a:rPr>
              <a:t>профессиональ-ном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 мастерстве</a:t>
            </a:r>
            <a:endParaRPr lang="ru-RU" sz="1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696247" y="2989337"/>
            <a:ext cx="1800200" cy="424847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Hi-Tech –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чемпионат сквозных профессий </a:t>
            </a:r>
            <a:r>
              <a:rPr lang="ru-RU" sz="1800" b="1" dirty="0" err="1" smtClean="0">
                <a:solidFill>
                  <a:schemeClr val="accent1">
                    <a:lumMod val="75000"/>
                  </a:schemeClr>
                </a:solidFill>
              </a:rPr>
              <a:t>высокотехно-логичных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 отраслей </a:t>
            </a:r>
            <a:r>
              <a:rPr lang="ru-RU" sz="1800" b="1" dirty="0" err="1" smtClean="0">
                <a:solidFill>
                  <a:schemeClr val="accent1">
                    <a:lumMod val="75000"/>
                  </a:schemeClr>
                </a:solidFill>
              </a:rPr>
              <a:t>промышлен-ности</a:t>
            </a:r>
            <a:endParaRPr lang="ru-RU" sz="1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712471" y="2989337"/>
            <a:ext cx="1728192" cy="42484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Future Skills –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движение направленное на опережающую подготовку кадров. </a:t>
            </a:r>
            <a:r>
              <a:rPr lang="ru-RU" sz="1800" b="1" dirty="0" err="1" smtClean="0">
                <a:solidFill>
                  <a:schemeClr val="accent1">
                    <a:lumMod val="75000"/>
                  </a:schemeClr>
                </a:solidFill>
              </a:rPr>
              <a:t>Исследователь-ский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 проект по кадрам для Индустрии 4.0</a:t>
            </a:r>
            <a:endParaRPr lang="ru-RU" sz="1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656687" y="2989337"/>
            <a:ext cx="1800200" cy="42484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Abilympics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-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олимпиады </a:t>
            </a:r>
            <a:r>
              <a:rPr lang="ru-RU" sz="1800" b="1" dirty="0" err="1" smtClean="0">
                <a:solidFill>
                  <a:schemeClr val="accent1">
                    <a:lumMod val="75000"/>
                  </a:schemeClr>
                </a:solidFill>
              </a:rPr>
              <a:t>профессиональ-ного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 мастерства людей с инвалидностью различных категорий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1" name="Прямая со стрелкой 20"/>
          <p:cNvCxnSpPr>
            <a:stCxn id="13" idx="2"/>
            <a:endCxn id="15" idx="0"/>
          </p:cNvCxnSpPr>
          <p:nvPr/>
        </p:nvCxnSpPr>
        <p:spPr>
          <a:xfrm flipH="1">
            <a:off x="1311871" y="2413273"/>
            <a:ext cx="4284476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3" idx="2"/>
            <a:endCxn id="16" idx="0"/>
          </p:cNvCxnSpPr>
          <p:nvPr/>
        </p:nvCxnSpPr>
        <p:spPr>
          <a:xfrm flipH="1">
            <a:off x="3508115" y="2413273"/>
            <a:ext cx="2088232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3" idx="2"/>
            <a:endCxn id="17" idx="0"/>
          </p:cNvCxnSpPr>
          <p:nvPr/>
        </p:nvCxnSpPr>
        <p:spPr>
          <a:xfrm>
            <a:off x="5596347" y="2413273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3" idx="2"/>
            <a:endCxn id="18" idx="0"/>
          </p:cNvCxnSpPr>
          <p:nvPr/>
        </p:nvCxnSpPr>
        <p:spPr>
          <a:xfrm>
            <a:off x="5596347" y="2413273"/>
            <a:ext cx="198022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13" idx="2"/>
            <a:endCxn id="19" idx="0"/>
          </p:cNvCxnSpPr>
          <p:nvPr/>
        </p:nvCxnSpPr>
        <p:spPr>
          <a:xfrm>
            <a:off x="5596347" y="2413273"/>
            <a:ext cx="396044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663799" y="829097"/>
            <a:ext cx="9577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Региональный координационный центр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движения «Молодые профессионалы» (</a:t>
            </a:r>
            <a:r>
              <a:rPr lang="en-US" sz="1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WorldSkills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Russia)</a:t>
            </a: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в Санкт-Петербурге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68506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783" y="2485281"/>
            <a:ext cx="9721080" cy="46085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6000" b="1" dirty="0" smtClean="0">
                <a:solidFill>
                  <a:srgbClr val="0070C0"/>
                </a:solidFill>
              </a:rPr>
              <a:t/>
            </a:r>
            <a:br>
              <a:rPr lang="ru-RU" sz="6000" b="1" dirty="0" smtClean="0">
                <a:solidFill>
                  <a:srgbClr val="0070C0"/>
                </a:solidFill>
              </a:rPr>
            </a:b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775" y="3942115"/>
            <a:ext cx="9619774" cy="36207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987393" y="5353061"/>
            <a:ext cx="3333230" cy="928694"/>
          </a:xfrm>
          <a:prstGeom prst="rect">
            <a:avLst/>
          </a:prstGeom>
        </p:spPr>
        <p:txBody>
          <a:bodyPr vert="horz" lIns="99551" tIns="49775" rIns="99551" bIns="49775" rtlCol="0">
            <a:normAutofit/>
          </a:bodyPr>
          <a:lstStyle/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43919" y="253033"/>
            <a:ext cx="71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Государственное бюджетное нетиповое образовательное учреждение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Дворец учащейся молодежи Санкт-Петербурга</a:t>
            </a:r>
            <a:endParaRPr lang="ru-RU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Picture 3" descr="лог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83" y="253033"/>
            <a:ext cx="786438" cy="836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/>
        </p:nvPicPr>
        <p:blipFill>
          <a:blip r:embed="rId3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2751" y="181025"/>
            <a:ext cx="1186642" cy="100811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47775" y="6229697"/>
            <a:ext cx="97210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63799" y="829097"/>
            <a:ext cx="9577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Региональный координационный центр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движения «Молодые профессионалы» (</a:t>
            </a:r>
            <a:r>
              <a:rPr lang="en-US" sz="1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WorldSkills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Russia)</a:t>
            </a: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в Санкт-Петербурге</a:t>
            </a:r>
            <a:endParaRPr lang="ru-RU" sz="1600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31751" y="1477169"/>
            <a:ext cx="1008112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70C0"/>
                </a:solidFill>
              </a:rPr>
              <a:t>Национальный оператор</a:t>
            </a:r>
            <a:r>
              <a:rPr lang="ru-RU" sz="2400" b="1" i="1" dirty="0" smtClean="0">
                <a:solidFill>
                  <a:srgbClr val="0070C0"/>
                </a:solidFill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</a:rPr>
              <a:t>– </a:t>
            </a:r>
          </a:p>
          <a:p>
            <a:pPr lvl="0"/>
            <a:r>
              <a:rPr lang="ru-RU" sz="2400" b="1" dirty="0" smtClean="0"/>
              <a:t>Союз «Агентство развития профессиональных сообществ и рабочих кадров «</a:t>
            </a:r>
            <a:r>
              <a:rPr lang="ru-RU" sz="2400" b="1" dirty="0" err="1" smtClean="0"/>
              <a:t>Ворлдскиллс</a:t>
            </a:r>
            <a:r>
              <a:rPr lang="ru-RU" sz="2400" b="1" dirty="0" smtClean="0"/>
              <a:t> Россия»</a:t>
            </a:r>
            <a:endParaRPr lang="ru-RU" sz="1600" b="1" dirty="0" smtClean="0"/>
          </a:p>
          <a:p>
            <a:pPr lvl="0"/>
            <a:r>
              <a:rPr lang="ru-RU" b="1" dirty="0" smtClean="0">
                <a:solidFill>
                  <a:prstClr val="black"/>
                </a:solidFill>
              </a:rPr>
              <a:t>Распоряжение Правительства Российской Федерации от 08.10.2014 № 1987-р</a:t>
            </a:r>
            <a:endParaRPr lang="ru-RU" sz="2800" b="1" dirty="0" smtClean="0">
              <a:solidFill>
                <a:srgbClr val="00B050"/>
              </a:solidFill>
            </a:endParaRPr>
          </a:p>
          <a:p>
            <a:pPr lvl="0"/>
            <a:r>
              <a:rPr lang="ru-RU" b="1" dirty="0" smtClean="0">
                <a:solidFill>
                  <a:srgbClr val="0070C0"/>
                </a:solidFill>
              </a:rPr>
              <a:t>Учредители:</a:t>
            </a:r>
            <a:r>
              <a:rPr lang="ru-RU" dirty="0" smtClean="0">
                <a:solidFill>
                  <a:srgbClr val="0070C0"/>
                </a:solidFill>
              </a:rPr>
              <a:t>      </a:t>
            </a:r>
            <a:r>
              <a:rPr lang="ru-RU" b="1" dirty="0" smtClean="0"/>
              <a:t>- Министерство образования и науки Российской Федерации</a:t>
            </a:r>
          </a:p>
          <a:p>
            <a:pPr lvl="0"/>
            <a:r>
              <a:rPr lang="ru-RU" b="1" dirty="0" smtClean="0"/>
              <a:t>                              - Министерство труда и социальной защиты Российской Федерации</a:t>
            </a:r>
          </a:p>
          <a:p>
            <a:pPr lvl="0"/>
            <a:r>
              <a:rPr lang="ru-RU" b="1" dirty="0" smtClean="0"/>
              <a:t>                              - Автономная некоммерческая организация «Агентство </a:t>
            </a:r>
          </a:p>
          <a:p>
            <a:pPr lvl="0"/>
            <a:r>
              <a:rPr lang="ru-RU" b="1" dirty="0" smtClean="0"/>
              <a:t>                                стратегических инициатив по продвижению новых проектов (АСИ)</a:t>
            </a:r>
          </a:p>
          <a:p>
            <a:pPr lvl="0" algn="just"/>
            <a:endParaRPr lang="ru-RU" sz="2400" b="1" dirty="0" smtClean="0">
              <a:solidFill>
                <a:srgbClr val="FF0000"/>
              </a:solidFill>
            </a:endParaRPr>
          </a:p>
          <a:p>
            <a:pPr lvl="0" algn="just"/>
            <a:r>
              <a:rPr lang="ru-RU" sz="2400" b="1" dirty="0" smtClean="0">
                <a:solidFill>
                  <a:srgbClr val="0070C0"/>
                </a:solidFill>
              </a:rPr>
              <a:t>Цель создания и деятельности Союза: </a:t>
            </a:r>
          </a:p>
          <a:p>
            <a:pPr lvl="0" algn="just"/>
            <a:r>
              <a:rPr lang="ru-RU" sz="2400" b="1" dirty="0" smtClean="0"/>
              <a:t>содействие членам Союза в осуществлении деятельности, направленной на развитие профессионального образования в соответствии со стандартами международной организации </a:t>
            </a:r>
            <a:r>
              <a:rPr lang="en-US" sz="2400" b="1" dirty="0" err="1" smtClean="0"/>
              <a:t>WorldSkills</a:t>
            </a:r>
            <a:r>
              <a:rPr lang="en-US" sz="2400" b="1" dirty="0" smtClean="0"/>
              <a:t> International</a:t>
            </a:r>
            <a:r>
              <a:rPr lang="ru-RU" sz="2400" b="1" dirty="0" smtClean="0"/>
              <a:t> для обеспечения экономики Российской Федерации высококвалифицированными рабочими кадрами, повышения роли профессиональной подготовки в социально-экономическом и культурном развитии</a:t>
            </a:r>
          </a:p>
        </p:txBody>
      </p:sp>
    </p:spTree>
    <p:extLst>
      <p:ext uri="{BB962C8B-B14F-4D97-AF65-F5344CB8AC3E}">
        <p14:creationId xmlns:p14="http://schemas.microsoft.com/office/powerpoint/2010/main" val="368506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783" y="2485281"/>
            <a:ext cx="9721080" cy="46085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6000" b="1" dirty="0" smtClean="0">
                <a:solidFill>
                  <a:srgbClr val="0070C0"/>
                </a:solidFill>
              </a:rPr>
              <a:t/>
            </a:r>
            <a:br>
              <a:rPr lang="ru-RU" sz="6000" b="1" dirty="0" smtClean="0">
                <a:solidFill>
                  <a:srgbClr val="0070C0"/>
                </a:solidFill>
              </a:rPr>
            </a:b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775" y="3942115"/>
            <a:ext cx="9619774" cy="36207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000503" y="5437609"/>
            <a:ext cx="3333230" cy="928694"/>
          </a:xfrm>
          <a:prstGeom prst="rect">
            <a:avLst/>
          </a:prstGeom>
        </p:spPr>
        <p:txBody>
          <a:bodyPr vert="horz" lIns="99551" tIns="49775" rIns="99551" bIns="49775" rtlCol="0">
            <a:normAutofit/>
          </a:bodyPr>
          <a:lstStyle/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43919" y="253033"/>
            <a:ext cx="71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Государственное бюджетное нетиповое образовательное учреждение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Дворец учащейся молодежи Санкт-Петербурга</a:t>
            </a:r>
            <a:endParaRPr lang="ru-RU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Picture 3" descr="лог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83" y="253033"/>
            <a:ext cx="786438" cy="836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/>
        </p:nvPicPr>
        <p:blipFill>
          <a:blip r:embed="rId3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2751" y="181025"/>
            <a:ext cx="1186642" cy="100811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47775" y="6229697"/>
            <a:ext cx="97210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03759" y="1621185"/>
            <a:ext cx="2664296" cy="1296144"/>
          </a:xfrm>
          <a:prstGeom prst="rect">
            <a:avLst/>
          </a:prstGeom>
          <a:solidFill>
            <a:srgbClr val="F9FE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472112" y="1621185"/>
            <a:ext cx="6912767" cy="3456384"/>
          </a:xfrm>
          <a:prstGeom prst="rect">
            <a:avLst/>
          </a:prstGeom>
          <a:solidFill>
            <a:srgbClr val="F9FECE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03759" y="3493393"/>
            <a:ext cx="3096344" cy="129614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03759" y="5365601"/>
            <a:ext cx="914400" cy="187220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Эксперты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463999" y="5365601"/>
            <a:ext cx="914400" cy="187220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Участники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03759" y="1693193"/>
            <a:ext cx="28001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Региональный 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координационный 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центр 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472112" y="1621185"/>
            <a:ext cx="698477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Основные функции: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Представительство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Skills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движения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в Санкт-Петербурге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Реализация целей и задач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Skills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движения </a:t>
            </a:r>
          </a:p>
          <a:p>
            <a:pPr marL="285750" lvl="0" indent="-285750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    в Санкт-Петербурге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Организация и проведение конкурсов по правилам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WorldSkills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Координация работы сети Специализированных Центров Компетенций (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СЦК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Координация работы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СЦК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по профессиональной ориентации молодежи,  по популяризации рабочих профессий на территории Санкт-Петербурга</a:t>
            </a:r>
          </a:p>
        </p:txBody>
      </p:sp>
      <p:cxnSp>
        <p:nvCxnSpPr>
          <p:cNvPr id="45" name="Прямая со стрелкой 44"/>
          <p:cNvCxnSpPr/>
          <p:nvPr/>
        </p:nvCxnSpPr>
        <p:spPr>
          <a:xfrm>
            <a:off x="2968055" y="2269257"/>
            <a:ext cx="720080" cy="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03759" y="3565401"/>
            <a:ext cx="32175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Специализированные 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центры 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компетенций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>
            <a:off x="1671911" y="2917329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endCxn id="33" idx="0"/>
          </p:cNvCxnSpPr>
          <p:nvPr/>
        </p:nvCxnSpPr>
        <p:spPr>
          <a:xfrm>
            <a:off x="735807" y="4789537"/>
            <a:ext cx="25152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endCxn id="36" idx="0"/>
          </p:cNvCxnSpPr>
          <p:nvPr/>
        </p:nvCxnSpPr>
        <p:spPr>
          <a:xfrm>
            <a:off x="2896047" y="4789537"/>
            <a:ext cx="25152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4" name="Рисунок 63"/>
          <p:cNvPicPr>
            <a:picLocks noChangeAspect="1"/>
          </p:cNvPicPr>
          <p:nvPr/>
        </p:nvPicPr>
        <p:blipFill>
          <a:blip r:embed="rId4" cstate="print">
            <a:extLst/>
          </a:blip>
          <a:srcRect r="20005"/>
          <a:stretch>
            <a:fillRect/>
          </a:stretch>
        </p:blipFill>
        <p:spPr>
          <a:xfrm>
            <a:off x="7432551" y="5509617"/>
            <a:ext cx="2448272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5" name="Picture 2" descr="C:\Users\tanuchka\Desktop\экспофорум\2014-09-10_11-51-09_-_BV5A205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2191" y="5509617"/>
            <a:ext cx="2350776" cy="16611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" name="Прямоугольник 23"/>
          <p:cNvSpPr/>
          <p:nvPr/>
        </p:nvSpPr>
        <p:spPr>
          <a:xfrm>
            <a:off x="591791" y="901105"/>
            <a:ext cx="96490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Региональный координационный центр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движения «Молодые профессионалы» (</a:t>
            </a:r>
            <a:r>
              <a:rPr lang="en-US" sz="1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WorldSkills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Russia)</a:t>
            </a: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в Санкт-Пете</a:t>
            </a: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рбурге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506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783" y="1909217"/>
            <a:ext cx="9721080" cy="518457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6000" b="1" dirty="0" smtClean="0">
                <a:solidFill>
                  <a:srgbClr val="0070C0"/>
                </a:solidFill>
              </a:rPr>
              <a:t/>
            </a:r>
            <a:br>
              <a:rPr lang="ru-RU" sz="6000" b="1" dirty="0" smtClean="0">
                <a:solidFill>
                  <a:srgbClr val="0070C0"/>
                </a:solidFill>
              </a:rPr>
            </a:b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775" y="3942115"/>
            <a:ext cx="9619774" cy="36207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smtClean="0"/>
              <a:t/>
            </a:r>
            <a:br>
              <a:rPr lang="ru-RU" sz="3200" smtClean="0"/>
            </a:br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355408" y="5437609"/>
            <a:ext cx="3333230" cy="928694"/>
          </a:xfrm>
          <a:prstGeom prst="rect">
            <a:avLst/>
          </a:prstGeom>
        </p:spPr>
        <p:txBody>
          <a:bodyPr vert="horz" lIns="99551" tIns="49775" rIns="99551" bIns="49775" rtlCol="0">
            <a:normAutofit/>
          </a:bodyPr>
          <a:lstStyle/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43919" y="253033"/>
            <a:ext cx="71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Государственное бюджетное нетиповое образовательное учреждение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Дворец учащейся молодежи Санкт-Петербурга</a:t>
            </a:r>
            <a:endParaRPr lang="ru-RU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43919" y="829097"/>
            <a:ext cx="72866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Региональный координационный центр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движения «Молодые профессионалы» (</a:t>
            </a:r>
            <a:r>
              <a:rPr lang="en-US" sz="1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WorldSkills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Russia)</a:t>
            </a: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в Санкт-Петербурге</a:t>
            </a:r>
            <a:endParaRPr lang="ru-RU" sz="1600" dirty="0"/>
          </a:p>
        </p:txBody>
      </p:sp>
      <p:pic>
        <p:nvPicPr>
          <p:cNvPr id="9" name="Picture 3" descr="лог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83" y="253033"/>
            <a:ext cx="786438" cy="836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/>
        </p:nvPicPr>
        <p:blipFill>
          <a:blip r:embed="rId3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2751" y="181025"/>
            <a:ext cx="1186642" cy="100811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35807" y="6157689"/>
            <a:ext cx="97210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951831" y="1809279"/>
            <a:ext cx="92890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>
                <a:solidFill>
                  <a:srgbClr val="0070C0"/>
                </a:solidFill>
              </a:rPr>
              <a:t>JuniorSkills</a:t>
            </a:r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 в Санкт-Петербурге</a:t>
            </a:r>
          </a:p>
          <a:p>
            <a:pPr algn="ctr"/>
            <a:endParaRPr lang="ru-RU" b="1" dirty="0">
              <a:solidFill>
                <a:srgbClr val="0070C0"/>
              </a:solidFill>
            </a:endParaRPr>
          </a:p>
          <a:p>
            <a:pPr algn="ctr"/>
            <a:endParaRPr lang="ru-RU" b="1" dirty="0" smtClean="0">
              <a:solidFill>
                <a:srgbClr val="0070C0"/>
              </a:solidFill>
            </a:endParaRPr>
          </a:p>
          <a:p>
            <a:pPr algn="ctr"/>
            <a:endParaRPr lang="ru-RU" b="1" dirty="0" smtClean="0">
              <a:solidFill>
                <a:srgbClr val="0070C0"/>
              </a:solidFill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3806154"/>
              </p:ext>
            </p:extLst>
          </p:nvPr>
        </p:nvGraphicFramePr>
        <p:xfrm>
          <a:off x="1095847" y="2584690"/>
          <a:ext cx="8424936" cy="15194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12017">
                  <a:extLst>
                    <a:ext uri="{9D8B030D-6E8A-4147-A177-3AD203B41FA5}">
                      <a16:colId xmlns:a16="http://schemas.microsoft.com/office/drawing/2014/main" val="3248805011"/>
                    </a:ext>
                  </a:extLst>
                </a:gridCol>
                <a:gridCol w="4212919">
                  <a:extLst>
                    <a:ext uri="{9D8B030D-6E8A-4147-A177-3AD203B41FA5}">
                      <a16:colId xmlns:a16="http://schemas.microsoft.com/office/drawing/2014/main" val="2789960049"/>
                    </a:ext>
                  </a:extLst>
                </a:gridCol>
              </a:tblGrid>
              <a:tr h="15194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2015 год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компетенции: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-Инженерная графика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-Мобильная робототехника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Прототипирование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9079653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06690"/>
              </p:ext>
            </p:extLst>
          </p:nvPr>
        </p:nvGraphicFramePr>
        <p:xfrm>
          <a:off x="1095847" y="4104190"/>
          <a:ext cx="8424936" cy="33803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12017">
                  <a:extLst>
                    <a:ext uri="{9D8B030D-6E8A-4147-A177-3AD203B41FA5}">
                      <a16:colId xmlns:a16="http://schemas.microsoft.com/office/drawing/2014/main" val="2541629122"/>
                    </a:ext>
                  </a:extLst>
                </a:gridCol>
                <a:gridCol w="4212919">
                  <a:extLst>
                    <a:ext uri="{9D8B030D-6E8A-4147-A177-3AD203B41FA5}">
                      <a16:colId xmlns:a16="http://schemas.microsoft.com/office/drawing/2014/main" val="3028532713"/>
                    </a:ext>
                  </a:extLst>
                </a:gridCol>
              </a:tblGrid>
              <a:tr h="3277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2016 год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10 компетенций: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</a:rPr>
                        <a:t>Прототипирование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-Инженерный дизайн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-Лазерные технологии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-Арт-дизайн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-Электроника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-Графический дизайн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Web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-дизайн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-Мультимедийная журналистика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-Сетевое и системное администрирование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-Ремонт и обслуживание легковых автомобилей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27779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506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783" y="1909217"/>
            <a:ext cx="9721080" cy="518457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6000" b="1" dirty="0" smtClean="0">
                <a:solidFill>
                  <a:srgbClr val="0070C0"/>
                </a:solidFill>
              </a:rPr>
              <a:t/>
            </a:r>
            <a:br>
              <a:rPr lang="ru-RU" sz="6000" b="1" dirty="0" smtClean="0">
                <a:solidFill>
                  <a:srgbClr val="0070C0"/>
                </a:solidFill>
              </a:rPr>
            </a:b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775" y="3942115"/>
            <a:ext cx="9619774" cy="36207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smtClean="0"/>
              <a:t/>
            </a:r>
            <a:br>
              <a:rPr lang="ru-RU" sz="3200" smtClean="0"/>
            </a:br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355408" y="5437609"/>
            <a:ext cx="3333230" cy="928694"/>
          </a:xfrm>
          <a:prstGeom prst="rect">
            <a:avLst/>
          </a:prstGeom>
        </p:spPr>
        <p:txBody>
          <a:bodyPr vert="horz" lIns="99551" tIns="49775" rIns="99551" bIns="49775" rtlCol="0">
            <a:normAutofit/>
          </a:bodyPr>
          <a:lstStyle/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43919" y="253033"/>
            <a:ext cx="71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Государственное бюджетное нетиповое образовательное учреждение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Дворец учащейся молодежи Санкт-Петербурга</a:t>
            </a:r>
            <a:endParaRPr lang="ru-RU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43919" y="829097"/>
            <a:ext cx="72866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Региональный координационный центр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движения «Молодые профессионалы» (</a:t>
            </a:r>
            <a:r>
              <a:rPr lang="en-US" sz="1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WorldSkills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Russia)</a:t>
            </a: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в Санкт-Петербурге</a:t>
            </a:r>
            <a:endParaRPr lang="ru-RU" sz="1600" dirty="0"/>
          </a:p>
        </p:txBody>
      </p:sp>
      <p:pic>
        <p:nvPicPr>
          <p:cNvPr id="9" name="Picture 3" descr="лог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83" y="253033"/>
            <a:ext cx="786438" cy="836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/>
        </p:nvPicPr>
        <p:blipFill>
          <a:blip r:embed="rId3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2751" y="181025"/>
            <a:ext cx="1186642" cy="100811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35807" y="6157689"/>
            <a:ext cx="97210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0991420"/>
              </p:ext>
            </p:extLst>
          </p:nvPr>
        </p:nvGraphicFramePr>
        <p:xfrm>
          <a:off x="1138557" y="1909217"/>
          <a:ext cx="8526242" cy="55634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62665">
                  <a:extLst>
                    <a:ext uri="{9D8B030D-6E8A-4147-A177-3AD203B41FA5}">
                      <a16:colId xmlns:a16="http://schemas.microsoft.com/office/drawing/2014/main" val="283961280"/>
                    </a:ext>
                  </a:extLst>
                </a:gridCol>
                <a:gridCol w="4263577">
                  <a:extLst>
                    <a:ext uri="{9D8B030D-6E8A-4147-A177-3AD203B41FA5}">
                      <a16:colId xmlns:a16="http://schemas.microsoft.com/office/drawing/2014/main" val="430968837"/>
                    </a:ext>
                  </a:extLst>
                </a:gridCol>
              </a:tblGrid>
              <a:tr h="52641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</a:rPr>
                        <a:t>2017 год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16 компетенций: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-Веб-разработка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-Администрирование отеля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-Видеопроизводство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-Графический дизайн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-Инженерия космических систем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-Лазерные технологии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-Инженерная графика CAD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</a:rPr>
                        <a:t>Мехатроника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-Обслуживание авиационной техники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-Парикмахерское искусство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ru-RU" sz="1800" dirty="0" err="1">
                          <a:solidFill>
                            <a:schemeClr val="tx1"/>
                          </a:solidFill>
                        </a:rPr>
                        <a:t>Прототипирование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-Ремонт и обслуживание легковых автомобилей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 -Сетевое и системное администрирование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-Технологии моды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-Электроника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</a:rPr>
                        <a:t>-Фрезерные работы на станках с ЧПУ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4607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29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783" y="1909217"/>
            <a:ext cx="9721080" cy="518457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6000" b="1" dirty="0" smtClean="0">
                <a:solidFill>
                  <a:srgbClr val="0070C0"/>
                </a:solidFill>
              </a:rPr>
              <a:t/>
            </a:r>
            <a:br>
              <a:rPr lang="ru-RU" sz="6000" b="1" dirty="0" smtClean="0">
                <a:solidFill>
                  <a:srgbClr val="0070C0"/>
                </a:solidFill>
              </a:rPr>
            </a:b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275912"/>
            <a:ext cx="9619774" cy="36207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smtClean="0"/>
              <a:t/>
            </a:r>
            <a:br>
              <a:rPr lang="ru-RU" sz="3200" smtClean="0"/>
            </a:br>
            <a:endParaRPr lang="ru-RU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355408" y="5437609"/>
            <a:ext cx="3333230" cy="928694"/>
          </a:xfrm>
          <a:prstGeom prst="rect">
            <a:avLst/>
          </a:prstGeom>
        </p:spPr>
        <p:txBody>
          <a:bodyPr vert="horz" lIns="99551" tIns="49775" rIns="99551" bIns="49775" rtlCol="0">
            <a:normAutofit/>
          </a:bodyPr>
          <a:lstStyle/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43919" y="253033"/>
            <a:ext cx="71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Государственное бюджетное нетиповое образовательное учреждение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Дворец учащейся молодежи Санкт-Петербурга</a:t>
            </a:r>
            <a:endParaRPr lang="ru-RU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43919" y="829097"/>
            <a:ext cx="72866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Региональный координационный центр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движения «Молодые профессионалы» (</a:t>
            </a:r>
            <a:r>
              <a:rPr lang="en-US" sz="1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WorldSkills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Russia)</a:t>
            </a: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в Санкт-Петербурге</a:t>
            </a:r>
            <a:endParaRPr lang="ru-RU" sz="1600" dirty="0"/>
          </a:p>
        </p:txBody>
      </p:sp>
      <p:pic>
        <p:nvPicPr>
          <p:cNvPr id="9" name="Picture 3" descr="лог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83" y="253033"/>
            <a:ext cx="786438" cy="836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/>
        </p:nvPicPr>
        <p:blipFill>
          <a:blip r:embed="rId3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2751" y="181025"/>
            <a:ext cx="1186642" cy="100811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35807" y="6157689"/>
            <a:ext cx="97210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544593"/>
              </p:ext>
            </p:extLst>
          </p:nvPr>
        </p:nvGraphicFramePr>
        <p:xfrm>
          <a:off x="1138557" y="1909218"/>
          <a:ext cx="8526242" cy="51845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62665">
                  <a:extLst>
                    <a:ext uri="{9D8B030D-6E8A-4147-A177-3AD203B41FA5}">
                      <a16:colId xmlns:a16="http://schemas.microsoft.com/office/drawing/2014/main" val="283961280"/>
                    </a:ext>
                  </a:extLst>
                </a:gridCol>
                <a:gridCol w="4263577">
                  <a:extLst>
                    <a:ext uri="{9D8B030D-6E8A-4147-A177-3AD203B41FA5}">
                      <a16:colId xmlns:a16="http://schemas.microsoft.com/office/drawing/2014/main" val="430968837"/>
                    </a:ext>
                  </a:extLst>
                </a:gridCol>
              </a:tblGrid>
              <a:tr h="51845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 год ( 1 этап 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IV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Открытого Регионального Чемпионата «Молодые профессионала» (</a:t>
                      </a:r>
                      <a:r>
                        <a:rPr lang="en-US" sz="1200" b="1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WorldSkills</a:t>
                      </a: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Russia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24 компетенции: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Сухое строительство и штукатурные работы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Сетевое и системное администрирование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Флористика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Фотография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Мехатроника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Фрезерные работы на станках с ЧПУ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Электроника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Парикмахерское искусство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Эстетическая косметология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Поварское дело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Ресторанный сервис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Администрирование отеля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Медицинская оптика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Туризм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Преподавание в младших классах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Физическая культура, спорт и фитнес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Ремонт и обслуживание легковых автомобилей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Изготовление прототипов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Инженерный дизайн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Графический дизайн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Видеопроизводство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Обслуживание авиационной техники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Реверсивный </a:t>
                      </a:r>
                      <a:r>
                        <a:rPr lang="ru-RU" sz="1200" b="1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инженеринг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 algn="just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Разработка виртуальной и дополнительной реальности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74607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573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783" y="2133952"/>
            <a:ext cx="9721080" cy="495984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sz="6000" b="1" dirty="0" smtClean="0">
                <a:solidFill>
                  <a:srgbClr val="0070C0"/>
                </a:solidFill>
              </a:rPr>
              <a:t/>
            </a:r>
            <a:br>
              <a:rPr lang="ru-RU" sz="6000" b="1" dirty="0" smtClean="0">
                <a:solidFill>
                  <a:srgbClr val="0070C0"/>
                </a:solidFill>
              </a:rPr>
            </a:b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7775" y="1765201"/>
            <a:ext cx="9619774" cy="5797649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1800" b="1" dirty="0" smtClean="0"/>
              <a:t>Ссылка на официальный сайт </a:t>
            </a:r>
            <a:r>
              <a:rPr lang="ru-RU" sz="1800" b="1" dirty="0" err="1" smtClean="0"/>
              <a:t>Ворлдскиллс</a:t>
            </a:r>
            <a:r>
              <a:rPr lang="ru-RU" sz="1800" b="1" dirty="0" smtClean="0"/>
              <a:t> Россия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355408" y="5437609"/>
            <a:ext cx="3333230" cy="928694"/>
          </a:xfrm>
          <a:prstGeom prst="rect">
            <a:avLst/>
          </a:prstGeom>
        </p:spPr>
        <p:txBody>
          <a:bodyPr vert="horz" lIns="99551" tIns="49775" rIns="99551" bIns="49775" rtlCol="0">
            <a:normAutofit/>
          </a:bodyPr>
          <a:lstStyle/>
          <a:p>
            <a:pPr marL="0" marR="0" lvl="0" indent="0" algn="ctr" defTabSz="49775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43919" y="253033"/>
            <a:ext cx="7143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Государственное бюджетное нетиповое образовательное учреждение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Дворец учащейся молодежи Санкт-Петербурга</a:t>
            </a:r>
            <a:endParaRPr lang="ru-RU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43919" y="829097"/>
            <a:ext cx="72866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Региональный координационный центр 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движения «Молодые профессионалы» (</a:t>
            </a:r>
            <a:r>
              <a:rPr lang="en-US" sz="1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WorldSkills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Russia)</a:t>
            </a:r>
            <a:r>
              <a:rPr lang="ru-RU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в Санкт-Петербурге</a:t>
            </a:r>
            <a:endParaRPr lang="ru-RU" sz="1600" dirty="0"/>
          </a:p>
        </p:txBody>
      </p:sp>
      <p:pic>
        <p:nvPicPr>
          <p:cNvPr id="9" name="Picture 3" descr="лог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83" y="253033"/>
            <a:ext cx="786438" cy="836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/>
          <p:cNvPicPr>
            <a:picLocks noChangeAspect="1"/>
          </p:cNvPicPr>
          <p:nvPr/>
        </p:nvPicPr>
        <p:blipFill>
          <a:blip r:embed="rId3" cstate="screen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2751" y="181025"/>
            <a:ext cx="1186642" cy="100811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735807" y="6157689"/>
            <a:ext cx="97210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07" y="1513810"/>
            <a:ext cx="4176464" cy="557998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568541" y="2713208"/>
            <a:ext cx="26642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https://worldskills.ru/</a:t>
            </a:r>
          </a:p>
        </p:txBody>
      </p:sp>
    </p:spTree>
    <p:extLst>
      <p:ext uri="{BB962C8B-B14F-4D97-AF65-F5344CB8AC3E}">
        <p14:creationId xmlns:p14="http://schemas.microsoft.com/office/powerpoint/2010/main" val="138916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1183</TotalTime>
  <Words>906</Words>
  <Application>Microsoft Office PowerPoint</Application>
  <PresentationFormat>Произвольный</PresentationFormat>
  <Paragraphs>220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Office Theme</vt:lpstr>
      <vt:lpstr> Развитие Skills движения в Санкт-Петербурге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alexei timchikov</dc:creator>
  <cp:lastModifiedBy>Анастасия</cp:lastModifiedBy>
  <cp:revision>124</cp:revision>
  <cp:lastPrinted>2019-05-28T07:07:26Z</cp:lastPrinted>
  <dcterms:modified xsi:type="dcterms:W3CDTF">2019-05-28T07:11:46Z</dcterms:modified>
</cp:coreProperties>
</file>