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72" r:id="rId2"/>
    <p:sldId id="262" r:id="rId3"/>
    <p:sldId id="257" r:id="rId4"/>
    <p:sldId id="263" r:id="rId5"/>
    <p:sldId id="278" r:id="rId6"/>
    <p:sldId id="283" r:id="rId7"/>
    <p:sldId id="277" r:id="rId8"/>
    <p:sldId id="276" r:id="rId9"/>
    <p:sldId id="269" r:id="rId10"/>
    <p:sldId id="281" r:id="rId11"/>
    <p:sldId id="271" r:id="rId1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22292" autoAdjust="0"/>
    <p:restoredTop sz="94316" autoAdjust="0"/>
  </p:normalViewPr>
  <p:slideViewPr>
    <p:cSldViewPr>
      <p:cViewPr varScale="1">
        <p:scale>
          <a:sx n="97" d="100"/>
          <a:sy n="97" d="100"/>
        </p:scale>
        <p:origin x="-11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89F4D-1F0C-43B6-9317-1F74DCCD9DF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6B292-1405-4ACF-9244-1B9BC9EA1D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0627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6B292-1405-4ACF-9244-1B9BC9EA1DA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6856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2910" y="1844824"/>
            <a:ext cx="76438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Влияние предпосевной  </a:t>
            </a:r>
          </a:p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подготовки семян на рост, развитие и урожайность моркови  сорта «Нантская -4 »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28662" y="357166"/>
            <a:ext cx="7786742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dirty="0" smtClean="0">
                <a:solidFill>
                  <a:srgbClr val="000099"/>
                </a:solidFill>
              </a:rPr>
              <a:t>Муниципальное  общеобразовательное  автономное учреждение </a:t>
            </a:r>
          </a:p>
          <a:p>
            <a:pPr algn="ctr">
              <a:lnSpc>
                <a:spcPct val="90000"/>
              </a:lnSpc>
            </a:pPr>
            <a:r>
              <a:rPr lang="ru-RU" dirty="0" err="1" smtClean="0">
                <a:solidFill>
                  <a:srgbClr val="000099"/>
                </a:solidFill>
              </a:rPr>
              <a:t>Новопетровская</a:t>
            </a:r>
            <a:r>
              <a:rPr lang="ru-RU" dirty="0" smtClean="0">
                <a:solidFill>
                  <a:srgbClr val="000099"/>
                </a:solidFill>
              </a:rPr>
              <a:t>  средняя общеобразовательная школа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43636" y="4357694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Работу  выполнила:</a:t>
            </a:r>
            <a:r>
              <a:rPr lang="ru-RU" dirty="0" smtClean="0"/>
              <a:t>                                                                                         Волкодав </a:t>
            </a:r>
            <a:r>
              <a:rPr lang="ru-RU" dirty="0" err="1" smtClean="0"/>
              <a:t>Ульяна</a:t>
            </a:r>
            <a:r>
              <a:rPr lang="ru-RU" dirty="0" smtClean="0"/>
              <a:t>,                            ученица 5 класса.</a:t>
            </a:r>
          </a:p>
          <a:p>
            <a:r>
              <a:rPr lang="ru-RU" b="1" dirty="0" smtClean="0"/>
              <a:t>                                                          </a:t>
            </a:r>
            <a:r>
              <a:rPr lang="ru-RU" dirty="0" smtClean="0"/>
              <a:t>                                           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14678" y="607220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2017г.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8535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428604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cs typeface="Times New Roman" pitchFamily="18" charset="0"/>
              </a:rPr>
              <a:t>Учёт урожая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1285860"/>
          <a:ext cx="7929618" cy="3786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616"/>
                <a:gridCol w="1081716"/>
                <a:gridCol w="1099155"/>
                <a:gridCol w="1020644"/>
                <a:gridCol w="1892950"/>
                <a:gridCol w="1561537"/>
              </a:tblGrid>
              <a:tr h="1216976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Сорт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Вариант</a:t>
                      </a:r>
                    </a:p>
                    <a:p>
                      <a:pPr algn="ctr"/>
                      <a:r>
                        <a:rPr lang="ru-RU" sz="1800" b="1" dirty="0" smtClean="0"/>
                        <a:t>опыта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Повтор-ности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S</a:t>
                      </a:r>
                      <a:r>
                        <a:rPr lang="ru-RU" sz="1800" b="1" dirty="0" smtClean="0"/>
                        <a:t> </a:t>
                      </a:r>
                      <a:r>
                        <a:rPr lang="en-US" sz="1800" b="1" dirty="0" smtClean="0"/>
                        <a:t> </a:t>
                      </a:r>
                      <a:r>
                        <a:rPr lang="ru-RU" sz="1800" b="1" baseline="0" dirty="0" err="1" smtClean="0"/>
                        <a:t>де-лянки</a:t>
                      </a:r>
                      <a:endParaRPr lang="en-US" sz="1800" b="1" baseline="0" dirty="0" smtClean="0"/>
                    </a:p>
                    <a:p>
                      <a:pPr algn="ctr"/>
                      <a:r>
                        <a:rPr lang="ru-RU" sz="1800" b="1" baseline="0" dirty="0" smtClean="0"/>
                        <a:t>в  (м2)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Общий вес корнеплодов</a:t>
                      </a:r>
                      <a:r>
                        <a:rPr lang="ru-RU" sz="1800" b="1" baseline="0" dirty="0" smtClean="0"/>
                        <a:t> с </a:t>
                      </a:r>
                      <a:r>
                        <a:rPr lang="ru-RU" sz="1800" b="1" dirty="0" smtClean="0"/>
                        <a:t>делянки в  (кг)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Урожай</a:t>
                      </a:r>
                      <a:r>
                        <a:rPr lang="ru-RU" sz="1800" b="1" baseline="0" dirty="0" smtClean="0"/>
                        <a:t> в переводе на 1 </a:t>
                      </a:r>
                      <a:r>
                        <a:rPr lang="ru-RU" sz="1800" b="1" baseline="0" dirty="0" err="1" smtClean="0"/>
                        <a:t>ц</a:t>
                      </a:r>
                      <a:r>
                        <a:rPr lang="ru-RU" sz="1800" b="1" baseline="0" dirty="0" smtClean="0"/>
                        <a:t>/га</a:t>
                      </a:r>
                      <a:endParaRPr lang="ru-RU" sz="1800" b="1" dirty="0"/>
                    </a:p>
                  </a:txBody>
                  <a:tcPr/>
                </a:tc>
              </a:tr>
              <a:tr h="717792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«Нантская</a:t>
                      </a:r>
                      <a:r>
                        <a:rPr lang="ru-RU" sz="1800" b="1" baseline="0" dirty="0" smtClean="0"/>
                        <a:t> – 4»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</a:t>
                      </a:r>
                    </a:p>
                    <a:p>
                      <a:pPr algn="ctr"/>
                      <a:r>
                        <a:rPr lang="ru-RU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6,6</a:t>
                      </a:r>
                    </a:p>
                    <a:p>
                      <a:pPr algn="ctr"/>
                      <a:r>
                        <a:rPr lang="ru-RU" sz="1800" b="1" dirty="0" smtClean="0"/>
                        <a:t>8,8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330</a:t>
                      </a:r>
                    </a:p>
                    <a:p>
                      <a:pPr algn="ctr"/>
                      <a:r>
                        <a:rPr lang="ru-RU" sz="1800" b="1" dirty="0" smtClean="0"/>
                        <a:t>440</a:t>
                      </a:r>
                      <a:endParaRPr lang="ru-RU" sz="1800" b="1" dirty="0"/>
                    </a:p>
                  </a:txBody>
                  <a:tcPr/>
                </a:tc>
              </a:tr>
              <a:tr h="717792"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 </a:t>
                      </a:r>
                    </a:p>
                    <a:p>
                      <a:pPr algn="ctr"/>
                      <a:r>
                        <a:rPr lang="ru-RU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II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6,0</a:t>
                      </a:r>
                    </a:p>
                    <a:p>
                      <a:pPr algn="ctr"/>
                      <a:r>
                        <a:rPr lang="ru-RU" sz="1800" b="1" dirty="0" smtClean="0"/>
                        <a:t>9,0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300</a:t>
                      </a:r>
                    </a:p>
                    <a:p>
                      <a:pPr algn="ctr"/>
                      <a:r>
                        <a:rPr lang="ru-RU" sz="1800" b="1" dirty="0" smtClean="0"/>
                        <a:t>450</a:t>
                      </a:r>
                      <a:endParaRPr lang="ru-RU" sz="1800" b="1" dirty="0"/>
                    </a:p>
                  </a:txBody>
                  <a:tcPr/>
                </a:tc>
              </a:tr>
              <a:tr h="717792"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</a:t>
                      </a:r>
                    </a:p>
                    <a:p>
                      <a:pPr algn="ctr"/>
                      <a:r>
                        <a:rPr lang="ru-RU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III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</a:p>
                    <a:p>
                      <a:pPr algn="ctr"/>
                      <a:r>
                        <a:rPr lang="ru-RU" sz="1800" b="1" dirty="0" smtClean="0"/>
                        <a:t>8,85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</a:p>
                    <a:p>
                      <a:pPr algn="ctr"/>
                      <a:r>
                        <a:rPr lang="ru-RU" sz="1800" b="1" dirty="0" smtClean="0"/>
                        <a:t>442,5</a:t>
                      </a:r>
                      <a:endParaRPr lang="ru-RU" sz="1800" b="1" dirty="0"/>
                    </a:p>
                  </a:txBody>
                  <a:tcPr/>
                </a:tc>
              </a:tr>
              <a:tr h="415863"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36160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708920"/>
            <a:ext cx="58288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+mj-lt"/>
                <a:cs typeface="Times New Roman" pitchFamily="18" charset="0"/>
              </a:rPr>
              <a:t>Спасибо за внимание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237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83519" y="622429"/>
            <a:ext cx="2548133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сорт «Нантская - 4»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57686" y="1268760"/>
            <a:ext cx="42862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</a:t>
            </a:r>
            <a:endParaRPr lang="ru-RU" sz="2000" dirty="0" smtClean="0">
              <a:latin typeface="+mj-lt"/>
            </a:endParaRPr>
          </a:p>
          <a:p>
            <a:pPr algn="just"/>
            <a:endParaRPr lang="ru-RU" sz="2000" dirty="0" smtClean="0">
              <a:latin typeface="+mj-lt"/>
            </a:endParaRPr>
          </a:p>
          <a:p>
            <a:pPr algn="just"/>
            <a:r>
              <a:rPr lang="ru-RU" sz="2000" dirty="0" smtClean="0">
                <a:latin typeface="+mj-lt"/>
              </a:rPr>
              <a:t> </a:t>
            </a:r>
            <a:r>
              <a:rPr lang="ru-RU" sz="2000" dirty="0" smtClean="0"/>
              <a:t>  </a:t>
            </a:r>
            <a:r>
              <a:rPr lang="ru-RU" sz="2000" b="1" dirty="0" smtClean="0"/>
              <a:t>Корнеплоды цилиндрической формы с тупым концом, ярко-оранжевого цвета   массой 90-150 г. Корнеплод слабо выступает над поверхностью почвы. Отличается хорошими вкусовыми качествами, высоким содержанием каротина, устойчивостью к </a:t>
            </a:r>
            <a:r>
              <a:rPr lang="ru-RU" sz="2000" b="1" dirty="0" err="1" smtClean="0"/>
              <a:t>цветушности</a:t>
            </a:r>
            <a:r>
              <a:rPr lang="ru-RU" sz="2000" b="1" dirty="0" smtClean="0"/>
              <a:t>.  Рекомендуется для потребления в свежем виде и долговременного хранения.</a:t>
            </a:r>
            <a:endParaRPr lang="ru-RU" sz="2000" b="1" dirty="0">
              <a:latin typeface="+mj-lt"/>
              <a:cs typeface="Times New Roman" pitchFamily="18" charset="0"/>
            </a:endParaRPr>
          </a:p>
          <a:p>
            <a:endParaRPr lang="ru-RU" sz="20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509345"/>
            <a:ext cx="640871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+mj-lt"/>
                <a:cs typeface="Times New Roman" pitchFamily="18" charset="0"/>
              </a:rPr>
              <a:t>Материал изучаемый в опыте</a:t>
            </a:r>
          </a:p>
          <a:p>
            <a:endParaRPr lang="ru-RU" dirty="0">
              <a:latin typeface="+mj-lt"/>
            </a:endParaRPr>
          </a:p>
        </p:txBody>
      </p:sp>
      <p:pic>
        <p:nvPicPr>
          <p:cNvPr id="9217" name="Picture 2" descr="Описание: M:\Фото от В.С\20170629_085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3143272" cy="43434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06007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0" y="548680"/>
            <a:ext cx="656062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+mj-lt"/>
                <a:cs typeface="Times New Roman" pitchFamily="18" charset="0"/>
              </a:rPr>
              <a:t>Цель работы </a:t>
            </a:r>
            <a:r>
              <a:rPr lang="ru-RU" sz="2800" dirty="0" smtClean="0">
                <a:latin typeface="+mj-lt"/>
                <a:cs typeface="Times New Roman" pitchFamily="18" charset="0"/>
              </a:rPr>
              <a:t>: изучить</a:t>
            </a:r>
            <a:r>
              <a:rPr lang="ru-RU" sz="2800" dirty="0" smtClean="0">
                <a:latin typeface="+mj-lt"/>
              </a:rPr>
              <a:t>  </a:t>
            </a:r>
            <a:r>
              <a:rPr lang="ru-RU" sz="2800" b="1" dirty="0" smtClean="0"/>
              <a:t>влияние  предпосевной  подготовки семян  на  рост, развитие и   урожайность моркови  сорта «Нантская - 4».</a:t>
            </a:r>
          </a:p>
          <a:p>
            <a:pPr algn="ctr"/>
            <a:endParaRPr lang="ru-RU" sz="2800" dirty="0">
              <a:latin typeface="+mj-lt"/>
            </a:endParaRPr>
          </a:p>
          <a:p>
            <a:pPr algn="ctr"/>
            <a:endParaRPr lang="ru-RU" sz="2800" dirty="0">
              <a:latin typeface="+mj-lt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7989" y="2672649"/>
            <a:ext cx="82136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+mj-lt"/>
                <a:cs typeface="Times New Roman" pitchFamily="18" charset="0"/>
              </a:rPr>
              <a:t>З</a:t>
            </a:r>
            <a:r>
              <a:rPr lang="ru-RU" sz="2800" dirty="0" smtClean="0">
                <a:latin typeface="+mj-lt"/>
                <a:cs typeface="Times New Roman" pitchFamily="18" charset="0"/>
              </a:rPr>
              <a:t>адачи</a:t>
            </a:r>
            <a:r>
              <a:rPr lang="ru-RU" sz="2800" dirty="0">
                <a:latin typeface="+mj-lt"/>
                <a:cs typeface="Times New Roman" pitchFamily="18" charset="0"/>
              </a:rPr>
              <a:t>:</a:t>
            </a:r>
          </a:p>
          <a:p>
            <a:r>
              <a:rPr lang="ru-RU" sz="2800" dirty="0">
                <a:latin typeface="+mj-lt"/>
                <a:cs typeface="Times New Roman" pitchFamily="18" charset="0"/>
              </a:rPr>
              <a:t>1. Изучить </a:t>
            </a:r>
            <a:r>
              <a:rPr lang="ru-RU" sz="2800" dirty="0" smtClean="0">
                <a:latin typeface="+mj-lt"/>
                <a:cs typeface="Times New Roman" pitchFamily="18" charset="0"/>
              </a:rPr>
              <a:t>литературу по </a:t>
            </a:r>
            <a:r>
              <a:rPr lang="ru-RU" sz="2800" dirty="0">
                <a:latin typeface="+mj-lt"/>
                <a:cs typeface="Times New Roman" pitchFamily="18" charset="0"/>
              </a:rPr>
              <a:t>проблеме </a:t>
            </a:r>
            <a:r>
              <a:rPr lang="ru-RU" sz="2800" dirty="0" smtClean="0">
                <a:latin typeface="+mj-lt"/>
                <a:cs typeface="Times New Roman" pitchFamily="18" charset="0"/>
              </a:rPr>
              <a:t>исследования.</a:t>
            </a:r>
            <a:endParaRPr lang="ru-RU" sz="2800" dirty="0">
              <a:latin typeface="+mj-lt"/>
              <a:cs typeface="Times New Roman" pitchFamily="18" charset="0"/>
            </a:endParaRPr>
          </a:p>
          <a:p>
            <a:r>
              <a:rPr lang="ru-RU" sz="2800" b="1" dirty="0">
                <a:latin typeface="+mj-lt"/>
                <a:cs typeface="Times New Roman" pitchFamily="18" charset="0"/>
              </a:rPr>
              <a:t>2. </a:t>
            </a:r>
            <a:r>
              <a:rPr lang="ru-RU" sz="2800" b="1" dirty="0" smtClean="0"/>
              <a:t>Заложить опыт и провести все необходимые  фенологические наблюдения.</a:t>
            </a:r>
            <a:endParaRPr lang="ru-RU" sz="2800" b="1" dirty="0">
              <a:latin typeface="+mj-lt"/>
              <a:cs typeface="Times New Roman" pitchFamily="18" charset="0"/>
            </a:endParaRP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3. </a:t>
            </a:r>
            <a:r>
              <a:rPr lang="ru-RU" sz="2800" dirty="0">
                <a:latin typeface="+mj-lt"/>
                <a:cs typeface="Times New Roman" pitchFamily="18" charset="0"/>
              </a:rPr>
              <a:t>Провести учёт урожая и определить его </a:t>
            </a:r>
            <a:r>
              <a:rPr lang="ru-RU" sz="2800" dirty="0" smtClean="0">
                <a:latin typeface="+mj-lt"/>
                <a:cs typeface="Times New Roman" pitchFamily="18" charset="0"/>
              </a:rPr>
              <a:t>структуру.</a:t>
            </a:r>
          </a:p>
          <a:p>
            <a:r>
              <a:rPr lang="ru-RU" sz="2800" dirty="0" smtClean="0">
                <a:latin typeface="+mj-lt"/>
                <a:cs typeface="Times New Roman" pitchFamily="18" charset="0"/>
              </a:rPr>
              <a:t>4. Сделать выводы.</a:t>
            </a:r>
            <a:endParaRPr lang="ru-RU" sz="2800" dirty="0">
              <a:latin typeface="+mj-lt"/>
              <a:cs typeface="Times New Roman" pitchFamily="18" charset="0"/>
            </a:endParaRPr>
          </a:p>
          <a:p>
            <a:endParaRPr lang="ru-RU" sz="28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977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286248" y="857232"/>
            <a:ext cx="4357718" cy="4896544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Схема опыта:</a:t>
            </a:r>
          </a:p>
          <a:p>
            <a:pPr algn="ctr">
              <a:buFont typeface="Arial" charset="0"/>
              <a:buNone/>
            </a:pPr>
            <a:endParaRPr lang="ru-RU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Вариант 1 (контроль) – </a:t>
            </a:r>
            <a:r>
              <a:rPr lang="ru-RU" dirty="0" smtClean="0">
                <a:latin typeface="+mj-lt"/>
              </a:rPr>
              <a:t>посев сухими семенами.</a:t>
            </a:r>
            <a:endParaRPr lang="ru-RU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Вариант 2 - </a:t>
            </a:r>
            <a:r>
              <a:rPr lang="ru-RU" dirty="0" smtClean="0">
                <a:latin typeface="+mj-lt"/>
              </a:rPr>
              <a:t>посев  набухшими семенами.      </a:t>
            </a:r>
            <a:endParaRPr lang="ru-RU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876256" y="548680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357298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642918"/>
            <a:ext cx="35719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/>
          </a:p>
        </p:txBody>
      </p:sp>
      <p:pic>
        <p:nvPicPr>
          <p:cNvPr id="7169" name="Picture 1" descr="DSC013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57628"/>
            <a:ext cx="4357718" cy="30003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Описание: M:\Фото от В.С\20170629_0858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290"/>
            <a:ext cx="2500330" cy="35718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09766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1785926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85786" y="1214423"/>
          <a:ext cx="7715304" cy="5577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80"/>
                <a:gridCol w="4071966"/>
                <a:gridCol w="2928958"/>
              </a:tblGrid>
              <a:tr h="10055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№ 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Фазы развития растений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Сроки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Дата посева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5 мая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Всходы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17 – 28 мая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Появление первой пары настоящих листьев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19 – 30 мая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Появление второй пары  листьев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6 – 17 июня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Появление третьей пары  листьев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25 июня – 6 июля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6. 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Смыкание в рядках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14 – 27  июля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Смыкание листьев в междурядьях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3 – 16  августа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7. 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Отмирание нижних листьев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26 августа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00166" y="428604"/>
            <a:ext cx="6500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Фенологические наблюдения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357166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cs typeface="Times New Roman" pitchFamily="18" charset="0"/>
              </a:rPr>
              <a:t>Учёт урожая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488" y="1071547"/>
          <a:ext cx="6082329" cy="3993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5068"/>
                <a:gridCol w="984637"/>
                <a:gridCol w="856443"/>
                <a:gridCol w="1143008"/>
                <a:gridCol w="1653173"/>
              </a:tblGrid>
              <a:tr h="1359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Сорт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В - </a:t>
                      </a:r>
                      <a:r>
                        <a:rPr lang="ru-RU" sz="1800" b="1" dirty="0" err="1" smtClean="0"/>
                        <a:t>нт</a:t>
                      </a:r>
                      <a:endParaRPr lang="ru-RU" sz="1800" b="1" dirty="0" smtClean="0"/>
                    </a:p>
                    <a:p>
                      <a:pPr algn="ctr"/>
                      <a:r>
                        <a:rPr lang="ru-RU" sz="1800" b="1" dirty="0" smtClean="0"/>
                        <a:t>опыта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Повторности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Средняя</a:t>
                      </a:r>
                    </a:p>
                    <a:p>
                      <a:pPr algn="ctr"/>
                      <a:r>
                        <a:rPr lang="ru-RU" sz="1800" b="1" dirty="0" smtClean="0"/>
                        <a:t>масса </a:t>
                      </a:r>
                      <a:r>
                        <a:rPr lang="ru-RU" sz="1800" b="1" dirty="0" err="1" smtClean="0"/>
                        <a:t>корнепл</a:t>
                      </a:r>
                      <a:r>
                        <a:rPr lang="ru-RU" sz="1800" b="1" dirty="0" smtClean="0"/>
                        <a:t> в (г)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Общий вес </a:t>
                      </a:r>
                      <a:r>
                        <a:rPr lang="ru-RU" sz="1800" b="1" dirty="0" err="1" smtClean="0"/>
                        <a:t>корнепл</a:t>
                      </a:r>
                      <a:r>
                        <a:rPr lang="ru-RU" sz="1800" b="1" dirty="0" smtClean="0"/>
                        <a:t>. С делянки в  (кг)</a:t>
                      </a:r>
                      <a:endParaRPr lang="ru-RU" sz="1800" b="1" dirty="0"/>
                    </a:p>
                  </a:txBody>
                  <a:tcPr/>
                </a:tc>
              </a:tr>
              <a:tr h="666906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«Нантская</a:t>
                      </a:r>
                      <a:r>
                        <a:rPr lang="ru-RU" sz="1800" b="1" baseline="0" dirty="0" smtClean="0"/>
                        <a:t> – 4»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</a:t>
                      </a:r>
                    </a:p>
                    <a:p>
                      <a:pPr algn="ctr"/>
                      <a:r>
                        <a:rPr lang="ru-RU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75</a:t>
                      </a:r>
                    </a:p>
                    <a:p>
                      <a:pPr algn="ctr"/>
                      <a:r>
                        <a:rPr lang="ru-RU" sz="1800" b="1" dirty="0" smtClean="0"/>
                        <a:t>95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6,6</a:t>
                      </a:r>
                    </a:p>
                    <a:p>
                      <a:pPr algn="ctr"/>
                      <a:r>
                        <a:rPr lang="ru-RU" sz="1800" b="1" dirty="0" smtClean="0"/>
                        <a:t>8,8</a:t>
                      </a:r>
                      <a:endParaRPr lang="ru-RU" sz="1800" b="1" dirty="0"/>
                    </a:p>
                  </a:txBody>
                  <a:tcPr/>
                </a:tc>
              </a:tr>
              <a:tr h="666906"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 </a:t>
                      </a:r>
                    </a:p>
                    <a:p>
                      <a:pPr algn="ctr"/>
                      <a:r>
                        <a:rPr lang="ru-RU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II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 60</a:t>
                      </a:r>
                    </a:p>
                    <a:p>
                      <a:pPr algn="ctr"/>
                      <a:r>
                        <a:rPr lang="ru-RU" sz="1800" b="1" dirty="0" smtClean="0"/>
                        <a:t>86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6,0</a:t>
                      </a:r>
                    </a:p>
                    <a:p>
                      <a:pPr algn="ctr"/>
                      <a:r>
                        <a:rPr lang="ru-RU" sz="1800" b="1" dirty="0" smtClean="0"/>
                        <a:t>9,0</a:t>
                      </a:r>
                      <a:endParaRPr lang="ru-RU" sz="1800" b="1" dirty="0"/>
                    </a:p>
                  </a:txBody>
                  <a:tcPr/>
                </a:tc>
              </a:tr>
              <a:tr h="849576"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</a:t>
                      </a:r>
                    </a:p>
                    <a:p>
                      <a:pPr algn="ctr"/>
                      <a:r>
                        <a:rPr lang="ru-RU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III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</a:p>
                    <a:p>
                      <a:pPr algn="ctr"/>
                      <a:r>
                        <a:rPr lang="ru-RU" sz="1800" b="1" dirty="0" smtClean="0"/>
                        <a:t>92</a:t>
                      </a:r>
                    </a:p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</a:p>
                    <a:p>
                      <a:pPr algn="ctr"/>
                      <a:r>
                        <a:rPr lang="ru-RU" sz="1800" b="1" dirty="0" smtClean="0"/>
                        <a:t>8,85</a:t>
                      </a:r>
                      <a:endParaRPr lang="ru-RU" sz="1800" b="1" dirty="0"/>
                    </a:p>
                  </a:txBody>
                  <a:tcPr/>
                </a:tc>
              </a:tr>
              <a:tr h="386381"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1" descr="DSC015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857628"/>
            <a:ext cx="3548088" cy="27146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357166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cs typeface="Times New Roman" pitchFamily="18" charset="0"/>
              </a:rPr>
              <a:t>Учёт урожая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1214422"/>
          <a:ext cx="7929618" cy="3786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616"/>
                <a:gridCol w="1081716"/>
                <a:gridCol w="1099155"/>
                <a:gridCol w="1020644"/>
                <a:gridCol w="1892950"/>
                <a:gridCol w="1561537"/>
              </a:tblGrid>
              <a:tr h="1216976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Сорт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Вариант</a:t>
                      </a:r>
                    </a:p>
                    <a:p>
                      <a:pPr algn="ctr"/>
                      <a:r>
                        <a:rPr lang="ru-RU" sz="1800" b="1" dirty="0" smtClean="0"/>
                        <a:t>опыта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Повтор-ности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S</a:t>
                      </a:r>
                      <a:r>
                        <a:rPr lang="ru-RU" sz="1800" b="1" dirty="0" smtClean="0"/>
                        <a:t> </a:t>
                      </a:r>
                      <a:r>
                        <a:rPr lang="en-US" sz="1800" b="1" dirty="0" smtClean="0"/>
                        <a:t> </a:t>
                      </a:r>
                      <a:r>
                        <a:rPr lang="ru-RU" sz="1800" b="1" baseline="0" dirty="0" err="1" smtClean="0"/>
                        <a:t>де-лянки</a:t>
                      </a:r>
                      <a:endParaRPr lang="en-US" sz="1800" b="1" baseline="0" dirty="0" smtClean="0"/>
                    </a:p>
                    <a:p>
                      <a:pPr algn="ctr"/>
                      <a:r>
                        <a:rPr lang="ru-RU" sz="1800" b="1" baseline="0" dirty="0" smtClean="0"/>
                        <a:t>в  (м2)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Общий вес </a:t>
                      </a:r>
                      <a:r>
                        <a:rPr lang="ru-RU" sz="1800" b="1" dirty="0" err="1" smtClean="0"/>
                        <a:t>корнепл</a:t>
                      </a:r>
                      <a:r>
                        <a:rPr lang="ru-RU" sz="1800" b="1" dirty="0" smtClean="0"/>
                        <a:t>. С делянки в  (кг)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Урожай</a:t>
                      </a:r>
                      <a:r>
                        <a:rPr lang="ru-RU" sz="1800" b="1" baseline="0" dirty="0" smtClean="0"/>
                        <a:t> в переводе на 1 </a:t>
                      </a:r>
                      <a:r>
                        <a:rPr lang="ru-RU" sz="1800" b="1" baseline="0" dirty="0" err="1" smtClean="0"/>
                        <a:t>ц</a:t>
                      </a:r>
                      <a:r>
                        <a:rPr lang="ru-RU" sz="1800" b="1" baseline="0" dirty="0" smtClean="0"/>
                        <a:t>/га</a:t>
                      </a:r>
                      <a:endParaRPr lang="ru-RU" sz="1800" b="1" dirty="0"/>
                    </a:p>
                  </a:txBody>
                  <a:tcPr/>
                </a:tc>
              </a:tr>
              <a:tr h="717792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«Нантская</a:t>
                      </a:r>
                      <a:r>
                        <a:rPr lang="ru-RU" sz="1800" b="1" baseline="0" dirty="0" smtClean="0"/>
                        <a:t> – 4»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</a:t>
                      </a:r>
                    </a:p>
                    <a:p>
                      <a:pPr algn="ctr"/>
                      <a:r>
                        <a:rPr lang="ru-RU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6,6</a:t>
                      </a:r>
                    </a:p>
                    <a:p>
                      <a:pPr algn="ctr"/>
                      <a:r>
                        <a:rPr lang="ru-RU" sz="1800" b="1" dirty="0" smtClean="0"/>
                        <a:t>8,8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330</a:t>
                      </a:r>
                    </a:p>
                    <a:p>
                      <a:pPr algn="ctr"/>
                      <a:r>
                        <a:rPr lang="ru-RU" sz="1800" b="1" dirty="0" smtClean="0"/>
                        <a:t>440</a:t>
                      </a:r>
                      <a:endParaRPr lang="ru-RU" sz="1800" b="1" dirty="0"/>
                    </a:p>
                  </a:txBody>
                  <a:tcPr/>
                </a:tc>
              </a:tr>
              <a:tr h="717792"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 </a:t>
                      </a:r>
                    </a:p>
                    <a:p>
                      <a:pPr algn="ctr"/>
                      <a:r>
                        <a:rPr lang="ru-RU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II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6,0</a:t>
                      </a:r>
                    </a:p>
                    <a:p>
                      <a:pPr algn="ctr"/>
                      <a:r>
                        <a:rPr lang="ru-RU" sz="1800" b="1" dirty="0" smtClean="0"/>
                        <a:t>9,0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300</a:t>
                      </a:r>
                    </a:p>
                    <a:p>
                      <a:pPr algn="ctr"/>
                      <a:r>
                        <a:rPr lang="ru-RU" sz="1800" b="1" dirty="0" smtClean="0"/>
                        <a:t>450</a:t>
                      </a:r>
                      <a:endParaRPr lang="ru-RU" sz="1800" b="1" dirty="0"/>
                    </a:p>
                  </a:txBody>
                  <a:tcPr/>
                </a:tc>
              </a:tr>
              <a:tr h="717792"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</a:t>
                      </a:r>
                    </a:p>
                    <a:p>
                      <a:pPr algn="ctr"/>
                      <a:r>
                        <a:rPr lang="ru-RU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III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</a:p>
                    <a:p>
                      <a:pPr algn="ctr"/>
                      <a:r>
                        <a:rPr lang="ru-RU" sz="1800" b="1" dirty="0" smtClean="0"/>
                        <a:t>8,85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</a:p>
                    <a:p>
                      <a:pPr algn="ctr"/>
                      <a:r>
                        <a:rPr lang="ru-RU" sz="1800" b="1" dirty="0" smtClean="0"/>
                        <a:t>442,5</a:t>
                      </a:r>
                      <a:endParaRPr lang="ru-RU" sz="1800" b="1" dirty="0"/>
                    </a:p>
                  </a:txBody>
                  <a:tcPr/>
                </a:tc>
              </a:tr>
              <a:tr h="415863"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214414" y="428604"/>
            <a:ext cx="585791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Средняя урожайность моркови в 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/га)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571472" y="928670"/>
          <a:ext cx="8001056" cy="4957765"/>
        </p:xfrm>
        <a:graphic>
          <a:graphicData uri="http://schemas.openxmlformats.org/presentationml/2006/ole">
            <p:oleObj spid="_x0000_s1027" name="Диаграмма" r:id="rId3" imgW="7410348" imgH="4600448" progId="MSGraph.Char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412776"/>
            <a:ext cx="8424936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1. Из полученных результатов видно, что растения на опытных делянках развивались быстрее и лучше, чем на контрольных. </a:t>
            </a:r>
          </a:p>
          <a:p>
            <a:r>
              <a:rPr lang="ru-RU" sz="2000" b="1" dirty="0" smtClean="0"/>
              <a:t>2. На двух делянках контрольного варианта основные фазы развития   моркови наступили намного позже  в сравнении с вариантом - 2. </a:t>
            </a:r>
          </a:p>
          <a:p>
            <a:r>
              <a:rPr lang="ru-RU" sz="2000" b="1" dirty="0" smtClean="0"/>
              <a:t>  3. Опытные растения варианта – 2  имели более крупные корнеплоды, так как их семена, заранее погружённые в лунки,   получили  достаточно влаги  для набухания  и  формирования зародышевого корешка.  </a:t>
            </a:r>
            <a:endParaRPr lang="ru-RU" sz="2000" b="1" dirty="0" smtClean="0"/>
          </a:p>
          <a:p>
            <a:r>
              <a:rPr lang="ru-RU" sz="2000" dirty="0" smtClean="0"/>
              <a:t>4. Средний  вес 1 корнеплода на контрольной делянке меньше по сравнению с опытной на  46  грамм.</a:t>
            </a:r>
          </a:p>
          <a:p>
            <a:r>
              <a:rPr lang="ru-RU" sz="2000" b="1" dirty="0" smtClean="0"/>
              <a:t>5. </a:t>
            </a:r>
            <a:r>
              <a:rPr lang="ru-RU" sz="2000" b="1" dirty="0" smtClean="0"/>
              <a:t>Учёт данных урожая показал, что урожай на опытных делянках значительно опережает урожай, собранный  с  контрольных. Средний урожай на опытных делянках составил -  444  центнера с гектара, а на контрольных - 210, что больше на  234 </a:t>
            </a:r>
            <a:r>
              <a:rPr lang="ru-RU" sz="2000" b="1" dirty="0" err="1" smtClean="0"/>
              <a:t>ц</a:t>
            </a:r>
            <a:r>
              <a:rPr lang="ru-RU" sz="2000" b="1" dirty="0" smtClean="0"/>
              <a:t>/га. </a:t>
            </a:r>
          </a:p>
          <a:p>
            <a:r>
              <a:rPr lang="ru-RU" sz="2000" b="1" dirty="0" smtClean="0"/>
              <a:t>6</a:t>
            </a:r>
            <a:r>
              <a:rPr lang="ru-RU" sz="2000" b="1" smtClean="0"/>
              <a:t>. </a:t>
            </a:r>
            <a:r>
              <a:rPr lang="ru-RU" sz="2000" b="1" dirty="0" smtClean="0"/>
              <a:t>Был получен относительно высокий урожай  моркови при использовании нового агротехнического приёма. </a:t>
            </a:r>
          </a:p>
          <a:p>
            <a:pPr marL="342900" indent="-342900" algn="just">
              <a:buFont typeface="+mj-lt"/>
              <a:buAutoNum type="arabicPeriod"/>
            </a:pPr>
            <a:endParaRPr lang="ru-RU" dirty="0" smtClean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9952" y="647110"/>
            <a:ext cx="15632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+mj-lt"/>
                <a:cs typeface="Times New Roman" pitchFamily="18" charset="0"/>
              </a:rPr>
              <a:t>Выводы:</a:t>
            </a:r>
            <a:endParaRPr lang="ru-RU" sz="2800" b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2161</TotalTime>
  <Words>581</Words>
  <Application>Microsoft Office PowerPoint</Application>
  <PresentationFormat>Экран (4:3)</PresentationFormat>
  <Paragraphs>197</Paragraphs>
  <Slides>11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Трек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vvvvvvvv</dc:creator>
  <cp:lastModifiedBy>User</cp:lastModifiedBy>
  <cp:revision>164</cp:revision>
  <cp:lastPrinted>2015-11-03T02:10:28Z</cp:lastPrinted>
  <dcterms:created xsi:type="dcterms:W3CDTF">2013-03-17T18:24:23Z</dcterms:created>
  <dcterms:modified xsi:type="dcterms:W3CDTF">2017-10-12T11:15:51Z</dcterms:modified>
</cp:coreProperties>
</file>