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28"/>
  </p:notesMasterIdLst>
  <p:sldIdLst>
    <p:sldId id="256" r:id="rId2"/>
    <p:sldId id="257" r:id="rId3"/>
    <p:sldId id="258" r:id="rId4"/>
    <p:sldId id="259" r:id="rId5"/>
    <p:sldId id="280" r:id="rId6"/>
    <p:sldId id="281" r:id="rId7"/>
    <p:sldId id="260" r:id="rId8"/>
    <p:sldId id="261" r:id="rId9"/>
    <p:sldId id="275" r:id="rId10"/>
    <p:sldId id="276" r:id="rId11"/>
    <p:sldId id="277" r:id="rId12"/>
    <p:sldId id="278" r:id="rId13"/>
    <p:sldId id="262" r:id="rId14"/>
    <p:sldId id="263" r:id="rId15"/>
    <p:sldId id="264" r:id="rId16"/>
    <p:sldId id="265" r:id="rId17"/>
    <p:sldId id="266" r:id="rId18"/>
    <p:sldId id="267" r:id="rId19"/>
    <p:sldId id="268" r:id="rId20"/>
    <p:sldId id="269" r:id="rId21"/>
    <p:sldId id="270" r:id="rId22"/>
    <p:sldId id="271" r:id="rId23"/>
    <p:sldId id="272" r:id="rId24"/>
    <p:sldId id="279" r:id="rId25"/>
    <p:sldId id="273" r:id="rId26"/>
    <p:sldId id="274" r:id="rId2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8" autoAdjust="0"/>
    <p:restoredTop sz="94728" autoAdjust="0"/>
  </p:normalViewPr>
  <p:slideViewPr>
    <p:cSldViewPr>
      <p:cViewPr>
        <p:scale>
          <a:sx n="60" d="100"/>
          <a:sy n="60" d="100"/>
        </p:scale>
        <p:origin x="-1824" y="-3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ru-RU" altLang="ru-RU"/>
          </a:p>
        </p:txBody>
      </p:sp>
      <p:sp>
        <p:nvSpPr>
          <p:cNvPr id="6451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ru-RU" altLang="ru-RU"/>
          </a:p>
        </p:txBody>
      </p:sp>
      <p:sp>
        <p:nvSpPr>
          <p:cNvPr id="645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451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6451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ru-RU" altLang="ru-RU"/>
          </a:p>
        </p:txBody>
      </p:sp>
      <p:sp>
        <p:nvSpPr>
          <p:cNvPr id="6451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E7EC5A9-43AE-43C5-B51A-59237A484CBC}" type="slidenum">
              <a:rPr lang="ru-RU" altLang="ru-RU"/>
              <a:pPr/>
              <a:t>‹#›</a:t>
            </a:fld>
            <a:endParaRPr lang="ru-RU" altLang="ru-RU"/>
          </a:p>
        </p:txBody>
      </p:sp>
    </p:spTree>
    <p:extLst>
      <p:ext uri="{BB962C8B-B14F-4D97-AF65-F5344CB8AC3E}">
        <p14:creationId xmlns:p14="http://schemas.microsoft.com/office/powerpoint/2010/main" val="6926749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3C96FDF-781F-4C39-B72C-F0CE34CE3C76}" type="slidenum">
              <a:rPr lang="ru-RU" altLang="ru-RU"/>
              <a:pPr/>
              <a:t>9</a:t>
            </a:fld>
            <a:endParaRPr lang="ru-RU" altLang="ru-RU"/>
          </a:p>
        </p:txBody>
      </p:sp>
      <p:sp>
        <p:nvSpPr>
          <p:cNvPr id="65538" name="Rectangle 8"/>
          <p:cNvSpPr txBox="1">
            <a:spLocks noGrp="1"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defTabSz="449263">
              <a:tabLst>
                <a:tab pos="723900" algn="l"/>
                <a:tab pos="1447800" algn="l"/>
                <a:tab pos="2171700" algn="l"/>
                <a:tab pos="2895600" algn="l"/>
              </a:tabLst>
              <a:defRPr>
                <a:solidFill>
                  <a:schemeClr val="tx1"/>
                </a:solidFill>
                <a:latin typeface="Arial" charset="0"/>
              </a:defRPr>
            </a:lvl1pPr>
            <a:lvl2pPr marL="742950" indent="-285750" defTabSz="449263">
              <a:tabLst>
                <a:tab pos="723900" algn="l"/>
                <a:tab pos="1447800" algn="l"/>
                <a:tab pos="2171700" algn="l"/>
                <a:tab pos="2895600" algn="l"/>
              </a:tabLst>
              <a:defRPr>
                <a:solidFill>
                  <a:schemeClr val="tx1"/>
                </a:solidFill>
                <a:latin typeface="Arial" charset="0"/>
              </a:defRPr>
            </a:lvl2pPr>
            <a:lvl3pPr marL="1143000" indent="-228600" defTabSz="449263">
              <a:tabLst>
                <a:tab pos="723900" algn="l"/>
                <a:tab pos="1447800" algn="l"/>
                <a:tab pos="2171700" algn="l"/>
                <a:tab pos="2895600" algn="l"/>
              </a:tabLst>
              <a:defRPr>
                <a:solidFill>
                  <a:schemeClr val="tx1"/>
                </a:solidFill>
                <a:latin typeface="Arial" charset="0"/>
              </a:defRPr>
            </a:lvl3pPr>
            <a:lvl4pPr marL="1600200" indent="-228600" defTabSz="449263">
              <a:tabLst>
                <a:tab pos="723900" algn="l"/>
                <a:tab pos="1447800" algn="l"/>
                <a:tab pos="2171700" algn="l"/>
                <a:tab pos="2895600" algn="l"/>
              </a:tabLst>
              <a:defRPr>
                <a:solidFill>
                  <a:schemeClr val="tx1"/>
                </a:solidFill>
                <a:latin typeface="Arial" charset="0"/>
              </a:defRPr>
            </a:lvl4pPr>
            <a:lvl5pPr marL="2057400" indent="-228600" defTabSz="449263">
              <a:tabLst>
                <a:tab pos="723900" algn="l"/>
                <a:tab pos="1447800" algn="l"/>
                <a:tab pos="2171700" algn="l"/>
                <a:tab pos="2895600" algn="l"/>
              </a:tabLst>
              <a:defRPr>
                <a:solidFill>
                  <a:schemeClr val="tx1"/>
                </a:solidFill>
                <a:latin typeface="Arial" charset="0"/>
              </a:defRPr>
            </a:lvl5pPr>
            <a:lvl6pPr marL="25146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6pPr>
            <a:lvl7pPr marL="29718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7pPr>
            <a:lvl8pPr marL="34290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8pPr>
            <a:lvl9pPr marL="38862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9pPr>
          </a:lstStyle>
          <a:p>
            <a:pPr algn="r">
              <a:buSzPct val="100000"/>
            </a:pPr>
            <a:fld id="{C2E6B268-6A50-4F66-9616-D25437752B50}" type="slidenum">
              <a:rPr lang="ru-RU" altLang="ru-RU" sz="1200">
                <a:solidFill>
                  <a:srgbClr val="000000"/>
                </a:solidFill>
                <a:latin typeface="Calibri" pitchFamily="34" charset="0"/>
              </a:rPr>
              <a:pPr algn="r">
                <a:buSzPct val="100000"/>
              </a:pPr>
              <a:t>9</a:t>
            </a:fld>
            <a:endParaRPr lang="ru-RU" altLang="ru-RU" sz="1200">
              <a:solidFill>
                <a:srgbClr val="000000"/>
              </a:solidFill>
              <a:latin typeface="Calibri" pitchFamily="34" charset="0"/>
            </a:endParaRPr>
          </a:p>
        </p:txBody>
      </p:sp>
      <p:sp>
        <p:nvSpPr>
          <p:cNvPr id="65539" name="Rectangle 1"/>
          <p:cNvSpPr>
            <a:spLocks noChangeArrowheads="1" noTextEdit="1"/>
          </p:cNvSpPr>
          <p:nvPr>
            <p:ph type="sldImg"/>
          </p:nvPr>
        </p:nvSpPr>
        <p:spPr>
          <a:ln/>
        </p:spPr>
      </p:sp>
      <p:sp>
        <p:nvSpPr>
          <p:cNvPr id="65540" name="Rectangle 2"/>
          <p:cNvSpPr>
            <a:spLocks noChangeArrowheads="1"/>
          </p:cNvSpPr>
          <p:nvPr>
            <p:ph type="body" idx="1"/>
          </p:nvPr>
        </p:nvSpPr>
        <p:spPr>
          <a:xfrm>
            <a:off x="685800" y="4343400"/>
            <a:ext cx="5484813" cy="4114800"/>
          </a:xfrm>
          <a:noFill/>
        </p:spPr>
        <p:txBody>
          <a:bodyPr wrap="none" lIns="90000" tIns="46800" rIns="90000" bIns="46800" anchor="ctr"/>
          <a:lstStyle/>
          <a:p>
            <a:endParaRPr lang="ru-RU" alt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8F2D072-9892-44FD-AB68-B7CD606C1B17}" type="slidenum">
              <a:rPr lang="ru-RU" altLang="ru-RU"/>
              <a:pPr/>
              <a:t>10</a:t>
            </a:fld>
            <a:endParaRPr lang="ru-RU" altLang="ru-RU"/>
          </a:p>
        </p:txBody>
      </p:sp>
      <p:sp>
        <p:nvSpPr>
          <p:cNvPr id="67586" name="Rectangle 8"/>
          <p:cNvSpPr txBox="1">
            <a:spLocks noGrp="1"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defTabSz="449263">
              <a:tabLst>
                <a:tab pos="723900" algn="l"/>
                <a:tab pos="1447800" algn="l"/>
                <a:tab pos="2171700" algn="l"/>
                <a:tab pos="2895600" algn="l"/>
              </a:tabLst>
              <a:defRPr>
                <a:solidFill>
                  <a:schemeClr val="tx1"/>
                </a:solidFill>
                <a:latin typeface="Arial" charset="0"/>
              </a:defRPr>
            </a:lvl1pPr>
            <a:lvl2pPr marL="742950" indent="-285750" defTabSz="449263">
              <a:tabLst>
                <a:tab pos="723900" algn="l"/>
                <a:tab pos="1447800" algn="l"/>
                <a:tab pos="2171700" algn="l"/>
                <a:tab pos="2895600" algn="l"/>
              </a:tabLst>
              <a:defRPr>
                <a:solidFill>
                  <a:schemeClr val="tx1"/>
                </a:solidFill>
                <a:latin typeface="Arial" charset="0"/>
              </a:defRPr>
            </a:lvl2pPr>
            <a:lvl3pPr marL="1143000" indent="-228600" defTabSz="449263">
              <a:tabLst>
                <a:tab pos="723900" algn="l"/>
                <a:tab pos="1447800" algn="l"/>
                <a:tab pos="2171700" algn="l"/>
                <a:tab pos="2895600" algn="l"/>
              </a:tabLst>
              <a:defRPr>
                <a:solidFill>
                  <a:schemeClr val="tx1"/>
                </a:solidFill>
                <a:latin typeface="Arial" charset="0"/>
              </a:defRPr>
            </a:lvl3pPr>
            <a:lvl4pPr marL="1600200" indent="-228600" defTabSz="449263">
              <a:tabLst>
                <a:tab pos="723900" algn="l"/>
                <a:tab pos="1447800" algn="l"/>
                <a:tab pos="2171700" algn="l"/>
                <a:tab pos="2895600" algn="l"/>
              </a:tabLst>
              <a:defRPr>
                <a:solidFill>
                  <a:schemeClr val="tx1"/>
                </a:solidFill>
                <a:latin typeface="Arial" charset="0"/>
              </a:defRPr>
            </a:lvl4pPr>
            <a:lvl5pPr marL="2057400" indent="-228600" defTabSz="449263">
              <a:tabLst>
                <a:tab pos="723900" algn="l"/>
                <a:tab pos="1447800" algn="l"/>
                <a:tab pos="2171700" algn="l"/>
                <a:tab pos="2895600" algn="l"/>
              </a:tabLst>
              <a:defRPr>
                <a:solidFill>
                  <a:schemeClr val="tx1"/>
                </a:solidFill>
                <a:latin typeface="Arial" charset="0"/>
              </a:defRPr>
            </a:lvl5pPr>
            <a:lvl6pPr marL="25146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6pPr>
            <a:lvl7pPr marL="29718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7pPr>
            <a:lvl8pPr marL="34290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8pPr>
            <a:lvl9pPr marL="38862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9pPr>
          </a:lstStyle>
          <a:p>
            <a:pPr algn="r">
              <a:buSzPct val="100000"/>
            </a:pPr>
            <a:fld id="{8178C519-F18E-4EF7-A06C-D9BAF30549C8}" type="slidenum">
              <a:rPr lang="ru-RU" altLang="ru-RU" sz="1200">
                <a:solidFill>
                  <a:srgbClr val="000000"/>
                </a:solidFill>
                <a:latin typeface="Calibri" pitchFamily="34" charset="0"/>
              </a:rPr>
              <a:pPr algn="r">
                <a:buSzPct val="100000"/>
              </a:pPr>
              <a:t>10</a:t>
            </a:fld>
            <a:endParaRPr lang="ru-RU" altLang="ru-RU" sz="1200">
              <a:solidFill>
                <a:srgbClr val="000000"/>
              </a:solidFill>
              <a:latin typeface="Calibri" pitchFamily="34" charset="0"/>
            </a:endParaRPr>
          </a:p>
        </p:txBody>
      </p:sp>
      <p:sp>
        <p:nvSpPr>
          <p:cNvPr id="67587" name="Rectangle 1"/>
          <p:cNvSpPr>
            <a:spLocks noChangeArrowheads="1" noTextEdit="1"/>
          </p:cNvSpPr>
          <p:nvPr>
            <p:ph type="sldImg"/>
          </p:nvPr>
        </p:nvSpPr>
        <p:spPr>
          <a:ln/>
        </p:spPr>
      </p:sp>
      <p:sp>
        <p:nvSpPr>
          <p:cNvPr id="67588" name="Rectangle 2"/>
          <p:cNvSpPr>
            <a:spLocks noChangeArrowheads="1"/>
          </p:cNvSpPr>
          <p:nvPr>
            <p:ph type="body" idx="1"/>
          </p:nvPr>
        </p:nvSpPr>
        <p:spPr>
          <a:xfrm>
            <a:off x="685800" y="4343400"/>
            <a:ext cx="5484813" cy="4114800"/>
          </a:xfrm>
          <a:noFill/>
        </p:spPr>
        <p:txBody>
          <a:bodyPr wrap="none" lIns="90000" tIns="46800" rIns="90000" bIns="46800" anchor="ctr"/>
          <a:lstStyle/>
          <a:p>
            <a:endParaRPr lang="ru-RU" alt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622EEAD2-2524-4170-93FB-77E45C04BE2F}" type="slidenum">
              <a:rPr lang="ru-RU" altLang="ru-RU"/>
              <a:pPr/>
              <a:t>11</a:t>
            </a:fld>
            <a:endParaRPr lang="ru-RU" altLang="ru-RU"/>
          </a:p>
        </p:txBody>
      </p:sp>
      <p:sp>
        <p:nvSpPr>
          <p:cNvPr id="69634" name="Rectangle 8"/>
          <p:cNvSpPr txBox="1">
            <a:spLocks noGrp="1"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defTabSz="449263">
              <a:tabLst>
                <a:tab pos="723900" algn="l"/>
                <a:tab pos="1447800" algn="l"/>
                <a:tab pos="2171700" algn="l"/>
                <a:tab pos="2895600" algn="l"/>
              </a:tabLst>
              <a:defRPr>
                <a:solidFill>
                  <a:schemeClr val="tx1"/>
                </a:solidFill>
                <a:latin typeface="Arial" charset="0"/>
              </a:defRPr>
            </a:lvl1pPr>
            <a:lvl2pPr marL="742950" indent="-285750" defTabSz="449263">
              <a:tabLst>
                <a:tab pos="723900" algn="l"/>
                <a:tab pos="1447800" algn="l"/>
                <a:tab pos="2171700" algn="l"/>
                <a:tab pos="2895600" algn="l"/>
              </a:tabLst>
              <a:defRPr>
                <a:solidFill>
                  <a:schemeClr val="tx1"/>
                </a:solidFill>
                <a:latin typeface="Arial" charset="0"/>
              </a:defRPr>
            </a:lvl2pPr>
            <a:lvl3pPr marL="1143000" indent="-228600" defTabSz="449263">
              <a:tabLst>
                <a:tab pos="723900" algn="l"/>
                <a:tab pos="1447800" algn="l"/>
                <a:tab pos="2171700" algn="l"/>
                <a:tab pos="2895600" algn="l"/>
              </a:tabLst>
              <a:defRPr>
                <a:solidFill>
                  <a:schemeClr val="tx1"/>
                </a:solidFill>
                <a:latin typeface="Arial" charset="0"/>
              </a:defRPr>
            </a:lvl3pPr>
            <a:lvl4pPr marL="1600200" indent="-228600" defTabSz="449263">
              <a:tabLst>
                <a:tab pos="723900" algn="l"/>
                <a:tab pos="1447800" algn="l"/>
                <a:tab pos="2171700" algn="l"/>
                <a:tab pos="2895600" algn="l"/>
              </a:tabLst>
              <a:defRPr>
                <a:solidFill>
                  <a:schemeClr val="tx1"/>
                </a:solidFill>
                <a:latin typeface="Arial" charset="0"/>
              </a:defRPr>
            </a:lvl4pPr>
            <a:lvl5pPr marL="2057400" indent="-228600" defTabSz="449263">
              <a:tabLst>
                <a:tab pos="723900" algn="l"/>
                <a:tab pos="1447800" algn="l"/>
                <a:tab pos="2171700" algn="l"/>
                <a:tab pos="2895600" algn="l"/>
              </a:tabLst>
              <a:defRPr>
                <a:solidFill>
                  <a:schemeClr val="tx1"/>
                </a:solidFill>
                <a:latin typeface="Arial" charset="0"/>
              </a:defRPr>
            </a:lvl5pPr>
            <a:lvl6pPr marL="25146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6pPr>
            <a:lvl7pPr marL="29718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7pPr>
            <a:lvl8pPr marL="34290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8pPr>
            <a:lvl9pPr marL="38862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9pPr>
          </a:lstStyle>
          <a:p>
            <a:pPr algn="r">
              <a:buSzPct val="100000"/>
            </a:pPr>
            <a:fld id="{6CFB790A-C54B-48B5-87A8-9E75150A3945}" type="slidenum">
              <a:rPr lang="ru-RU" altLang="ru-RU" sz="1200">
                <a:solidFill>
                  <a:srgbClr val="000000"/>
                </a:solidFill>
                <a:latin typeface="Calibri" pitchFamily="34" charset="0"/>
              </a:rPr>
              <a:pPr algn="r">
                <a:buSzPct val="100000"/>
              </a:pPr>
              <a:t>11</a:t>
            </a:fld>
            <a:endParaRPr lang="ru-RU" altLang="ru-RU" sz="1200">
              <a:solidFill>
                <a:srgbClr val="000000"/>
              </a:solidFill>
              <a:latin typeface="Calibri" pitchFamily="34" charset="0"/>
            </a:endParaRPr>
          </a:p>
        </p:txBody>
      </p:sp>
      <p:sp>
        <p:nvSpPr>
          <p:cNvPr id="69635" name="Rectangle 1"/>
          <p:cNvSpPr>
            <a:spLocks noChangeArrowheads="1" noTextEdit="1"/>
          </p:cNvSpPr>
          <p:nvPr>
            <p:ph type="sldImg"/>
          </p:nvPr>
        </p:nvSpPr>
        <p:spPr>
          <a:ln/>
        </p:spPr>
      </p:sp>
      <p:sp>
        <p:nvSpPr>
          <p:cNvPr id="69636" name="Rectangle 2"/>
          <p:cNvSpPr>
            <a:spLocks noChangeArrowheads="1"/>
          </p:cNvSpPr>
          <p:nvPr>
            <p:ph type="body" idx="1"/>
          </p:nvPr>
        </p:nvSpPr>
        <p:spPr>
          <a:xfrm>
            <a:off x="685800" y="4343400"/>
            <a:ext cx="5484813" cy="4114800"/>
          </a:xfrm>
          <a:noFill/>
        </p:spPr>
        <p:txBody>
          <a:bodyPr wrap="none" lIns="90000" tIns="46800" rIns="90000" bIns="46800" anchor="ctr"/>
          <a:lstStyle/>
          <a:p>
            <a:endParaRPr lang="ru-RU" altLang="ru-RU"/>
          </a:p>
        </p:txBody>
      </p:sp>
      <p:sp>
        <p:nvSpPr>
          <p:cNvPr id="6963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5pPr>
            <a:lvl6pPr marL="25146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6pPr>
            <a:lvl7pPr marL="29718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7pPr>
            <a:lvl8pPr marL="34290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8pPr>
            <a:lvl9pPr marL="38862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9pPr>
          </a:lstStyle>
          <a:p>
            <a:pPr algn="r">
              <a:buSzPct val="100000"/>
            </a:pPr>
            <a:fld id="{F7FEDCDF-21E9-43B8-9C49-93835CD8EC0F}" type="slidenum">
              <a:rPr lang="ru-RU" altLang="ru-RU" sz="1200">
                <a:solidFill>
                  <a:srgbClr val="DDD9C3"/>
                </a:solidFill>
                <a:latin typeface="Calibri" pitchFamily="34" charset="0"/>
              </a:rPr>
              <a:pPr algn="r">
                <a:buSzPct val="100000"/>
              </a:pPr>
              <a:t>11</a:t>
            </a:fld>
            <a:endParaRPr lang="ru-RU" altLang="ru-RU" sz="1200">
              <a:solidFill>
                <a:srgbClr val="DDD9C3"/>
              </a:solidFill>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1B9D3A2-BAFF-45D0-9AB5-D6A697614A49}" type="slidenum">
              <a:rPr lang="ru-RU" altLang="ru-RU"/>
              <a:pPr/>
              <a:t>12</a:t>
            </a:fld>
            <a:endParaRPr lang="ru-RU" altLang="ru-RU"/>
          </a:p>
        </p:txBody>
      </p:sp>
      <p:sp>
        <p:nvSpPr>
          <p:cNvPr id="71682" name="Rectangle 8"/>
          <p:cNvSpPr txBox="1">
            <a:spLocks noGrp="1"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defTabSz="449263">
              <a:tabLst>
                <a:tab pos="723900" algn="l"/>
                <a:tab pos="1447800" algn="l"/>
                <a:tab pos="2171700" algn="l"/>
                <a:tab pos="2895600" algn="l"/>
              </a:tabLst>
              <a:defRPr>
                <a:solidFill>
                  <a:schemeClr val="tx1"/>
                </a:solidFill>
                <a:latin typeface="Arial" charset="0"/>
              </a:defRPr>
            </a:lvl1pPr>
            <a:lvl2pPr marL="742950" indent="-285750" defTabSz="449263">
              <a:tabLst>
                <a:tab pos="723900" algn="l"/>
                <a:tab pos="1447800" algn="l"/>
                <a:tab pos="2171700" algn="l"/>
                <a:tab pos="2895600" algn="l"/>
              </a:tabLst>
              <a:defRPr>
                <a:solidFill>
                  <a:schemeClr val="tx1"/>
                </a:solidFill>
                <a:latin typeface="Arial" charset="0"/>
              </a:defRPr>
            </a:lvl2pPr>
            <a:lvl3pPr marL="1143000" indent="-228600" defTabSz="449263">
              <a:tabLst>
                <a:tab pos="723900" algn="l"/>
                <a:tab pos="1447800" algn="l"/>
                <a:tab pos="2171700" algn="l"/>
                <a:tab pos="2895600" algn="l"/>
              </a:tabLst>
              <a:defRPr>
                <a:solidFill>
                  <a:schemeClr val="tx1"/>
                </a:solidFill>
                <a:latin typeface="Arial" charset="0"/>
              </a:defRPr>
            </a:lvl3pPr>
            <a:lvl4pPr marL="1600200" indent="-228600" defTabSz="449263">
              <a:tabLst>
                <a:tab pos="723900" algn="l"/>
                <a:tab pos="1447800" algn="l"/>
                <a:tab pos="2171700" algn="l"/>
                <a:tab pos="2895600" algn="l"/>
              </a:tabLst>
              <a:defRPr>
                <a:solidFill>
                  <a:schemeClr val="tx1"/>
                </a:solidFill>
                <a:latin typeface="Arial" charset="0"/>
              </a:defRPr>
            </a:lvl4pPr>
            <a:lvl5pPr marL="2057400" indent="-228600" defTabSz="449263">
              <a:tabLst>
                <a:tab pos="723900" algn="l"/>
                <a:tab pos="1447800" algn="l"/>
                <a:tab pos="2171700" algn="l"/>
                <a:tab pos="2895600" algn="l"/>
              </a:tabLst>
              <a:defRPr>
                <a:solidFill>
                  <a:schemeClr val="tx1"/>
                </a:solidFill>
                <a:latin typeface="Arial" charset="0"/>
              </a:defRPr>
            </a:lvl5pPr>
            <a:lvl6pPr marL="25146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6pPr>
            <a:lvl7pPr marL="29718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7pPr>
            <a:lvl8pPr marL="34290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8pPr>
            <a:lvl9pPr marL="3886200" indent="-228600" defTabSz="449263" fontAlgn="base">
              <a:spcBef>
                <a:spcPct val="0"/>
              </a:spcBef>
              <a:spcAft>
                <a:spcPct val="0"/>
              </a:spcAft>
              <a:tabLst>
                <a:tab pos="723900" algn="l"/>
                <a:tab pos="1447800" algn="l"/>
                <a:tab pos="2171700" algn="l"/>
                <a:tab pos="2895600" algn="l"/>
              </a:tabLst>
              <a:defRPr>
                <a:solidFill>
                  <a:schemeClr val="tx1"/>
                </a:solidFill>
                <a:latin typeface="Arial" charset="0"/>
              </a:defRPr>
            </a:lvl9pPr>
          </a:lstStyle>
          <a:p>
            <a:pPr algn="r">
              <a:buSzPct val="100000"/>
            </a:pPr>
            <a:fld id="{39237140-E7BF-4F98-8AF2-813D90CC9629}" type="slidenum">
              <a:rPr lang="ru-RU" altLang="ru-RU" sz="1200">
                <a:solidFill>
                  <a:srgbClr val="000000"/>
                </a:solidFill>
                <a:latin typeface="Calibri" pitchFamily="34" charset="0"/>
              </a:rPr>
              <a:pPr algn="r">
                <a:buSzPct val="100000"/>
              </a:pPr>
              <a:t>12</a:t>
            </a:fld>
            <a:endParaRPr lang="ru-RU" altLang="ru-RU" sz="1200">
              <a:solidFill>
                <a:srgbClr val="000000"/>
              </a:solidFill>
              <a:latin typeface="Calibri" pitchFamily="34" charset="0"/>
            </a:endParaRPr>
          </a:p>
        </p:txBody>
      </p:sp>
      <p:sp>
        <p:nvSpPr>
          <p:cNvPr id="71683" name="Rectangle 1"/>
          <p:cNvSpPr>
            <a:spLocks noChangeArrowheads="1" noTextEdit="1"/>
          </p:cNvSpPr>
          <p:nvPr>
            <p:ph type="sldImg"/>
          </p:nvPr>
        </p:nvSpPr>
        <p:spPr>
          <a:ln/>
        </p:spPr>
      </p:sp>
      <p:sp>
        <p:nvSpPr>
          <p:cNvPr id="71684" name="Rectangle 2"/>
          <p:cNvSpPr>
            <a:spLocks noChangeArrowheads="1"/>
          </p:cNvSpPr>
          <p:nvPr>
            <p:ph type="body" idx="1"/>
          </p:nvPr>
        </p:nvSpPr>
        <p:spPr>
          <a:xfrm>
            <a:off x="685800" y="4343400"/>
            <a:ext cx="5484813" cy="4114800"/>
          </a:xfrm>
          <a:noFill/>
        </p:spPr>
        <p:txBody>
          <a:bodyPr wrap="none" lIns="90000" tIns="46800" rIns="90000" bIns="46800" anchor="ctr"/>
          <a:lstStyle/>
          <a:p>
            <a:endParaRPr lang="ru-RU" alt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914400" y="1524000"/>
            <a:ext cx="7623175" cy="1752600"/>
          </a:xfrm>
        </p:spPr>
        <p:txBody>
          <a:bodyPr/>
          <a:lstStyle>
            <a:lvl1pPr>
              <a:defRPr sz="5000"/>
            </a:lvl1pPr>
          </a:lstStyle>
          <a:p>
            <a:pPr lvl="0"/>
            <a:r>
              <a:rPr lang="ru-RU" altLang="en-US" noProof="0" smtClean="0"/>
              <a:t>Образец заголовка</a:t>
            </a:r>
          </a:p>
        </p:txBody>
      </p:sp>
      <p:sp>
        <p:nvSpPr>
          <p:cNvPr id="45059"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ru-RU" altLang="en-US" noProof="0" smtClean="0"/>
              <a:t>Образец подзаголовка</a:t>
            </a:r>
          </a:p>
        </p:txBody>
      </p:sp>
      <p:sp>
        <p:nvSpPr>
          <p:cNvPr id="45060" name="Rectangle 4"/>
          <p:cNvSpPr>
            <a:spLocks noGrp="1" noChangeArrowheads="1"/>
          </p:cNvSpPr>
          <p:nvPr>
            <p:ph type="dt" sz="half" idx="2"/>
          </p:nvPr>
        </p:nvSpPr>
        <p:spPr/>
        <p:txBody>
          <a:bodyPr/>
          <a:lstStyle>
            <a:lvl1pPr>
              <a:defRPr/>
            </a:lvl1pPr>
          </a:lstStyle>
          <a:p>
            <a:endParaRPr lang="ru-RU" altLang="en-US"/>
          </a:p>
        </p:txBody>
      </p:sp>
      <p:sp>
        <p:nvSpPr>
          <p:cNvPr id="45061" name="Rectangle 5"/>
          <p:cNvSpPr>
            <a:spLocks noGrp="1" noChangeArrowheads="1"/>
          </p:cNvSpPr>
          <p:nvPr>
            <p:ph type="ftr" sz="quarter" idx="3"/>
          </p:nvPr>
        </p:nvSpPr>
        <p:spPr>
          <a:xfrm>
            <a:off x="3124200" y="6243638"/>
            <a:ext cx="2895600" cy="457200"/>
          </a:xfrm>
        </p:spPr>
        <p:txBody>
          <a:bodyPr/>
          <a:lstStyle>
            <a:lvl1pPr>
              <a:defRPr/>
            </a:lvl1pPr>
          </a:lstStyle>
          <a:p>
            <a:endParaRPr lang="ru-RU" altLang="en-US"/>
          </a:p>
        </p:txBody>
      </p:sp>
      <p:sp>
        <p:nvSpPr>
          <p:cNvPr id="45062" name="Rectangle 6"/>
          <p:cNvSpPr>
            <a:spLocks noGrp="1" noChangeArrowheads="1"/>
          </p:cNvSpPr>
          <p:nvPr>
            <p:ph type="sldNum" sz="quarter" idx="4"/>
          </p:nvPr>
        </p:nvSpPr>
        <p:spPr/>
        <p:txBody>
          <a:bodyPr/>
          <a:lstStyle>
            <a:lvl1pPr>
              <a:defRPr/>
            </a:lvl1pPr>
          </a:lstStyle>
          <a:p>
            <a:fld id="{B1E6FC22-F147-4BF7-9659-4F0740B76548}" type="slidenum">
              <a:rPr lang="ru-RU" altLang="en-US"/>
              <a:pPr/>
              <a:t>‹#›</a:t>
            </a:fld>
            <a:endParaRPr lang="ru-RU" altLang="en-US"/>
          </a:p>
        </p:txBody>
      </p:sp>
      <p:sp>
        <p:nvSpPr>
          <p:cNvPr id="45063"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45064"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C1D4C225-CF63-4DFE-AE1D-F174710CB9FF}" type="slidenum">
              <a:rPr lang="ru-RU" altLang="en-US"/>
              <a:pPr/>
              <a:t>‹#›</a:t>
            </a:fld>
            <a:endParaRPr lang="ru-RU" altLang="en-US"/>
          </a:p>
        </p:txBody>
      </p:sp>
    </p:spTree>
    <p:extLst>
      <p:ext uri="{BB962C8B-B14F-4D97-AF65-F5344CB8AC3E}">
        <p14:creationId xmlns:p14="http://schemas.microsoft.com/office/powerpoint/2010/main" val="1366659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3690A536-160B-41A5-876C-F279DC569D65}" type="slidenum">
              <a:rPr lang="ru-RU" altLang="en-US"/>
              <a:pPr/>
              <a:t>‹#›</a:t>
            </a:fld>
            <a:endParaRPr lang="ru-RU" altLang="en-US"/>
          </a:p>
        </p:txBody>
      </p:sp>
    </p:spTree>
    <p:extLst>
      <p:ext uri="{BB962C8B-B14F-4D97-AF65-F5344CB8AC3E}">
        <p14:creationId xmlns:p14="http://schemas.microsoft.com/office/powerpoint/2010/main" val="3661982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381C33D7-E3B1-45D6-A3DF-EDC33F2638C4}" type="slidenum">
              <a:rPr lang="ru-RU" altLang="en-US"/>
              <a:pPr/>
              <a:t>‹#›</a:t>
            </a:fld>
            <a:endParaRPr lang="ru-RU" altLang="en-US"/>
          </a:p>
        </p:txBody>
      </p:sp>
    </p:spTree>
    <p:extLst>
      <p:ext uri="{BB962C8B-B14F-4D97-AF65-F5344CB8AC3E}">
        <p14:creationId xmlns:p14="http://schemas.microsoft.com/office/powerpoint/2010/main" val="2919046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A4BA3332-80F6-43EB-80EC-F61125188249}" type="slidenum">
              <a:rPr lang="ru-RU" altLang="en-US"/>
              <a:pPr/>
              <a:t>‹#›</a:t>
            </a:fld>
            <a:endParaRPr lang="ru-RU" altLang="en-US"/>
          </a:p>
        </p:txBody>
      </p:sp>
    </p:spTree>
    <p:extLst>
      <p:ext uri="{BB962C8B-B14F-4D97-AF65-F5344CB8AC3E}">
        <p14:creationId xmlns:p14="http://schemas.microsoft.com/office/powerpoint/2010/main" val="1924041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ltLang="en-US"/>
          </a:p>
        </p:txBody>
      </p:sp>
      <p:sp>
        <p:nvSpPr>
          <p:cNvPr id="6" name="Нижний колонтитул 5"/>
          <p:cNvSpPr>
            <a:spLocks noGrp="1"/>
          </p:cNvSpPr>
          <p:nvPr>
            <p:ph type="ftr" sz="quarter" idx="11"/>
          </p:nvPr>
        </p:nvSpPr>
        <p:spPr/>
        <p:txBody>
          <a:bodyPr/>
          <a:lstStyle>
            <a:lvl1pPr>
              <a:defRPr/>
            </a:lvl1pPr>
          </a:lstStyle>
          <a:p>
            <a:endParaRPr lang="ru-RU" altLang="en-US"/>
          </a:p>
        </p:txBody>
      </p:sp>
      <p:sp>
        <p:nvSpPr>
          <p:cNvPr id="7" name="Номер слайда 6"/>
          <p:cNvSpPr>
            <a:spLocks noGrp="1"/>
          </p:cNvSpPr>
          <p:nvPr>
            <p:ph type="sldNum" sz="quarter" idx="12"/>
          </p:nvPr>
        </p:nvSpPr>
        <p:spPr/>
        <p:txBody>
          <a:bodyPr/>
          <a:lstStyle>
            <a:lvl1pPr>
              <a:defRPr/>
            </a:lvl1pPr>
          </a:lstStyle>
          <a:p>
            <a:fld id="{CC2070D6-6081-4B83-9C39-F3E2E1F55F21}" type="slidenum">
              <a:rPr lang="ru-RU" altLang="en-US"/>
              <a:pPr/>
              <a:t>‹#›</a:t>
            </a:fld>
            <a:endParaRPr lang="ru-RU" altLang="en-US"/>
          </a:p>
        </p:txBody>
      </p:sp>
    </p:spTree>
    <p:extLst>
      <p:ext uri="{BB962C8B-B14F-4D97-AF65-F5344CB8AC3E}">
        <p14:creationId xmlns:p14="http://schemas.microsoft.com/office/powerpoint/2010/main" val="1061562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ltLang="en-US"/>
          </a:p>
        </p:txBody>
      </p:sp>
      <p:sp>
        <p:nvSpPr>
          <p:cNvPr id="8" name="Нижний колонтитул 7"/>
          <p:cNvSpPr>
            <a:spLocks noGrp="1"/>
          </p:cNvSpPr>
          <p:nvPr>
            <p:ph type="ftr" sz="quarter" idx="11"/>
          </p:nvPr>
        </p:nvSpPr>
        <p:spPr/>
        <p:txBody>
          <a:bodyPr/>
          <a:lstStyle>
            <a:lvl1pPr>
              <a:defRPr/>
            </a:lvl1pPr>
          </a:lstStyle>
          <a:p>
            <a:endParaRPr lang="ru-RU" altLang="en-US"/>
          </a:p>
        </p:txBody>
      </p:sp>
      <p:sp>
        <p:nvSpPr>
          <p:cNvPr id="9" name="Номер слайда 8"/>
          <p:cNvSpPr>
            <a:spLocks noGrp="1"/>
          </p:cNvSpPr>
          <p:nvPr>
            <p:ph type="sldNum" sz="quarter" idx="12"/>
          </p:nvPr>
        </p:nvSpPr>
        <p:spPr/>
        <p:txBody>
          <a:bodyPr/>
          <a:lstStyle>
            <a:lvl1pPr>
              <a:defRPr/>
            </a:lvl1pPr>
          </a:lstStyle>
          <a:p>
            <a:fld id="{31FA4205-D75D-47B6-809F-30B7C1851A02}" type="slidenum">
              <a:rPr lang="ru-RU" altLang="en-US"/>
              <a:pPr/>
              <a:t>‹#›</a:t>
            </a:fld>
            <a:endParaRPr lang="ru-RU" altLang="en-US"/>
          </a:p>
        </p:txBody>
      </p:sp>
    </p:spTree>
    <p:extLst>
      <p:ext uri="{BB962C8B-B14F-4D97-AF65-F5344CB8AC3E}">
        <p14:creationId xmlns:p14="http://schemas.microsoft.com/office/powerpoint/2010/main" val="129515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ltLang="en-US"/>
          </a:p>
        </p:txBody>
      </p:sp>
      <p:sp>
        <p:nvSpPr>
          <p:cNvPr id="4" name="Нижний колонтитул 3"/>
          <p:cNvSpPr>
            <a:spLocks noGrp="1"/>
          </p:cNvSpPr>
          <p:nvPr>
            <p:ph type="ftr" sz="quarter" idx="11"/>
          </p:nvPr>
        </p:nvSpPr>
        <p:spPr/>
        <p:txBody>
          <a:bodyPr/>
          <a:lstStyle>
            <a:lvl1pPr>
              <a:defRPr/>
            </a:lvl1pPr>
          </a:lstStyle>
          <a:p>
            <a:endParaRPr lang="ru-RU" altLang="en-US"/>
          </a:p>
        </p:txBody>
      </p:sp>
      <p:sp>
        <p:nvSpPr>
          <p:cNvPr id="5" name="Номер слайда 4"/>
          <p:cNvSpPr>
            <a:spLocks noGrp="1"/>
          </p:cNvSpPr>
          <p:nvPr>
            <p:ph type="sldNum" sz="quarter" idx="12"/>
          </p:nvPr>
        </p:nvSpPr>
        <p:spPr/>
        <p:txBody>
          <a:bodyPr/>
          <a:lstStyle>
            <a:lvl1pPr>
              <a:defRPr/>
            </a:lvl1pPr>
          </a:lstStyle>
          <a:p>
            <a:fld id="{C0B3B566-44DB-46E1-A82F-195D19B40B1D}" type="slidenum">
              <a:rPr lang="ru-RU" altLang="en-US"/>
              <a:pPr/>
              <a:t>‹#›</a:t>
            </a:fld>
            <a:endParaRPr lang="ru-RU" altLang="en-US"/>
          </a:p>
        </p:txBody>
      </p:sp>
    </p:spTree>
    <p:extLst>
      <p:ext uri="{BB962C8B-B14F-4D97-AF65-F5344CB8AC3E}">
        <p14:creationId xmlns:p14="http://schemas.microsoft.com/office/powerpoint/2010/main" val="4279618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ltLang="en-US"/>
          </a:p>
        </p:txBody>
      </p:sp>
      <p:sp>
        <p:nvSpPr>
          <p:cNvPr id="3" name="Нижний колонтитул 2"/>
          <p:cNvSpPr>
            <a:spLocks noGrp="1"/>
          </p:cNvSpPr>
          <p:nvPr>
            <p:ph type="ftr" sz="quarter" idx="11"/>
          </p:nvPr>
        </p:nvSpPr>
        <p:spPr/>
        <p:txBody>
          <a:bodyPr/>
          <a:lstStyle>
            <a:lvl1pPr>
              <a:defRPr/>
            </a:lvl1pPr>
          </a:lstStyle>
          <a:p>
            <a:endParaRPr lang="ru-RU" altLang="en-US"/>
          </a:p>
        </p:txBody>
      </p:sp>
      <p:sp>
        <p:nvSpPr>
          <p:cNvPr id="4" name="Номер слайда 3"/>
          <p:cNvSpPr>
            <a:spLocks noGrp="1"/>
          </p:cNvSpPr>
          <p:nvPr>
            <p:ph type="sldNum" sz="quarter" idx="12"/>
          </p:nvPr>
        </p:nvSpPr>
        <p:spPr/>
        <p:txBody>
          <a:bodyPr/>
          <a:lstStyle>
            <a:lvl1pPr>
              <a:defRPr/>
            </a:lvl1pPr>
          </a:lstStyle>
          <a:p>
            <a:fld id="{5D2371A4-4B4B-4164-9BA7-8348F4614C67}" type="slidenum">
              <a:rPr lang="ru-RU" altLang="en-US"/>
              <a:pPr/>
              <a:t>‹#›</a:t>
            </a:fld>
            <a:endParaRPr lang="ru-RU" altLang="en-US"/>
          </a:p>
        </p:txBody>
      </p:sp>
    </p:spTree>
    <p:extLst>
      <p:ext uri="{BB962C8B-B14F-4D97-AF65-F5344CB8AC3E}">
        <p14:creationId xmlns:p14="http://schemas.microsoft.com/office/powerpoint/2010/main" val="1260370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ltLang="en-US"/>
          </a:p>
        </p:txBody>
      </p:sp>
      <p:sp>
        <p:nvSpPr>
          <p:cNvPr id="6" name="Нижний колонтитул 5"/>
          <p:cNvSpPr>
            <a:spLocks noGrp="1"/>
          </p:cNvSpPr>
          <p:nvPr>
            <p:ph type="ftr" sz="quarter" idx="11"/>
          </p:nvPr>
        </p:nvSpPr>
        <p:spPr/>
        <p:txBody>
          <a:bodyPr/>
          <a:lstStyle>
            <a:lvl1pPr>
              <a:defRPr/>
            </a:lvl1pPr>
          </a:lstStyle>
          <a:p>
            <a:endParaRPr lang="ru-RU" altLang="en-US"/>
          </a:p>
        </p:txBody>
      </p:sp>
      <p:sp>
        <p:nvSpPr>
          <p:cNvPr id="7" name="Номер слайда 6"/>
          <p:cNvSpPr>
            <a:spLocks noGrp="1"/>
          </p:cNvSpPr>
          <p:nvPr>
            <p:ph type="sldNum" sz="quarter" idx="12"/>
          </p:nvPr>
        </p:nvSpPr>
        <p:spPr/>
        <p:txBody>
          <a:bodyPr/>
          <a:lstStyle>
            <a:lvl1pPr>
              <a:defRPr/>
            </a:lvl1pPr>
          </a:lstStyle>
          <a:p>
            <a:fld id="{049601C9-F5C0-47C6-A8EA-07A34B217622}" type="slidenum">
              <a:rPr lang="ru-RU" altLang="en-US"/>
              <a:pPr/>
              <a:t>‹#›</a:t>
            </a:fld>
            <a:endParaRPr lang="ru-RU" altLang="en-US"/>
          </a:p>
        </p:txBody>
      </p:sp>
    </p:spTree>
    <p:extLst>
      <p:ext uri="{BB962C8B-B14F-4D97-AF65-F5344CB8AC3E}">
        <p14:creationId xmlns:p14="http://schemas.microsoft.com/office/powerpoint/2010/main" val="3800842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ltLang="en-US"/>
          </a:p>
        </p:txBody>
      </p:sp>
      <p:sp>
        <p:nvSpPr>
          <p:cNvPr id="6" name="Нижний колонтитул 5"/>
          <p:cNvSpPr>
            <a:spLocks noGrp="1"/>
          </p:cNvSpPr>
          <p:nvPr>
            <p:ph type="ftr" sz="quarter" idx="11"/>
          </p:nvPr>
        </p:nvSpPr>
        <p:spPr/>
        <p:txBody>
          <a:bodyPr/>
          <a:lstStyle>
            <a:lvl1pPr>
              <a:defRPr/>
            </a:lvl1pPr>
          </a:lstStyle>
          <a:p>
            <a:endParaRPr lang="ru-RU" altLang="en-US"/>
          </a:p>
        </p:txBody>
      </p:sp>
      <p:sp>
        <p:nvSpPr>
          <p:cNvPr id="7" name="Номер слайда 6"/>
          <p:cNvSpPr>
            <a:spLocks noGrp="1"/>
          </p:cNvSpPr>
          <p:nvPr>
            <p:ph type="sldNum" sz="quarter" idx="12"/>
          </p:nvPr>
        </p:nvSpPr>
        <p:spPr/>
        <p:txBody>
          <a:bodyPr/>
          <a:lstStyle>
            <a:lvl1pPr>
              <a:defRPr/>
            </a:lvl1pPr>
          </a:lstStyle>
          <a:p>
            <a:fld id="{20016083-DBC9-44BB-92DB-542A5214AF0C}" type="slidenum">
              <a:rPr lang="ru-RU" altLang="en-US"/>
              <a:pPr/>
              <a:t>‹#›</a:t>
            </a:fld>
            <a:endParaRPr lang="ru-RU" altLang="en-US"/>
          </a:p>
        </p:txBody>
      </p:sp>
    </p:spTree>
    <p:extLst>
      <p:ext uri="{BB962C8B-B14F-4D97-AF65-F5344CB8AC3E}">
        <p14:creationId xmlns:p14="http://schemas.microsoft.com/office/powerpoint/2010/main" val="304168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en-US" smtClean="0"/>
              <a:t>Образец заголовка</a:t>
            </a:r>
          </a:p>
        </p:txBody>
      </p:sp>
      <p:sp>
        <p:nvSpPr>
          <p:cNvPr id="44035"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p>
        </p:txBody>
      </p:sp>
      <p:sp>
        <p:nvSpPr>
          <p:cNvPr id="44036" name="Rectangle 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ru-RU" altLang="en-US"/>
          </a:p>
        </p:txBody>
      </p:sp>
      <p:sp>
        <p:nvSpPr>
          <p:cNvPr id="4403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ru-RU" altLang="en-US"/>
          </a:p>
        </p:txBody>
      </p:sp>
      <p:sp>
        <p:nvSpPr>
          <p:cNvPr id="44038" name="Rectangle 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AD34CF9C-FDC2-44B1-8A20-99C9A75D489C}" type="slidenum">
              <a:rPr lang="ru-RU" altLang="en-US"/>
              <a:pPr/>
              <a:t>‹#›</a:t>
            </a:fld>
            <a:endParaRPr lang="ru-RU" altLang="en-US"/>
          </a:p>
        </p:txBody>
      </p:sp>
      <p:sp>
        <p:nvSpPr>
          <p:cNvPr id="44039"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44040"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defRPr>
      </a:lvl2pPr>
      <a:lvl3pPr algn="l" rtl="0" fontAlgn="base">
        <a:spcBef>
          <a:spcPct val="0"/>
        </a:spcBef>
        <a:spcAft>
          <a:spcPct val="0"/>
        </a:spcAft>
        <a:defRPr sz="4200">
          <a:solidFill>
            <a:schemeClr val="tx2"/>
          </a:solidFill>
          <a:latin typeface="Garamond" pitchFamily="18" charset="0"/>
        </a:defRPr>
      </a:lvl3pPr>
      <a:lvl4pPr algn="l" rtl="0" fontAlgn="base">
        <a:spcBef>
          <a:spcPct val="0"/>
        </a:spcBef>
        <a:spcAft>
          <a:spcPct val="0"/>
        </a:spcAft>
        <a:defRPr sz="4200">
          <a:solidFill>
            <a:schemeClr val="tx2"/>
          </a:solidFill>
          <a:latin typeface="Garamond" pitchFamily="18" charset="0"/>
        </a:defRPr>
      </a:lvl4pPr>
      <a:lvl5pPr algn="l" rtl="0" fontAlgn="base">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1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2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2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25.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endParaRPr lang="ru-RU" altLang="ru-RU"/>
          </a:p>
        </p:txBody>
      </p:sp>
      <p:sp>
        <p:nvSpPr>
          <p:cNvPr id="2051" name="Rectangle 3"/>
          <p:cNvSpPr>
            <a:spLocks noGrp="1" noChangeArrowheads="1"/>
          </p:cNvSpPr>
          <p:nvPr>
            <p:ph type="subTitle" idx="1"/>
          </p:nvPr>
        </p:nvSpPr>
        <p:spPr/>
        <p:txBody>
          <a:bodyPr/>
          <a:lstStyle/>
          <a:p>
            <a:endParaRPr lang="ru-RU" altLang="ru-RU"/>
          </a:p>
        </p:txBody>
      </p:sp>
      <p:pic>
        <p:nvPicPr>
          <p:cNvPr id="2052" name="Picture 4" descr="ps_mesozoic"/>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351963" cy="7100888"/>
          </a:xfrm>
          <a:prstGeom prst="rect">
            <a:avLst/>
          </a:prstGeom>
          <a:noFill/>
          <a:extLst>
            <a:ext uri="{909E8E84-426E-40DD-AFC4-6F175D3DCCD1}">
              <a14:hiddenFill xmlns:a14="http://schemas.microsoft.com/office/drawing/2010/main">
                <a:solidFill>
                  <a:srgbClr val="FFFFFF"/>
                </a:solidFill>
              </a14:hiddenFill>
            </a:ext>
          </a:extLst>
        </p:spPr>
      </p:pic>
      <p:sp>
        <p:nvSpPr>
          <p:cNvPr id="2053" name="Text Box 5"/>
          <p:cNvSpPr txBox="1">
            <a:spLocks noChangeArrowheads="1"/>
          </p:cNvSpPr>
          <p:nvPr/>
        </p:nvSpPr>
        <p:spPr bwMode="auto">
          <a:xfrm>
            <a:off x="2987675" y="620713"/>
            <a:ext cx="5976938" cy="169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3000">
                <a:latin typeface="Times New Roman" pitchFamily="18" charset="0"/>
              </a:rPr>
              <a:t>Проект для подготовительной группы:</a:t>
            </a:r>
          </a:p>
          <a:p>
            <a:pPr algn="ctr">
              <a:spcBef>
                <a:spcPct val="50000"/>
              </a:spcBef>
            </a:pPr>
            <a:r>
              <a:rPr lang="ru-RU" altLang="ru-RU" sz="3000">
                <a:latin typeface="Times New Roman" pitchFamily="18" charset="0"/>
              </a:rPr>
              <a:t>Мир динозавров</a:t>
            </a:r>
          </a:p>
        </p:txBody>
      </p:sp>
      <p:sp>
        <p:nvSpPr>
          <p:cNvPr id="2054" name="Text Box 6"/>
          <p:cNvSpPr txBox="1">
            <a:spLocks noChangeArrowheads="1"/>
          </p:cNvSpPr>
          <p:nvPr/>
        </p:nvSpPr>
        <p:spPr bwMode="auto">
          <a:xfrm>
            <a:off x="5292725" y="3716338"/>
            <a:ext cx="3455988"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b="1" dirty="0"/>
              <a:t>Презентацию подготовила: воспитатель Рогова Н.М.</a:t>
            </a:r>
            <a:br>
              <a:rPr lang="ru-RU" altLang="ru-RU" b="1" dirty="0"/>
            </a:br>
            <a:r>
              <a:rPr lang="ru-RU" altLang="ru-RU" b="1" dirty="0"/>
              <a:t>МБДОУ «Детский сад №407» г. о. Самара</a:t>
            </a:r>
          </a:p>
          <a:p>
            <a:pPr>
              <a:spcBef>
                <a:spcPct val="50000"/>
              </a:spcBef>
            </a:pPr>
            <a:endParaRPr lang="ru-RU" altLang="ru-RU"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1"/>
          <p:cNvSpPr txBox="1">
            <a:spLocks noChangeArrowheads="1"/>
          </p:cNvSpPr>
          <p:nvPr/>
        </p:nvSpPr>
        <p:spPr bwMode="auto">
          <a:xfrm>
            <a:off x="219075" y="9525"/>
            <a:ext cx="88169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5pPr>
            <a:lvl6pPr marL="25146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6pPr>
            <a:lvl7pPr marL="29718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7pPr>
            <a:lvl8pPr marL="34290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8pPr>
            <a:lvl9pPr marL="38862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9pPr>
          </a:lstStyle>
          <a:p>
            <a:pPr algn="ctr">
              <a:buSzPct val="100000"/>
            </a:pPr>
            <a:r>
              <a:rPr lang="ru-RU" altLang="ru-RU" sz="1200" b="1">
                <a:latin typeface="Constantia" pitchFamily="18" charset="0"/>
              </a:rPr>
              <a:t>ПЛОТОЯДНЫЕ</a:t>
            </a:r>
            <a:br>
              <a:rPr lang="ru-RU" altLang="ru-RU" sz="1200" b="1">
                <a:latin typeface="Constantia" pitchFamily="18" charset="0"/>
              </a:rPr>
            </a:br>
            <a:r>
              <a:rPr lang="ru-RU" altLang="ru-RU" sz="1200">
                <a:latin typeface="Constantia" pitchFamily="18" charset="0"/>
              </a:rPr>
              <a:t>ХИЩНЫЕ ИЛИ ПЛОТОЯДНЫЕ ДИНОЗАВРЫ БЫЛИ МОЩНЫМИ ЖИВОТНЫМИ. ОНИ ХОДИЛИ ПРЯМО, НА ЗАДНИХ КОНЕЧНОСТЯХ, А ИХ ПЕРЕДНИЕ КОНЕЧНОСТИ БЫЛИ НАМНОГО КОРОЧЕ И ЗАКАНЧИВАЛИСЬ КОГТИСТЫМИ ПАЛЬЦАМИ.</a:t>
            </a:r>
            <a:br>
              <a:rPr lang="ru-RU" altLang="ru-RU" sz="1200">
                <a:latin typeface="Constantia" pitchFamily="18" charset="0"/>
              </a:rPr>
            </a:br>
            <a:r>
              <a:rPr lang="ru-RU" altLang="ru-RU" sz="1200" b="1" i="1">
                <a:latin typeface="Constantia" pitchFamily="18" charset="0"/>
              </a:rPr>
              <a:t/>
            </a:r>
            <a:br>
              <a:rPr lang="ru-RU" altLang="ru-RU" sz="1200" b="1" i="1">
                <a:latin typeface="Constantia" pitchFamily="18" charset="0"/>
              </a:rPr>
            </a:br>
            <a:endParaRPr lang="ru-RU" altLang="ru-RU" sz="1200" b="1" i="1">
              <a:latin typeface="Constantia" pitchFamily="18" charset="0"/>
            </a:endParaRPr>
          </a:p>
        </p:txBody>
      </p:sp>
      <p:sp>
        <p:nvSpPr>
          <p:cNvPr id="66563" name="Text Box 2"/>
          <p:cNvSpPr txBox="1">
            <a:spLocks noChangeArrowheads="1"/>
          </p:cNvSpPr>
          <p:nvPr/>
        </p:nvSpPr>
        <p:spPr bwMode="auto">
          <a:xfrm>
            <a:off x="219075" y="1268413"/>
            <a:ext cx="32004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5pPr>
            <a:lvl6pPr marL="25146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6pPr>
            <a:lvl7pPr marL="29718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7pPr>
            <a:lvl8pPr marL="34290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8pPr>
            <a:lvl9pPr marL="38862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9pPr>
          </a:lstStyle>
          <a:p>
            <a:pPr algn="just">
              <a:spcBef>
                <a:spcPts val="1500"/>
              </a:spcBef>
              <a:buSzPct val="100000"/>
            </a:pPr>
            <a:r>
              <a:rPr lang="ru-RU" altLang="ru-RU" sz="1400" b="1">
                <a:latin typeface="Century" pitchFamily="16" charset="0"/>
              </a:rPr>
              <a:t>Тиранозавр - </a:t>
            </a:r>
            <a:r>
              <a:rPr lang="ru-RU" altLang="ru-RU" sz="1400" i="1">
                <a:latin typeface="Century" pitchFamily="16" charset="0"/>
              </a:rPr>
              <a:t>название переводят как  «ящер-разбойник».  У него была огромная голова на короткой шее и очень крепкие, острые зубы. </a:t>
            </a:r>
          </a:p>
          <a:p>
            <a:pPr algn="just">
              <a:spcBef>
                <a:spcPts val="1500"/>
              </a:spcBef>
              <a:buSzPct val="100000"/>
            </a:pPr>
            <a:r>
              <a:rPr lang="ru-RU" altLang="ru-RU" sz="1400" b="1">
                <a:latin typeface="Century" pitchFamily="16" charset="0"/>
              </a:rPr>
              <a:t>Овираптор </a:t>
            </a:r>
            <a:r>
              <a:rPr lang="ru-RU" altLang="ru-RU" sz="1400" i="1">
                <a:latin typeface="Century" pitchFamily="16" charset="0"/>
              </a:rPr>
              <a:t>- «похититель яиц». Необычайно короткие и мощные челюсти с единственным зубом позволяли этому хищнику легко прокусывать толстую скорлупу яиц других динозавров.  </a:t>
            </a:r>
          </a:p>
          <a:p>
            <a:pPr algn="just">
              <a:spcBef>
                <a:spcPts val="1500"/>
              </a:spcBef>
              <a:buSzPct val="100000"/>
            </a:pPr>
            <a:r>
              <a:rPr lang="ru-RU" altLang="ru-RU" sz="1400" b="1" i="1">
                <a:latin typeface="Century" pitchFamily="16" charset="0"/>
              </a:rPr>
              <a:t>Аллозавр</a:t>
            </a:r>
            <a:r>
              <a:rPr lang="ru-RU" altLang="ru-RU" sz="1400" i="1">
                <a:latin typeface="Century" pitchFamily="16" charset="0"/>
              </a:rPr>
              <a:t> - Один из наиболее известных видов хищных динозавров. Название, которое в переводе с греческого означает «странный ящер». </a:t>
            </a:r>
          </a:p>
          <a:p>
            <a:pPr algn="just">
              <a:spcBef>
                <a:spcPts val="1500"/>
              </a:spcBef>
              <a:buSzPct val="100000"/>
            </a:pPr>
            <a:r>
              <a:rPr lang="ru-RU" altLang="ru-RU" sz="1400" b="1" i="1">
                <a:latin typeface="Century" pitchFamily="16" charset="0"/>
              </a:rPr>
              <a:t>Диметродоны -</a:t>
            </a:r>
            <a:r>
              <a:rPr lang="ru-RU" altLang="ru-RU" sz="1400" i="1">
                <a:latin typeface="Century" pitchFamily="16" charset="0"/>
              </a:rPr>
              <a:t> что примерно означает «две меры зубов» Диметродоны  ближе к млекопитающим. Самые большие из них, достигали в длину до 4х метров и могли весить вплоть до 200 кг. </a:t>
            </a:r>
          </a:p>
        </p:txBody>
      </p:sp>
      <p:grpSp>
        <p:nvGrpSpPr>
          <p:cNvPr id="66564" name="Group 3"/>
          <p:cNvGrpSpPr>
            <a:grpSpLocks/>
          </p:cNvGrpSpPr>
          <p:nvPr/>
        </p:nvGrpSpPr>
        <p:grpSpPr bwMode="auto">
          <a:xfrm>
            <a:off x="3919538" y="1255713"/>
            <a:ext cx="1839912" cy="1614487"/>
            <a:chOff x="2469" y="791"/>
            <a:chExt cx="1159" cy="1017"/>
          </a:xfrm>
        </p:grpSpPr>
        <p:pic>
          <p:nvPicPr>
            <p:cNvPr id="66565"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69" y="791"/>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6566" name="Text Box 5"/>
            <p:cNvSpPr txBox="1">
              <a:spLocks noChangeArrowheads="1"/>
            </p:cNvSpPr>
            <p:nvPr/>
          </p:nvSpPr>
          <p:spPr bwMode="auto">
            <a:xfrm>
              <a:off x="2469" y="791"/>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66567" name="Group 6"/>
          <p:cNvGrpSpPr>
            <a:grpSpLocks/>
          </p:cNvGrpSpPr>
          <p:nvPr/>
        </p:nvGrpSpPr>
        <p:grpSpPr bwMode="auto">
          <a:xfrm>
            <a:off x="6870700" y="1189038"/>
            <a:ext cx="1595438" cy="1741487"/>
            <a:chOff x="4328" y="749"/>
            <a:chExt cx="1005" cy="1097"/>
          </a:xfrm>
        </p:grpSpPr>
        <p:pic>
          <p:nvPicPr>
            <p:cNvPr id="66568" name="Picture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8" y="749"/>
              <a:ext cx="1006" cy="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6569" name="Text Box 8"/>
            <p:cNvSpPr txBox="1">
              <a:spLocks noChangeArrowheads="1"/>
            </p:cNvSpPr>
            <p:nvPr/>
          </p:nvSpPr>
          <p:spPr bwMode="auto">
            <a:xfrm>
              <a:off x="4328" y="749"/>
              <a:ext cx="1006" cy="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66570" name="Group 9"/>
          <p:cNvGrpSpPr>
            <a:grpSpLocks/>
          </p:cNvGrpSpPr>
          <p:nvPr/>
        </p:nvGrpSpPr>
        <p:grpSpPr bwMode="auto">
          <a:xfrm>
            <a:off x="3924300" y="3860800"/>
            <a:ext cx="1936750" cy="1528763"/>
            <a:chOff x="2472" y="2432"/>
            <a:chExt cx="1220" cy="963"/>
          </a:xfrm>
        </p:grpSpPr>
        <p:pic>
          <p:nvPicPr>
            <p:cNvPr id="27658" name="Picture 1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72" y="2432"/>
              <a:ext cx="1221" cy="964"/>
            </a:xfrm>
            <a:prstGeom prst="rect">
              <a:avLst/>
            </a:prstGeom>
            <a:solidFill>
              <a:srgbClr val="DDD9C3"/>
            </a:solidFill>
            <a:ln w="9525">
              <a:noFill/>
              <a:round/>
              <a:headEnd/>
              <a:tailEnd/>
            </a:ln>
            <a:effectLst>
              <a:outerShdw dist="139498" dir="2700000" algn="ctr" rotWithShape="0">
                <a:srgbClr val="333333">
                  <a:alpha val="65019"/>
                </a:srgbClr>
              </a:outerShdw>
            </a:effectLst>
          </p:spPr>
        </p:pic>
        <p:sp>
          <p:nvSpPr>
            <p:cNvPr id="66572" name="Text Box 11"/>
            <p:cNvSpPr txBox="1">
              <a:spLocks noChangeArrowheads="1"/>
            </p:cNvSpPr>
            <p:nvPr/>
          </p:nvSpPr>
          <p:spPr bwMode="auto">
            <a:xfrm>
              <a:off x="2472" y="2432"/>
              <a:ext cx="1221" cy="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66573" name="Group 12"/>
          <p:cNvGrpSpPr>
            <a:grpSpLocks/>
          </p:cNvGrpSpPr>
          <p:nvPr/>
        </p:nvGrpSpPr>
        <p:grpSpPr bwMode="auto">
          <a:xfrm>
            <a:off x="6735763" y="3760788"/>
            <a:ext cx="1839912" cy="1614487"/>
            <a:chOff x="4243" y="2369"/>
            <a:chExt cx="1159" cy="1017"/>
          </a:xfrm>
        </p:grpSpPr>
        <p:pic>
          <p:nvPicPr>
            <p:cNvPr id="66574" name="Picture 1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243" y="2369"/>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6575" name="Text Box 14"/>
            <p:cNvSpPr txBox="1">
              <a:spLocks noChangeArrowheads="1"/>
            </p:cNvSpPr>
            <p:nvPr/>
          </p:nvSpPr>
          <p:spPr bwMode="auto">
            <a:xfrm>
              <a:off x="4243" y="2369"/>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1"/>
          <p:cNvSpPr txBox="1">
            <a:spLocks noChangeArrowheads="1"/>
          </p:cNvSpPr>
          <p:nvPr/>
        </p:nvSpPr>
        <p:spPr bwMode="auto">
          <a:xfrm>
            <a:off x="219075" y="274638"/>
            <a:ext cx="86741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5pPr>
            <a:lvl6pPr marL="25146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6pPr>
            <a:lvl7pPr marL="29718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7pPr>
            <a:lvl8pPr marL="34290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8pPr>
            <a:lvl9pPr marL="38862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9pPr>
          </a:lstStyle>
          <a:p>
            <a:pPr algn="ctr">
              <a:buSzPct val="100000"/>
            </a:pPr>
            <a:r>
              <a:rPr lang="ru-RU" altLang="ru-RU" sz="2400" b="1">
                <a:latin typeface="Constantia" pitchFamily="18" charset="0"/>
              </a:rPr>
              <a:t>КАК ВЫМЕРЛИ ДИНОЗАВРЫ ?</a:t>
            </a:r>
          </a:p>
        </p:txBody>
      </p:sp>
      <p:sp>
        <p:nvSpPr>
          <p:cNvPr id="68611" name="Text Box 2"/>
          <p:cNvSpPr txBox="1">
            <a:spLocks noChangeArrowheads="1"/>
          </p:cNvSpPr>
          <p:nvPr/>
        </p:nvSpPr>
        <p:spPr bwMode="auto">
          <a:xfrm>
            <a:off x="250825" y="908050"/>
            <a:ext cx="32734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5pPr>
            <a:lvl6pPr marL="25146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6pPr>
            <a:lvl7pPr marL="29718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7pPr>
            <a:lvl8pPr marL="34290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8pPr>
            <a:lvl9pPr marL="38862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9pPr>
          </a:lstStyle>
          <a:p>
            <a:pPr algn="just">
              <a:spcBef>
                <a:spcPts val="1500"/>
              </a:spcBef>
              <a:buSzPct val="100000"/>
            </a:pPr>
            <a:endParaRPr lang="ru-RU" altLang="ru-RU" sz="1400" b="1">
              <a:solidFill>
                <a:srgbClr val="49345F"/>
              </a:solidFill>
              <a:latin typeface="Century" pitchFamily="16" charset="0"/>
            </a:endParaRPr>
          </a:p>
          <a:p>
            <a:pPr algn="just">
              <a:spcBef>
                <a:spcPts val="1500"/>
              </a:spcBef>
              <a:buSzPct val="100000"/>
            </a:pPr>
            <a:r>
              <a:rPr lang="ru-RU" altLang="ru-RU" sz="1400">
                <a:latin typeface="Century" pitchFamily="16" charset="0"/>
              </a:rPr>
              <a:t>На этот счет существуют несколько объяснений. Согласно одной из версий ученых, на Землю упал огромный метеорит диаметром десять километров. От удара поднялось вверх такое количество пыли, что небо над всей Землей потемнело на многие месяцы. Погибли растения, нуждающиеся в солнечном свете, вслед за ними растительноядные животные, а затем и хищники. </a:t>
            </a:r>
          </a:p>
        </p:txBody>
      </p:sp>
      <p:grpSp>
        <p:nvGrpSpPr>
          <p:cNvPr id="68612" name="Group 3"/>
          <p:cNvGrpSpPr>
            <a:grpSpLocks/>
          </p:cNvGrpSpPr>
          <p:nvPr/>
        </p:nvGrpSpPr>
        <p:grpSpPr bwMode="auto">
          <a:xfrm>
            <a:off x="3889375" y="1231900"/>
            <a:ext cx="4710113" cy="4167188"/>
            <a:chOff x="2450" y="776"/>
            <a:chExt cx="2967" cy="2625"/>
          </a:xfrm>
        </p:grpSpPr>
        <p:pic>
          <p:nvPicPr>
            <p:cNvPr id="68613"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50" y="776"/>
              <a:ext cx="2968" cy="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8614" name="Text Box 5"/>
            <p:cNvSpPr txBox="1">
              <a:spLocks noChangeArrowheads="1"/>
            </p:cNvSpPr>
            <p:nvPr/>
          </p:nvSpPr>
          <p:spPr bwMode="auto">
            <a:xfrm>
              <a:off x="2450" y="776"/>
              <a:ext cx="2968" cy="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1"/>
          <p:cNvSpPr txBox="1">
            <a:spLocks noChangeArrowheads="1"/>
          </p:cNvSpPr>
          <p:nvPr/>
        </p:nvSpPr>
        <p:spPr bwMode="auto">
          <a:xfrm>
            <a:off x="219075" y="274638"/>
            <a:ext cx="8745538"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5pPr>
            <a:lvl6pPr marL="25146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6pPr>
            <a:lvl7pPr marL="29718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7pPr>
            <a:lvl8pPr marL="34290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8pPr>
            <a:lvl9pPr marL="38862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9pPr>
          </a:lstStyle>
          <a:p>
            <a:pPr algn="ctr">
              <a:buSzPct val="100000"/>
            </a:pPr>
            <a:r>
              <a:rPr lang="ru-RU" altLang="ru-RU" sz="2400" b="1">
                <a:latin typeface="Constantia" pitchFamily="18" charset="0"/>
              </a:rPr>
              <a:t>КАКИЕ ОНИ ВСЕ ТАКИ РАЗНЫЕ - ДИНОЗАВРЫ</a:t>
            </a:r>
          </a:p>
        </p:txBody>
      </p:sp>
      <p:grpSp>
        <p:nvGrpSpPr>
          <p:cNvPr id="70659" name="Group 2"/>
          <p:cNvGrpSpPr>
            <a:grpSpLocks/>
          </p:cNvGrpSpPr>
          <p:nvPr/>
        </p:nvGrpSpPr>
        <p:grpSpPr bwMode="auto">
          <a:xfrm>
            <a:off x="3992563" y="1047750"/>
            <a:ext cx="1589087" cy="1955800"/>
            <a:chOff x="2515" y="660"/>
            <a:chExt cx="1001" cy="1232"/>
          </a:xfrm>
        </p:grpSpPr>
        <p:pic>
          <p:nvPicPr>
            <p:cNvPr id="70660"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 y="660"/>
              <a:ext cx="1002" cy="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0661" name="Text Box 4"/>
            <p:cNvSpPr txBox="1">
              <a:spLocks noChangeArrowheads="1"/>
            </p:cNvSpPr>
            <p:nvPr/>
          </p:nvSpPr>
          <p:spPr bwMode="auto">
            <a:xfrm>
              <a:off x="2515" y="660"/>
              <a:ext cx="1002" cy="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70662" name="Group 5"/>
          <p:cNvGrpSpPr>
            <a:grpSpLocks/>
          </p:cNvGrpSpPr>
          <p:nvPr/>
        </p:nvGrpSpPr>
        <p:grpSpPr bwMode="auto">
          <a:xfrm>
            <a:off x="6583363" y="1189038"/>
            <a:ext cx="2174875" cy="1612900"/>
            <a:chOff x="4147" y="749"/>
            <a:chExt cx="1370" cy="1016"/>
          </a:xfrm>
        </p:grpSpPr>
        <p:pic>
          <p:nvPicPr>
            <p:cNvPr id="70663" name="Picture 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47" y="749"/>
              <a:ext cx="1371" cy="1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0664" name="Text Box 7"/>
            <p:cNvSpPr txBox="1">
              <a:spLocks noChangeArrowheads="1"/>
            </p:cNvSpPr>
            <p:nvPr/>
          </p:nvSpPr>
          <p:spPr bwMode="auto">
            <a:xfrm>
              <a:off x="4147" y="749"/>
              <a:ext cx="1371" cy="1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70665" name="Group 8"/>
          <p:cNvGrpSpPr>
            <a:grpSpLocks/>
          </p:cNvGrpSpPr>
          <p:nvPr/>
        </p:nvGrpSpPr>
        <p:grpSpPr bwMode="auto">
          <a:xfrm>
            <a:off x="3700463" y="3786188"/>
            <a:ext cx="2241550" cy="1606550"/>
            <a:chOff x="2331" y="2385"/>
            <a:chExt cx="1412" cy="1012"/>
          </a:xfrm>
        </p:grpSpPr>
        <p:pic>
          <p:nvPicPr>
            <p:cNvPr id="70666" name="Picture 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331" y="2385"/>
              <a:ext cx="1413" cy="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0667" name="Text Box 10"/>
            <p:cNvSpPr txBox="1">
              <a:spLocks noChangeArrowheads="1"/>
            </p:cNvSpPr>
            <p:nvPr/>
          </p:nvSpPr>
          <p:spPr bwMode="auto">
            <a:xfrm>
              <a:off x="2331" y="2385"/>
              <a:ext cx="1413" cy="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70668" name="Group 11"/>
          <p:cNvGrpSpPr>
            <a:grpSpLocks/>
          </p:cNvGrpSpPr>
          <p:nvPr/>
        </p:nvGrpSpPr>
        <p:grpSpPr bwMode="auto">
          <a:xfrm>
            <a:off x="6735763" y="3760788"/>
            <a:ext cx="1839912" cy="1614487"/>
            <a:chOff x="4243" y="2369"/>
            <a:chExt cx="1159" cy="1017"/>
          </a:xfrm>
        </p:grpSpPr>
        <p:pic>
          <p:nvPicPr>
            <p:cNvPr id="70669" name="Picture 1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243" y="2369"/>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0670" name="Text Box 13"/>
            <p:cNvSpPr txBox="1">
              <a:spLocks noChangeArrowheads="1"/>
            </p:cNvSpPr>
            <p:nvPr/>
          </p:nvSpPr>
          <p:spPr bwMode="auto">
            <a:xfrm>
              <a:off x="4243" y="2369"/>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70671" name="Group 14"/>
          <p:cNvGrpSpPr>
            <a:grpSpLocks/>
          </p:cNvGrpSpPr>
          <p:nvPr/>
        </p:nvGrpSpPr>
        <p:grpSpPr bwMode="auto">
          <a:xfrm>
            <a:off x="762000" y="865188"/>
            <a:ext cx="2644775" cy="2425700"/>
            <a:chOff x="480" y="545"/>
            <a:chExt cx="1666" cy="1528"/>
          </a:xfrm>
        </p:grpSpPr>
        <p:pic>
          <p:nvPicPr>
            <p:cNvPr id="70672" name="Picture 15"/>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80" y="545"/>
              <a:ext cx="1667" cy="1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0673" name="Text Box 16"/>
            <p:cNvSpPr txBox="1">
              <a:spLocks noChangeArrowheads="1"/>
            </p:cNvSpPr>
            <p:nvPr/>
          </p:nvSpPr>
          <p:spPr bwMode="auto">
            <a:xfrm>
              <a:off x="521" y="572"/>
              <a:ext cx="1588" cy="1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70674" name="Group 17"/>
          <p:cNvGrpSpPr>
            <a:grpSpLocks/>
          </p:cNvGrpSpPr>
          <p:nvPr/>
        </p:nvGrpSpPr>
        <p:grpSpPr bwMode="auto">
          <a:xfrm>
            <a:off x="938213" y="1006475"/>
            <a:ext cx="2290762" cy="2136775"/>
            <a:chOff x="591" y="634"/>
            <a:chExt cx="1443" cy="1346"/>
          </a:xfrm>
        </p:grpSpPr>
        <p:pic>
          <p:nvPicPr>
            <p:cNvPr id="70675" name="Picture 1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91" y="634"/>
              <a:ext cx="1444" cy="1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0676" name="Text Box 19"/>
            <p:cNvSpPr txBox="1">
              <a:spLocks noChangeArrowheads="1"/>
            </p:cNvSpPr>
            <p:nvPr/>
          </p:nvSpPr>
          <p:spPr bwMode="auto">
            <a:xfrm>
              <a:off x="635" y="661"/>
              <a:ext cx="1360" cy="1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pic>
        <p:nvPicPr>
          <p:cNvPr id="70677" name="Picture 20"/>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127125" y="1268413"/>
            <a:ext cx="1920875"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nvGrpSpPr>
          <p:cNvPr id="70678" name="Group 21"/>
          <p:cNvGrpSpPr>
            <a:grpSpLocks/>
          </p:cNvGrpSpPr>
          <p:nvPr/>
        </p:nvGrpSpPr>
        <p:grpSpPr bwMode="auto">
          <a:xfrm>
            <a:off x="762000" y="3346450"/>
            <a:ext cx="2644775" cy="2535238"/>
            <a:chOff x="480" y="2108"/>
            <a:chExt cx="1666" cy="1597"/>
          </a:xfrm>
        </p:grpSpPr>
        <p:pic>
          <p:nvPicPr>
            <p:cNvPr id="70679" name="Picture 2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80" y="2108"/>
              <a:ext cx="1667" cy="1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0680" name="Text Box 23"/>
            <p:cNvSpPr txBox="1">
              <a:spLocks noChangeArrowheads="1"/>
            </p:cNvSpPr>
            <p:nvPr/>
          </p:nvSpPr>
          <p:spPr bwMode="auto">
            <a:xfrm>
              <a:off x="521" y="2135"/>
              <a:ext cx="1588" cy="1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70681" name="Group 24"/>
          <p:cNvGrpSpPr>
            <a:grpSpLocks/>
          </p:cNvGrpSpPr>
          <p:nvPr/>
        </p:nvGrpSpPr>
        <p:grpSpPr bwMode="auto">
          <a:xfrm>
            <a:off x="914400" y="3548063"/>
            <a:ext cx="2290763" cy="2138362"/>
            <a:chOff x="576" y="2235"/>
            <a:chExt cx="1443" cy="1347"/>
          </a:xfrm>
        </p:grpSpPr>
        <p:pic>
          <p:nvPicPr>
            <p:cNvPr id="70682" name="Picture 25"/>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576" y="2235"/>
              <a:ext cx="1444" cy="1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0683" name="Text Box 26"/>
            <p:cNvSpPr txBox="1">
              <a:spLocks noChangeArrowheads="1"/>
            </p:cNvSpPr>
            <p:nvPr/>
          </p:nvSpPr>
          <p:spPr bwMode="auto">
            <a:xfrm>
              <a:off x="619" y="2261"/>
              <a:ext cx="1361" cy="1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pic>
        <p:nvPicPr>
          <p:cNvPr id="70684" name="Picture 27"/>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065213" y="3752850"/>
            <a:ext cx="1970087"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ru-RU" altLang="ru-RU" sz="3800"/>
              <a:t>Образовательная область «Познание»</a:t>
            </a:r>
          </a:p>
        </p:txBody>
      </p:sp>
      <p:sp>
        <p:nvSpPr>
          <p:cNvPr id="50179" name="Rectangle 3"/>
          <p:cNvSpPr>
            <a:spLocks noGrp="1" noChangeArrowheads="1"/>
          </p:cNvSpPr>
          <p:nvPr>
            <p:ph type="body" idx="1"/>
          </p:nvPr>
        </p:nvSpPr>
        <p:spPr/>
        <p:txBody>
          <a:bodyPr/>
          <a:lstStyle/>
          <a:p>
            <a:pPr>
              <a:lnSpc>
                <a:spcPct val="80000"/>
              </a:lnSpc>
            </a:pPr>
            <a:r>
              <a:rPr lang="ru-RU" altLang="ru-RU" sz="1800" b="1" i="1">
                <a:latin typeface="Times New Roman" pitchFamily="18" charset="0"/>
              </a:rPr>
              <a:t>1) Занятия</a:t>
            </a:r>
            <a:endParaRPr lang="ru-RU" altLang="ru-RU" sz="1800">
              <a:latin typeface="Times New Roman" pitchFamily="18" charset="0"/>
            </a:endParaRPr>
          </a:p>
          <a:p>
            <a:pPr>
              <a:lnSpc>
                <a:spcPct val="80000"/>
              </a:lnSpc>
            </a:pPr>
            <a:r>
              <a:rPr lang="ru-RU" altLang="ru-RU" sz="1800">
                <a:latin typeface="Times New Roman" pitchFamily="18" charset="0"/>
              </a:rPr>
              <a:t>«Кто такие динозавры?»</a:t>
            </a:r>
          </a:p>
          <a:p>
            <a:pPr>
              <a:lnSpc>
                <a:spcPct val="80000"/>
              </a:lnSpc>
            </a:pPr>
            <a:r>
              <a:rPr lang="ru-RU" altLang="ru-RU" sz="1800">
                <a:latin typeface="Times New Roman" pitchFamily="18" charset="0"/>
              </a:rPr>
              <a:t>Цель: познакомить детей с древними обитателями планеты, их многообразием, видами.</a:t>
            </a:r>
          </a:p>
          <a:p>
            <a:pPr>
              <a:lnSpc>
                <a:spcPct val="80000"/>
              </a:lnSpc>
            </a:pPr>
            <a:r>
              <a:rPr lang="ru-RU" altLang="ru-RU" sz="1800">
                <a:latin typeface="Times New Roman" pitchFamily="18" charset="0"/>
              </a:rPr>
              <a:t>«Путешествие к динозаврам» проводилось как итоговое занятие в рамках проекта, целью которого являлось обобщить знания детей, полученные в ходе проекта.</a:t>
            </a:r>
            <a:endParaRPr lang="ru-RU" altLang="ru-RU" sz="1800" b="1" i="1">
              <a:latin typeface="Times New Roman" pitchFamily="18" charset="0"/>
            </a:endParaRPr>
          </a:p>
          <a:p>
            <a:pPr>
              <a:lnSpc>
                <a:spcPct val="80000"/>
              </a:lnSpc>
            </a:pPr>
            <a:r>
              <a:rPr lang="ru-RU" altLang="ru-RU" sz="1800" b="1" i="1">
                <a:latin typeface="Times New Roman" pitchFamily="18" charset="0"/>
              </a:rPr>
              <a:t>2) беседа</a:t>
            </a:r>
            <a:endParaRPr lang="ru-RU" altLang="ru-RU" sz="1800">
              <a:latin typeface="Times New Roman" pitchFamily="18" charset="0"/>
            </a:endParaRPr>
          </a:p>
          <a:p>
            <a:pPr>
              <a:lnSpc>
                <a:spcPct val="80000"/>
              </a:lnSpc>
            </a:pPr>
            <a:r>
              <a:rPr lang="ru-RU" altLang="ru-RU" sz="1800">
                <a:latin typeface="Times New Roman" pitchFamily="18" charset="0"/>
              </a:rPr>
              <a:t>«Дети динозавров»</a:t>
            </a:r>
          </a:p>
          <a:p>
            <a:pPr>
              <a:lnSpc>
                <a:spcPct val="80000"/>
              </a:lnSpc>
            </a:pPr>
            <a:r>
              <a:rPr lang="ru-RU" altLang="ru-RU" sz="1800">
                <a:latin typeface="Times New Roman" pitchFamily="18" charset="0"/>
              </a:rPr>
              <a:t>«На кого похожи динозавры» </a:t>
            </a:r>
          </a:p>
          <a:p>
            <a:pPr>
              <a:lnSpc>
                <a:spcPct val="80000"/>
              </a:lnSpc>
            </a:pPr>
            <a:r>
              <a:rPr lang="ru-RU" altLang="ru-RU" sz="1800">
                <a:latin typeface="Times New Roman" pitchFamily="18" charset="0"/>
              </a:rPr>
              <a:t>Цель: определить ряд животных, существующих в настоящее время и похожих на динозавров.</a:t>
            </a:r>
            <a:endParaRPr lang="ru-RU" altLang="ru-RU" sz="1800" b="1" i="1">
              <a:latin typeface="Times New Roman" pitchFamily="18" charset="0"/>
            </a:endParaRPr>
          </a:p>
          <a:p>
            <a:pPr>
              <a:lnSpc>
                <a:spcPct val="80000"/>
              </a:lnSpc>
            </a:pPr>
            <a:r>
              <a:rPr lang="ru-RU" altLang="ru-RU" sz="1800" b="1" i="1">
                <a:latin typeface="Times New Roman" pitchFamily="18" charset="0"/>
              </a:rPr>
              <a:t>3) Опыт  и наблюдения.</a:t>
            </a:r>
            <a:endParaRPr lang="ru-RU" altLang="ru-RU" sz="1800">
              <a:latin typeface="Times New Roman" pitchFamily="18" charset="0"/>
            </a:endParaRPr>
          </a:p>
          <a:p>
            <a:pPr>
              <a:lnSpc>
                <a:spcPct val="80000"/>
              </a:lnSpc>
            </a:pPr>
            <a:r>
              <a:rPr lang="ru-RU" altLang="ru-RU" sz="1800">
                <a:latin typeface="Times New Roman" pitchFamily="18" charset="0"/>
              </a:rPr>
              <a:t>В детских магазинах появилась чудесная игрушка «Растущее животное». Очень нравиться всем детям. Эта игрушка представляет собой детеныша какого-либо животного, в нашем случае динозавра.</a:t>
            </a:r>
          </a:p>
          <a:p>
            <a:pPr>
              <a:lnSpc>
                <a:spcPct val="80000"/>
              </a:lnSpc>
            </a:pPr>
            <a:r>
              <a:rPr lang="ru-RU" altLang="ru-RU" sz="1800">
                <a:latin typeface="Times New Roman" pitchFamily="18" charset="0"/>
              </a:rPr>
              <a:t>В качестве экспериментальной деятельности было проведено наблюдение за ростом детеныша динозавра.</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algn="ctr"/>
            <a:r>
              <a:rPr lang="ru-RU" altLang="ru-RU"/>
              <a:t>Алгоритм проведения опыта:</a:t>
            </a:r>
          </a:p>
        </p:txBody>
      </p:sp>
      <p:sp>
        <p:nvSpPr>
          <p:cNvPr id="51203" name="Rectangle 3"/>
          <p:cNvSpPr>
            <a:spLocks noGrp="1" noChangeArrowheads="1"/>
          </p:cNvSpPr>
          <p:nvPr>
            <p:ph type="body" idx="1"/>
          </p:nvPr>
        </p:nvSpPr>
        <p:spPr>
          <a:xfrm>
            <a:off x="457200" y="1052513"/>
            <a:ext cx="8229600" cy="5078412"/>
          </a:xfrm>
        </p:spPr>
        <p:txBody>
          <a:bodyPr/>
          <a:lstStyle/>
          <a:p>
            <a:pPr>
              <a:buFont typeface="Wingdings" pitchFamily="2" charset="2"/>
              <a:buNone/>
            </a:pPr>
            <a:r>
              <a:rPr lang="ru-RU" altLang="ru-RU"/>
              <a:t>	</a:t>
            </a:r>
            <a:r>
              <a:rPr lang="ru-RU" altLang="ru-RU" sz="1800"/>
              <a:t>Рассмотрели маленьких динозавриков, пощупали их.</a:t>
            </a:r>
            <a:br>
              <a:rPr lang="ru-RU" altLang="ru-RU" sz="1800"/>
            </a:br>
            <a:endParaRPr lang="ru-RU" altLang="ru-RU" sz="1800"/>
          </a:p>
          <a:p>
            <a:pPr>
              <a:buFont typeface="Wingdings" pitchFamily="2" charset="2"/>
              <a:buNone/>
            </a:pPr>
            <a:r>
              <a:rPr lang="ru-RU" altLang="ru-RU" sz="1800"/>
              <a:t>	Сделали предположения, насколько вырастет детеныш.</a:t>
            </a:r>
            <a:br>
              <a:rPr lang="ru-RU" altLang="ru-RU" sz="1800"/>
            </a:br>
            <a:endParaRPr lang="ru-RU" altLang="ru-RU" sz="1800"/>
          </a:p>
          <a:p>
            <a:pPr>
              <a:buFont typeface="Wingdings" pitchFamily="2" charset="2"/>
              <a:buNone/>
            </a:pPr>
            <a:r>
              <a:rPr lang="ru-RU" altLang="ru-RU" sz="1800"/>
              <a:t>	Наполнили стакан водой.</a:t>
            </a:r>
            <a:br>
              <a:rPr lang="ru-RU" altLang="ru-RU" sz="1800"/>
            </a:br>
            <a:r>
              <a:rPr lang="ru-RU" altLang="ru-RU" sz="1800"/>
              <a:t>Опустили игрушку в воду. Вода должна полностью закрывать динозавра.</a:t>
            </a:r>
          </a:p>
        </p:txBody>
      </p:sp>
      <p:pic>
        <p:nvPicPr>
          <p:cNvPr id="51204" name="Picture 4" descr="IMG_078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11638" y="3141663"/>
            <a:ext cx="2592387" cy="2087562"/>
          </a:xfrm>
          <a:prstGeom prst="rect">
            <a:avLst/>
          </a:prstGeom>
          <a:noFill/>
          <a:extLst>
            <a:ext uri="{909E8E84-426E-40DD-AFC4-6F175D3DCCD1}">
              <a14:hiddenFill xmlns:a14="http://schemas.microsoft.com/office/drawing/2010/main">
                <a:solidFill>
                  <a:srgbClr val="FFFFFF"/>
                </a:solidFill>
              </a14:hiddenFill>
            </a:ext>
          </a:extLst>
        </p:spPr>
      </p:pic>
      <p:pic>
        <p:nvPicPr>
          <p:cNvPr id="51205" name="Picture 5" descr="IMG_078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42988" y="3429000"/>
            <a:ext cx="2808287" cy="1844675"/>
          </a:xfrm>
          <a:prstGeom prst="rect">
            <a:avLst/>
          </a:prstGeom>
          <a:noFill/>
          <a:extLst>
            <a:ext uri="{909E8E84-426E-40DD-AFC4-6F175D3DCCD1}">
              <a14:hiddenFill xmlns:a14="http://schemas.microsoft.com/office/drawing/2010/main">
                <a:solidFill>
                  <a:srgbClr val="FFFFFF"/>
                </a:solidFill>
              </a14:hiddenFill>
            </a:ext>
          </a:extLst>
        </p:spPr>
      </p:pic>
      <p:sp>
        <p:nvSpPr>
          <p:cNvPr id="51206" name="Text Box 6"/>
          <p:cNvSpPr txBox="1">
            <a:spLocks noChangeArrowheads="1"/>
          </p:cNvSpPr>
          <p:nvPr/>
        </p:nvSpPr>
        <p:spPr bwMode="auto">
          <a:xfrm>
            <a:off x="971550" y="5445125"/>
            <a:ext cx="6985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a:t>Через 16 часов динозаврик увеличился в размере. Добавляем воды и наблюдаем за </a:t>
            </a:r>
            <a:r>
              <a:rPr lang="ru-RU" altLang="ru-RU">
                <a:latin typeface="Times New Roman" pitchFamily="18" charset="0"/>
              </a:rPr>
              <a:t>дальнейшим</a:t>
            </a:r>
            <a:r>
              <a:rPr lang="ru-RU" altLang="ru-RU"/>
              <a:t> ростом динозаврика</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lgn="ctr"/>
            <a:r>
              <a:rPr lang="ru-RU" altLang="ru-RU" sz="2500"/>
              <a:t>Образовательная область «Ознакомление с художественной литературой»</a:t>
            </a:r>
          </a:p>
        </p:txBody>
      </p:sp>
      <p:sp>
        <p:nvSpPr>
          <p:cNvPr id="52227" name="Rectangle 3"/>
          <p:cNvSpPr>
            <a:spLocks noGrp="1" noChangeArrowheads="1"/>
          </p:cNvSpPr>
          <p:nvPr>
            <p:ph type="body" idx="1"/>
          </p:nvPr>
        </p:nvSpPr>
        <p:spPr/>
        <p:txBody>
          <a:bodyPr/>
          <a:lstStyle/>
          <a:p>
            <a:pPr algn="ctr">
              <a:buFont typeface="Wingdings" pitchFamily="2" charset="2"/>
              <a:buNone/>
            </a:pPr>
            <a:r>
              <a:rPr lang="ru-RU" altLang="ru-RU" sz="1800" i="1">
                <a:latin typeface="Times New Roman" pitchFamily="18" charset="0"/>
              </a:rPr>
              <a:t>Чтение художественной литературы и рассматривание иллюстраций в энциклопедиях.</a:t>
            </a:r>
            <a:endParaRPr lang="ru-RU" altLang="ru-RU" sz="1800">
              <a:latin typeface="Times New Roman" pitchFamily="18" charset="0"/>
            </a:endParaRPr>
          </a:p>
          <a:p>
            <a:pPr algn="ctr">
              <a:buFont typeface="Wingdings" pitchFamily="2" charset="2"/>
              <a:buNone/>
            </a:pPr>
            <a:r>
              <a:rPr lang="ru-RU" altLang="ru-RU" sz="1800">
                <a:latin typeface="Times New Roman" pitchFamily="18" charset="0"/>
              </a:rPr>
              <a:t>Рассматривание иллюстраций увлекательное занятие, оказалось, что не всю информацию мы можем почерпнуть из книг.</a:t>
            </a:r>
            <a:r>
              <a:rPr lang="ru-RU" altLang="ru-RU" sz="2000"/>
              <a:t> </a:t>
            </a:r>
          </a:p>
        </p:txBody>
      </p:sp>
      <p:pic>
        <p:nvPicPr>
          <p:cNvPr id="52228" name="Picture 4" descr="IMG_075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288" y="3429000"/>
            <a:ext cx="2447925" cy="2016125"/>
          </a:xfrm>
          <a:prstGeom prst="rect">
            <a:avLst/>
          </a:prstGeom>
          <a:noFill/>
          <a:extLst>
            <a:ext uri="{909E8E84-426E-40DD-AFC4-6F175D3DCCD1}">
              <a14:hiddenFill xmlns:a14="http://schemas.microsoft.com/office/drawing/2010/main">
                <a:solidFill>
                  <a:srgbClr val="FFFFFF"/>
                </a:solidFill>
              </a14:hiddenFill>
            </a:ext>
          </a:extLst>
        </p:spPr>
      </p:pic>
      <p:pic>
        <p:nvPicPr>
          <p:cNvPr id="52229" name="Picture 5" descr="IMG_075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03575" y="3429000"/>
            <a:ext cx="2984500" cy="1655763"/>
          </a:xfrm>
          <a:prstGeom prst="rect">
            <a:avLst/>
          </a:prstGeom>
          <a:noFill/>
          <a:extLst>
            <a:ext uri="{909E8E84-426E-40DD-AFC4-6F175D3DCCD1}">
              <a14:hiddenFill xmlns:a14="http://schemas.microsoft.com/office/drawing/2010/main">
                <a:solidFill>
                  <a:srgbClr val="FFFFFF"/>
                </a:solidFill>
              </a14:hiddenFill>
            </a:ext>
          </a:extLst>
        </p:spPr>
      </p:pic>
      <p:pic>
        <p:nvPicPr>
          <p:cNvPr id="52230" name="Picture 6" descr="IMG_075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43663" y="3429000"/>
            <a:ext cx="2447925" cy="2016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algn="ctr"/>
            <a:r>
              <a:rPr lang="ru-RU" altLang="ru-RU" sz="3800"/>
              <a:t>Образовательная область «Художественное творчество»</a:t>
            </a:r>
          </a:p>
        </p:txBody>
      </p:sp>
      <p:sp>
        <p:nvSpPr>
          <p:cNvPr id="53251" name="Rectangle 3"/>
          <p:cNvSpPr>
            <a:spLocks noGrp="1" noChangeArrowheads="1"/>
          </p:cNvSpPr>
          <p:nvPr>
            <p:ph type="body" idx="1"/>
          </p:nvPr>
        </p:nvSpPr>
        <p:spPr/>
        <p:txBody>
          <a:bodyPr/>
          <a:lstStyle/>
          <a:p>
            <a:pPr>
              <a:lnSpc>
                <a:spcPct val="90000"/>
              </a:lnSpc>
            </a:pPr>
            <a:r>
              <a:rPr lang="ru-RU" altLang="ru-RU" sz="1800">
                <a:latin typeface="Times New Roman" pitchFamily="18" charset="0"/>
              </a:rPr>
              <a:t>Оказалось, что дома у некоторых ребят есть игрушечные динозавры. Было решено создать общую коллекцию и использовать ее для макета «Мир динозавров». </a:t>
            </a:r>
          </a:p>
          <a:p>
            <a:pPr>
              <a:lnSpc>
                <a:spcPct val="90000"/>
              </a:lnSpc>
            </a:pPr>
            <a:r>
              <a:rPr lang="ru-RU" altLang="ru-RU" sz="1800">
                <a:latin typeface="Times New Roman" pitchFamily="18" charset="0"/>
              </a:rPr>
              <a:t>Работа по созданию макета проходила по подгруппам. 1-я группа конструировала из пластилина вулкан и горы. </a:t>
            </a:r>
          </a:p>
          <a:p>
            <a:pPr>
              <a:lnSpc>
                <a:spcPct val="90000"/>
              </a:lnSpc>
            </a:pPr>
            <a:r>
              <a:rPr lang="ru-RU" altLang="ru-RU" sz="1800">
                <a:latin typeface="Times New Roman" pitchFamily="18" charset="0"/>
              </a:rPr>
              <a:t>2-я группа работала над созданием равнины для макета.</a:t>
            </a:r>
          </a:p>
          <a:p>
            <a:pPr>
              <a:lnSpc>
                <a:spcPct val="90000"/>
              </a:lnSpc>
            </a:pPr>
            <a:endParaRPr lang="ru-RU" altLang="ru-RU" sz="1800">
              <a:latin typeface="Times New Roman" pitchFamily="18" charset="0"/>
            </a:endParaRPr>
          </a:p>
        </p:txBody>
      </p:sp>
      <p:pic>
        <p:nvPicPr>
          <p:cNvPr id="53252" name="Picture 4" descr="IMG_080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288" y="3429000"/>
            <a:ext cx="2089150" cy="1662113"/>
          </a:xfrm>
          <a:prstGeom prst="rect">
            <a:avLst/>
          </a:prstGeom>
          <a:noFill/>
          <a:extLst>
            <a:ext uri="{909E8E84-426E-40DD-AFC4-6F175D3DCCD1}">
              <a14:hiddenFill xmlns:a14="http://schemas.microsoft.com/office/drawing/2010/main">
                <a:solidFill>
                  <a:srgbClr val="FFFFFF"/>
                </a:solidFill>
              </a14:hiddenFill>
            </a:ext>
          </a:extLst>
        </p:spPr>
      </p:pic>
      <p:pic>
        <p:nvPicPr>
          <p:cNvPr id="53253" name="Picture 5" descr="IMG_08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79613" y="5083175"/>
            <a:ext cx="2087562" cy="1774825"/>
          </a:xfrm>
          <a:prstGeom prst="rect">
            <a:avLst/>
          </a:prstGeom>
          <a:noFill/>
          <a:extLst>
            <a:ext uri="{909E8E84-426E-40DD-AFC4-6F175D3DCCD1}">
              <a14:hiddenFill xmlns:a14="http://schemas.microsoft.com/office/drawing/2010/main">
                <a:solidFill>
                  <a:srgbClr val="FFFFFF"/>
                </a:solidFill>
              </a14:hiddenFill>
            </a:ext>
          </a:extLst>
        </p:spPr>
      </p:pic>
      <p:pic>
        <p:nvPicPr>
          <p:cNvPr id="53254" name="Picture 6" descr="IMG_08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92500" y="3716338"/>
            <a:ext cx="2519363" cy="17287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323850" y="908050"/>
            <a:ext cx="8229600" cy="4530725"/>
          </a:xfrm>
        </p:spPr>
        <p:txBody>
          <a:bodyPr/>
          <a:lstStyle/>
          <a:p>
            <a:pPr algn="ctr">
              <a:buFont typeface="Wingdings" pitchFamily="2" charset="2"/>
              <a:buNone/>
            </a:pPr>
            <a:r>
              <a:rPr lang="ru-RU" altLang="ru-RU"/>
              <a:t>Работы с родитеями</a:t>
            </a:r>
          </a:p>
        </p:txBody>
      </p:sp>
      <p:pic>
        <p:nvPicPr>
          <p:cNvPr id="54276" name="Picture 4" descr="IMG_079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7088" y="1844675"/>
            <a:ext cx="3384550" cy="2447925"/>
          </a:xfrm>
          <a:prstGeom prst="rect">
            <a:avLst/>
          </a:prstGeom>
          <a:noFill/>
          <a:extLst>
            <a:ext uri="{909E8E84-426E-40DD-AFC4-6F175D3DCCD1}">
              <a14:hiddenFill xmlns:a14="http://schemas.microsoft.com/office/drawing/2010/main">
                <a:solidFill>
                  <a:srgbClr val="FFFFFF"/>
                </a:solidFill>
              </a14:hiddenFill>
            </a:ext>
          </a:extLst>
        </p:spPr>
      </p:pic>
      <p:pic>
        <p:nvPicPr>
          <p:cNvPr id="54278" name="Picture 6" descr="IMG_077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43438" y="1916113"/>
            <a:ext cx="3525837" cy="2376487"/>
          </a:xfrm>
          <a:prstGeom prst="rect">
            <a:avLst/>
          </a:prstGeom>
          <a:noFill/>
          <a:extLst>
            <a:ext uri="{909E8E84-426E-40DD-AFC4-6F175D3DCCD1}">
              <a14:hiddenFill xmlns:a14="http://schemas.microsoft.com/office/drawing/2010/main">
                <a:solidFill>
                  <a:srgbClr val="FFFFFF"/>
                </a:solidFill>
              </a14:hiddenFill>
            </a:ext>
          </a:extLst>
        </p:spPr>
      </p:pic>
      <p:pic>
        <p:nvPicPr>
          <p:cNvPr id="54279" name="Picture 7" descr="IMG_079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79613" y="4365625"/>
            <a:ext cx="4824412" cy="2492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algn="ctr"/>
            <a:r>
              <a:rPr lang="ru-RU" altLang="ru-RU" sz="2500"/>
              <a:t>Всё готово. Работа шла быстро, ребята с большим желанием трудились лепили раскрашивали</a:t>
            </a:r>
          </a:p>
        </p:txBody>
      </p:sp>
      <p:pic>
        <p:nvPicPr>
          <p:cNvPr id="55300" name="Picture 4" descr="IMG_081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57338"/>
            <a:ext cx="9144000" cy="49815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4" name="Picture 4" descr="IMG_078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4859338" cy="3001963"/>
          </a:xfrm>
          <a:prstGeom prst="rect">
            <a:avLst/>
          </a:prstGeom>
          <a:noFill/>
          <a:extLst>
            <a:ext uri="{909E8E84-426E-40DD-AFC4-6F175D3DCCD1}">
              <a14:hiddenFill xmlns:a14="http://schemas.microsoft.com/office/drawing/2010/main">
                <a:solidFill>
                  <a:srgbClr val="FFFFFF"/>
                </a:solidFill>
              </a14:hiddenFill>
            </a:ext>
          </a:extLst>
        </p:spPr>
      </p:pic>
      <p:pic>
        <p:nvPicPr>
          <p:cNvPr id="56326" name="Picture 6" descr="IMG_086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0825" y="3833813"/>
            <a:ext cx="4752975" cy="3024187"/>
          </a:xfrm>
          <a:prstGeom prst="rect">
            <a:avLst/>
          </a:prstGeom>
          <a:noFill/>
          <a:extLst>
            <a:ext uri="{909E8E84-426E-40DD-AFC4-6F175D3DCCD1}">
              <a14:hiddenFill xmlns:a14="http://schemas.microsoft.com/office/drawing/2010/main">
                <a:solidFill>
                  <a:srgbClr val="FFFFFF"/>
                </a:solidFill>
              </a14:hiddenFill>
            </a:ext>
          </a:extLst>
        </p:spPr>
      </p:pic>
      <p:pic>
        <p:nvPicPr>
          <p:cNvPr id="56327" name="Picture 7" descr="IMG_086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35600" y="2060575"/>
            <a:ext cx="3708400" cy="2085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827088" y="1916113"/>
            <a:ext cx="7772400" cy="4114800"/>
          </a:xfrm>
        </p:spPr>
        <p:txBody>
          <a:bodyPr/>
          <a:lstStyle/>
          <a:p>
            <a:pPr algn="ctr">
              <a:buFont typeface="Wingdings" pitchFamily="2" charset="2"/>
              <a:buNone/>
            </a:pPr>
            <a:r>
              <a:rPr lang="ru-RU" altLang="ru-RU" sz="1800" b="1" i="1">
                <a:latin typeface="Times New Roman" pitchFamily="18" charset="0"/>
              </a:rPr>
              <a:t>	Вид проекта: </a:t>
            </a:r>
            <a:r>
              <a:rPr lang="ru-RU" altLang="ru-RU" sz="1800">
                <a:latin typeface="Times New Roman" pitchFamily="18" charset="0"/>
              </a:rPr>
              <a:t>исследовательски-информационный</a:t>
            </a:r>
          </a:p>
          <a:p>
            <a:pPr algn="ctr">
              <a:buFont typeface="Wingdings" pitchFamily="2" charset="2"/>
              <a:buNone/>
            </a:pPr>
            <a:r>
              <a:rPr lang="ru-RU" altLang="ru-RU" sz="1800" b="1" i="1">
                <a:latin typeface="Times New Roman" pitchFamily="18" charset="0"/>
              </a:rPr>
              <a:t>	Состав участников: </a:t>
            </a:r>
            <a:r>
              <a:rPr lang="ru-RU" altLang="ru-RU" sz="1800">
                <a:latin typeface="Times New Roman" pitchFamily="18" charset="0"/>
              </a:rPr>
              <a:t>дети , родители.</a:t>
            </a:r>
          </a:p>
          <a:p>
            <a:pPr algn="ctr">
              <a:buFont typeface="Wingdings" pitchFamily="2" charset="2"/>
              <a:buNone/>
            </a:pPr>
            <a:r>
              <a:rPr lang="ru-RU" altLang="ru-RU" sz="1800" b="1" i="1">
                <a:latin typeface="Times New Roman" pitchFamily="18" charset="0"/>
              </a:rPr>
              <a:t>	По срокам реализации: </a:t>
            </a:r>
            <a:r>
              <a:rPr lang="ru-RU" altLang="ru-RU" sz="1800">
                <a:latin typeface="Times New Roman" pitchFamily="18" charset="0"/>
              </a:rPr>
              <a:t>2 недели</a:t>
            </a:r>
          </a:p>
          <a:p>
            <a:pPr algn="ctr">
              <a:buFont typeface="Wingdings" pitchFamily="2" charset="2"/>
              <a:buNone/>
            </a:pPr>
            <a:r>
              <a:rPr lang="ru-RU" altLang="ru-RU" sz="1800" b="1" i="1">
                <a:latin typeface="Times New Roman" pitchFamily="18" charset="0"/>
              </a:rPr>
              <a:t>	Работа посвящена изучению жизни динозавров. Выбор темы вызван интересом  детей  к динозаврам.</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ru-RU" altLang="ru-RU" sz="3800"/>
              <a:t>Также в рамках проекта была создана книга-расскраска «Эпоха динозавров </a:t>
            </a:r>
          </a:p>
        </p:txBody>
      </p:sp>
      <p:pic>
        <p:nvPicPr>
          <p:cNvPr id="57348" name="Picture 4" descr="IMG_08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16463" y="1844675"/>
            <a:ext cx="3960812" cy="3403600"/>
          </a:xfrm>
          <a:prstGeom prst="rect">
            <a:avLst/>
          </a:prstGeom>
          <a:noFill/>
          <a:extLst>
            <a:ext uri="{909E8E84-426E-40DD-AFC4-6F175D3DCCD1}">
              <a14:hiddenFill xmlns:a14="http://schemas.microsoft.com/office/drawing/2010/main">
                <a:solidFill>
                  <a:srgbClr val="FFFFFF"/>
                </a:solidFill>
              </a14:hiddenFill>
            </a:ext>
          </a:extLst>
        </p:spPr>
      </p:pic>
      <p:sp>
        <p:nvSpPr>
          <p:cNvPr id="57350" name="Rectangle 6"/>
          <p:cNvSpPr>
            <a:spLocks noChangeArrowheads="1"/>
          </p:cNvSpPr>
          <p:nvPr/>
        </p:nvSpPr>
        <p:spPr bwMode="auto">
          <a:xfrm>
            <a:off x="3203575" y="256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ru-RU"/>
          </a:p>
        </p:txBody>
      </p:sp>
      <p:pic>
        <p:nvPicPr>
          <p:cNvPr id="57349" name="Picture 5" descr="IMG_235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9750" y="1844675"/>
            <a:ext cx="3024188" cy="2447925"/>
          </a:xfrm>
          <a:prstGeom prst="rect">
            <a:avLst/>
          </a:prstGeom>
          <a:noFill/>
          <a:extLst>
            <a:ext uri="{909E8E84-426E-40DD-AFC4-6F175D3DCCD1}">
              <a14:hiddenFill xmlns:a14="http://schemas.microsoft.com/office/drawing/2010/main">
                <a:solidFill>
                  <a:srgbClr val="FFFFFF"/>
                </a:solidFill>
              </a14:hiddenFill>
            </a:ext>
          </a:extLst>
        </p:spPr>
      </p:pic>
      <p:pic>
        <p:nvPicPr>
          <p:cNvPr id="57351" name="Picture 7" descr="IMG_079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4221163"/>
            <a:ext cx="4356100" cy="25828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algn="ctr"/>
            <a:r>
              <a:rPr lang="ru-RU" altLang="ru-RU" sz="2500"/>
              <a:t>Был проведен спортивный праздник. «Сильные, быстрые, разные удивительные динозавры»</a:t>
            </a:r>
          </a:p>
        </p:txBody>
      </p:sp>
      <p:pic>
        <p:nvPicPr>
          <p:cNvPr id="58372" name="Picture 4" descr="IMG_084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313"/>
            <a:ext cx="4752975" cy="2673350"/>
          </a:xfrm>
          <a:prstGeom prst="rect">
            <a:avLst/>
          </a:prstGeom>
          <a:noFill/>
          <a:extLst>
            <a:ext uri="{909E8E84-426E-40DD-AFC4-6F175D3DCCD1}">
              <a14:hiddenFill xmlns:a14="http://schemas.microsoft.com/office/drawing/2010/main">
                <a:solidFill>
                  <a:srgbClr val="FFFFFF"/>
                </a:solidFill>
              </a14:hiddenFill>
            </a:ext>
          </a:extLst>
        </p:spPr>
      </p:pic>
      <p:pic>
        <p:nvPicPr>
          <p:cNvPr id="58373" name="Picture 5" descr="IMG_085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48263" y="1773238"/>
            <a:ext cx="3168650" cy="1782762"/>
          </a:xfrm>
          <a:prstGeom prst="rect">
            <a:avLst/>
          </a:prstGeom>
          <a:noFill/>
          <a:extLst>
            <a:ext uri="{909E8E84-426E-40DD-AFC4-6F175D3DCCD1}">
              <a14:hiddenFill xmlns:a14="http://schemas.microsoft.com/office/drawing/2010/main">
                <a:solidFill>
                  <a:srgbClr val="FFFFFF"/>
                </a:solidFill>
              </a14:hiddenFill>
            </a:ext>
          </a:extLst>
        </p:spPr>
      </p:pic>
      <p:pic>
        <p:nvPicPr>
          <p:cNvPr id="58374" name="Picture 6" descr="IMG_083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331913" y="3941763"/>
            <a:ext cx="5183187" cy="29162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lgn="ctr"/>
            <a:r>
              <a:rPr lang="ru-RU" altLang="ru-RU" sz="3800"/>
              <a:t>Экскурсия для детей средней группы и родителей</a:t>
            </a:r>
          </a:p>
        </p:txBody>
      </p:sp>
      <p:pic>
        <p:nvPicPr>
          <p:cNvPr id="59396" name="Picture 4" descr="IMG_076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773238"/>
            <a:ext cx="4464050" cy="2511425"/>
          </a:xfrm>
          <a:prstGeom prst="rect">
            <a:avLst/>
          </a:prstGeom>
          <a:noFill/>
          <a:extLst>
            <a:ext uri="{909E8E84-426E-40DD-AFC4-6F175D3DCCD1}">
              <a14:hiddenFill xmlns:a14="http://schemas.microsoft.com/office/drawing/2010/main">
                <a:solidFill>
                  <a:srgbClr val="FFFFFF"/>
                </a:solidFill>
              </a14:hiddenFill>
            </a:ext>
          </a:extLst>
        </p:spPr>
      </p:pic>
      <p:pic>
        <p:nvPicPr>
          <p:cNvPr id="59397" name="Picture 5" descr="IMG_077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11638" y="3738563"/>
            <a:ext cx="4679950" cy="31194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lgn="ctr"/>
            <a:r>
              <a:rPr lang="ru-RU" altLang="ru-RU"/>
              <a:t>Выставка книг</a:t>
            </a:r>
          </a:p>
        </p:txBody>
      </p:sp>
      <p:pic>
        <p:nvPicPr>
          <p:cNvPr id="60420" name="Picture 4" descr="IMG_086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288" y="1341438"/>
            <a:ext cx="8497887" cy="4779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algn="ctr"/>
            <a:r>
              <a:rPr lang="ru-RU" altLang="ru-RU"/>
              <a:t>Выставка из Турции</a:t>
            </a:r>
          </a:p>
        </p:txBody>
      </p:sp>
      <p:pic>
        <p:nvPicPr>
          <p:cNvPr id="72708" name="Picture 4" descr="Турция 2012 05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288" y="1196975"/>
            <a:ext cx="3924300" cy="2943225"/>
          </a:xfrm>
          <a:prstGeom prst="rect">
            <a:avLst/>
          </a:prstGeom>
          <a:noFill/>
          <a:extLst>
            <a:ext uri="{909E8E84-426E-40DD-AFC4-6F175D3DCCD1}">
              <a14:hiddenFill xmlns:a14="http://schemas.microsoft.com/office/drawing/2010/main">
                <a:solidFill>
                  <a:srgbClr val="FFFFFF"/>
                </a:solidFill>
              </a14:hiddenFill>
            </a:ext>
          </a:extLst>
        </p:spPr>
      </p:pic>
      <p:pic>
        <p:nvPicPr>
          <p:cNvPr id="72709" name="Picture 5" descr="Турция 2012 06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6463" y="1773238"/>
            <a:ext cx="3951287" cy="2963862"/>
          </a:xfrm>
          <a:prstGeom prst="rect">
            <a:avLst/>
          </a:prstGeom>
          <a:noFill/>
          <a:extLst>
            <a:ext uri="{909E8E84-426E-40DD-AFC4-6F175D3DCCD1}">
              <a14:hiddenFill xmlns:a14="http://schemas.microsoft.com/office/drawing/2010/main">
                <a:solidFill>
                  <a:srgbClr val="FFFFFF"/>
                </a:solidFill>
              </a14:hiddenFill>
            </a:ext>
          </a:extLst>
        </p:spPr>
      </p:pic>
      <p:pic>
        <p:nvPicPr>
          <p:cNvPr id="72710" name="Picture 6" descr="Турция 2012 07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03350" y="4149725"/>
            <a:ext cx="3384550" cy="2538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algn="ctr"/>
            <a:r>
              <a:rPr lang="ru-RU" altLang="ru-RU"/>
              <a:t>Итог проекта:</a:t>
            </a:r>
          </a:p>
        </p:txBody>
      </p:sp>
      <p:sp>
        <p:nvSpPr>
          <p:cNvPr id="61443" name="Rectangle 3"/>
          <p:cNvSpPr>
            <a:spLocks noGrp="1" noChangeArrowheads="1"/>
          </p:cNvSpPr>
          <p:nvPr>
            <p:ph type="body" idx="1"/>
          </p:nvPr>
        </p:nvSpPr>
        <p:spPr>
          <a:xfrm>
            <a:off x="539750" y="1196975"/>
            <a:ext cx="8229600" cy="5257800"/>
          </a:xfrm>
        </p:spPr>
        <p:txBody>
          <a:bodyPr/>
          <a:lstStyle/>
          <a:p>
            <a:pPr>
              <a:lnSpc>
                <a:spcPct val="90000"/>
              </a:lnSpc>
            </a:pPr>
            <a:r>
              <a:rPr lang="ru-RU" altLang="ru-RU" sz="1800">
                <a:latin typeface="Times New Roman" pitchFamily="18" charset="0"/>
              </a:rPr>
              <a:t>Подводя итоги, можно сказать, что в ходе выполнения проекта дети получили знания о жизни динозавров была создана книга «Эпоха динозавров», также изготовлен макет «Мир динозавров»</a:t>
            </a:r>
          </a:p>
          <a:p>
            <a:pPr>
              <a:lnSpc>
                <a:spcPct val="90000"/>
              </a:lnSpc>
            </a:pPr>
            <a:r>
              <a:rPr lang="ru-RU" altLang="ru-RU" sz="1800">
                <a:latin typeface="Times New Roman" pitchFamily="18" charset="0"/>
              </a:rPr>
              <a:t> В процессе проектной деятельности развивались все ключевые компетентности: </a:t>
            </a:r>
          </a:p>
          <a:p>
            <a:pPr>
              <a:lnSpc>
                <a:spcPct val="90000"/>
              </a:lnSpc>
            </a:pPr>
            <a:r>
              <a:rPr lang="ru-RU" altLang="ru-RU" sz="1800">
                <a:latin typeface="Times New Roman" pitchFamily="18" charset="0"/>
              </a:rPr>
              <a:t>• Социальная – дети взаимодействовали друг с другом. </a:t>
            </a:r>
          </a:p>
          <a:p>
            <a:pPr>
              <a:lnSpc>
                <a:spcPct val="90000"/>
              </a:lnSpc>
            </a:pPr>
            <a:r>
              <a:rPr lang="ru-RU" altLang="ru-RU" sz="1800">
                <a:latin typeface="Times New Roman" pitchFamily="18" charset="0"/>
              </a:rPr>
              <a:t>• Коммуникативная – задавали познавательные вопросы, аргументировали, придумывали загадки, сказки. </a:t>
            </a:r>
          </a:p>
          <a:p>
            <a:pPr>
              <a:lnSpc>
                <a:spcPct val="90000"/>
              </a:lnSpc>
            </a:pPr>
            <a:r>
              <a:rPr lang="ru-RU" altLang="ru-RU" sz="1800">
                <a:latin typeface="Times New Roman" pitchFamily="18" charset="0"/>
              </a:rPr>
              <a:t>• Информационная – получали информацию из разных источников и делились ею. </a:t>
            </a:r>
          </a:p>
          <a:p>
            <a:pPr>
              <a:lnSpc>
                <a:spcPct val="90000"/>
              </a:lnSpc>
            </a:pPr>
            <a:r>
              <a:rPr lang="ru-RU" altLang="ru-RU" sz="1800">
                <a:latin typeface="Times New Roman" pitchFamily="18" charset="0"/>
              </a:rPr>
              <a:t>• Деятельная – подбирали материалы, инструменты для создания продукта. </a:t>
            </a:r>
          </a:p>
          <a:p>
            <a:pPr>
              <a:lnSpc>
                <a:spcPct val="90000"/>
              </a:lnSpc>
            </a:pPr>
            <a:r>
              <a:rPr lang="ru-RU" altLang="ru-RU" sz="1800">
                <a:latin typeface="Times New Roman" pitchFamily="18" charset="0"/>
              </a:rPr>
              <a:t>• Здоровьесберегающая – играли в подвижные игры по данной теме. Поэтому и считаю проект «В мире динозавров» успешным.</a:t>
            </a:r>
          </a:p>
        </p:txBody>
      </p:sp>
      <p:pic>
        <p:nvPicPr>
          <p:cNvPr id="61444" name="Picture 4" descr="IMG_087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1188" y="4941888"/>
            <a:ext cx="3743325" cy="21066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algn="ctr"/>
            <a:r>
              <a:rPr lang="ru-RU" altLang="ru-RU" sz="3800"/>
              <a:t>Спасибо за внимание</a:t>
            </a:r>
          </a:p>
        </p:txBody>
      </p:sp>
      <p:sp>
        <p:nvSpPr>
          <p:cNvPr id="62467" name="Rectangle 3"/>
          <p:cNvSpPr>
            <a:spLocks noGrp="1" noChangeArrowheads="1"/>
          </p:cNvSpPr>
          <p:nvPr>
            <p:ph type="body" idx="1"/>
          </p:nvPr>
        </p:nvSpPr>
        <p:spPr/>
        <p:txBody>
          <a:bodyPr/>
          <a:lstStyle/>
          <a:p>
            <a:pPr algn="ctr">
              <a:buFont typeface="Wingdings" pitchFamily="2" charset="2"/>
              <a:buNone/>
            </a:pPr>
            <a:r>
              <a:rPr lang="ru-RU" altLang="ru-RU" sz="1800">
                <a:latin typeface="Times New Roman" pitchFamily="18" charset="0"/>
              </a:rPr>
              <a:t>Материалы взяты из энциклопедии.</a:t>
            </a:r>
          </a:p>
          <a:p>
            <a:pPr algn="ctr">
              <a:buFont typeface="Wingdings" pitchFamily="2" charset="2"/>
              <a:buNone/>
            </a:pPr>
            <a:r>
              <a:rPr lang="ru-RU" altLang="ru-RU" sz="1800">
                <a:latin typeface="Times New Roman" pitchFamily="18" charset="0"/>
              </a:rPr>
              <a:t>Картинки взяты из интернет- сайтов.</a:t>
            </a:r>
          </a:p>
          <a:p>
            <a:pPr algn="ctr">
              <a:buFont typeface="Wingdings" pitchFamily="2" charset="2"/>
              <a:buNone/>
            </a:pPr>
            <a:r>
              <a:rPr lang="ru-RU" altLang="ru-RU" sz="1800">
                <a:latin typeface="Times New Roman" pitchFamily="18" charset="0"/>
              </a:rPr>
              <a:t>Фото воспитанников подготовительной группы №10 МБДОУ «Детский сад №407» г.о. Самара (с согласия родителей воспитанников на публикацию фотографий).</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ctr"/>
            <a:r>
              <a:rPr lang="ru-RU" altLang="ru-RU" sz="3800"/>
              <a:t>Цель: </a:t>
            </a:r>
            <a:r>
              <a:rPr lang="ru-RU" altLang="ru-RU" sz="2400" b="1">
                <a:solidFill>
                  <a:schemeClr val="tx1"/>
                </a:solidFill>
              </a:rPr>
              <a:t>Развить у детей представления об исторических фактах- эпохи динозавров на планете Земля.</a:t>
            </a:r>
            <a:r>
              <a:rPr lang="ru-RU" altLang="ru-RU" sz="3800" b="1"/>
              <a:t/>
            </a:r>
            <a:br>
              <a:rPr lang="ru-RU" altLang="ru-RU" sz="3800" b="1"/>
            </a:br>
            <a:r>
              <a:rPr lang="ru-RU" altLang="ru-RU" sz="3800"/>
              <a:t>Задачи проекта:</a:t>
            </a:r>
          </a:p>
        </p:txBody>
      </p:sp>
      <p:sp>
        <p:nvSpPr>
          <p:cNvPr id="46083" name="Rectangle 3"/>
          <p:cNvSpPr>
            <a:spLocks noGrp="1" noChangeArrowheads="1"/>
          </p:cNvSpPr>
          <p:nvPr>
            <p:ph type="body" idx="1"/>
          </p:nvPr>
        </p:nvSpPr>
        <p:spPr>
          <a:xfrm>
            <a:off x="611188" y="1916113"/>
            <a:ext cx="8229600" cy="4530725"/>
          </a:xfrm>
        </p:spPr>
        <p:txBody>
          <a:bodyPr/>
          <a:lstStyle/>
          <a:p>
            <a:pPr marL="571500" indent="-571500">
              <a:lnSpc>
                <a:spcPct val="90000"/>
              </a:lnSpc>
            </a:pPr>
            <a:r>
              <a:rPr lang="ru-RU" altLang="ru-RU" sz="2100" b="1">
                <a:latin typeface="Times New Roman" pitchFamily="18" charset="0"/>
              </a:rPr>
              <a:t>1. Развивать у детей потребности в знаниях о доисторических животных, особенностях жизни, питания, строения тела и видах динозавров.</a:t>
            </a:r>
          </a:p>
          <a:p>
            <a:pPr marL="571500" indent="-571500">
              <a:lnSpc>
                <a:spcPct val="90000"/>
              </a:lnSpc>
            </a:pPr>
            <a:r>
              <a:rPr lang="ru-RU" altLang="ru-RU" sz="2100" b="1">
                <a:latin typeface="Times New Roman" pitchFamily="18" charset="0"/>
              </a:rPr>
              <a:t>2. Формировать осознанного использования опыта других и своего собственного в процессе изучения и анализа выбранной темы.</a:t>
            </a:r>
          </a:p>
          <a:p>
            <a:pPr marL="571500" indent="-571500">
              <a:lnSpc>
                <a:spcPct val="90000"/>
              </a:lnSpc>
            </a:pPr>
            <a:r>
              <a:rPr lang="ru-RU" altLang="ru-RU" sz="2100" b="1">
                <a:latin typeface="Times New Roman" pitchFamily="18" charset="0"/>
              </a:rPr>
              <a:t>3. Формировать у детей познавательных умений: — сравнивать, анализировать, делать выводы, классифицировать, строить суждение на ОСНОРС установления причинно-следственных связей;</a:t>
            </a:r>
          </a:p>
          <a:p>
            <a:pPr marL="571500" indent="-571500">
              <a:lnSpc>
                <a:spcPct val="90000"/>
              </a:lnSpc>
            </a:pPr>
            <a:r>
              <a:rPr lang="ru-RU" altLang="ru-RU" sz="2100" b="1">
                <a:latin typeface="Times New Roman" pitchFamily="18" charset="0"/>
              </a:rPr>
              <a:t>—наблюдать, проводить опыты;— отражать картину доисторического мира в творческой деятельности и т.д.4. Получение, углубление и систематизация представлений о динозаврах, условиях их жизни и причинах исчезновения.</a:t>
            </a:r>
            <a:r>
              <a:rPr lang="ru-RU" altLang="ru-RU" sz="2100">
                <a:latin typeface="Times New Roman" pitchFamily="18" charset="0"/>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algn="ctr"/>
            <a:r>
              <a:rPr lang="ru-RU" altLang="ru-RU"/>
              <a:t>Этапы проекта:</a:t>
            </a:r>
          </a:p>
        </p:txBody>
      </p:sp>
      <p:sp>
        <p:nvSpPr>
          <p:cNvPr id="47107" name="Rectangle 3"/>
          <p:cNvSpPr>
            <a:spLocks noGrp="1" noChangeArrowheads="1"/>
          </p:cNvSpPr>
          <p:nvPr>
            <p:ph type="body" idx="1"/>
          </p:nvPr>
        </p:nvSpPr>
        <p:spPr>
          <a:xfrm>
            <a:off x="323850" y="836613"/>
            <a:ext cx="8229600" cy="5543550"/>
          </a:xfrm>
        </p:spPr>
        <p:txBody>
          <a:bodyPr/>
          <a:lstStyle/>
          <a:p>
            <a:pPr marL="571500" indent="-571500" algn="ctr">
              <a:lnSpc>
                <a:spcPct val="80000"/>
              </a:lnSpc>
            </a:pPr>
            <a:r>
              <a:rPr lang="ru-RU" altLang="ru-RU" sz="1800" b="1">
                <a:latin typeface="Times New Roman" pitchFamily="18" charset="0"/>
              </a:rPr>
              <a:t>Организация проекта включает в себя три основных этапа.</a:t>
            </a:r>
          </a:p>
          <a:p>
            <a:pPr marL="571500" indent="-571500" algn="ctr">
              <a:lnSpc>
                <a:spcPct val="80000"/>
              </a:lnSpc>
            </a:pPr>
            <a:r>
              <a:rPr lang="ru-RU" altLang="ru-RU" sz="1800" b="1">
                <a:latin typeface="Times New Roman" pitchFamily="18" charset="0"/>
              </a:rPr>
              <a:t>Этап I .Постановка проблемы, определение целей и задач исследовательской работы.</a:t>
            </a:r>
            <a:endParaRPr lang="ru-RU" altLang="ru-RU" sz="1800" i="1">
              <a:latin typeface="Times New Roman" pitchFamily="18" charset="0"/>
            </a:endParaRPr>
          </a:p>
          <a:p>
            <a:pPr marL="571500" indent="-571500" algn="ctr">
              <a:lnSpc>
                <a:spcPct val="80000"/>
              </a:lnSpc>
            </a:pPr>
            <a:r>
              <a:rPr lang="ru-RU" altLang="ru-RU" sz="1800" i="1">
                <a:latin typeface="Times New Roman" pitchFamily="18" charset="0"/>
              </a:rPr>
              <a:t>Проблема исследования</a:t>
            </a:r>
            <a:r>
              <a:rPr lang="ru-RU" altLang="ru-RU" sz="1800" b="1">
                <a:latin typeface="Times New Roman" pitchFamily="18" charset="0"/>
              </a:rPr>
              <a:t> была выявлена в процессе рассматривания энциклопедии «Животные нашей планеты», детьми задавалось большое количество вопросов, в связи с чем, стало понятно, что тема доисторических обитателей планеты детьми изучена плохо и вызывает интерес. </a:t>
            </a:r>
            <a:r>
              <a:rPr lang="ru-RU" altLang="ru-RU" sz="1800" i="1">
                <a:latin typeface="Times New Roman" pitchFamily="18" charset="0"/>
              </a:rPr>
              <a:t>Гипотеза исследования</a:t>
            </a:r>
            <a:r>
              <a:rPr lang="ru-RU" altLang="ru-RU" sz="1800" b="1">
                <a:latin typeface="Times New Roman" pitchFamily="18" charset="0"/>
              </a:rPr>
              <a:t> заключается в том, что динозавры очень опасные рептилии, но хотя они вымерли много миллионов лет назад, и причины могут быть разными, но предки динозавров живут рядом с нами, а какие именно мы выясним в ходе исследования. Исходя из рассмотренной проблемы, можно выдвинуть следующую гипотезу: динозавры очень опасные существа и места человеку в мире динозавров нет.В соответствии с проблемой и гипотезой исследования, дети с помощью воспитателя ставят </a:t>
            </a:r>
            <a:r>
              <a:rPr lang="ru-RU" altLang="ru-RU" sz="1800" i="1">
                <a:latin typeface="Times New Roman" pitchFamily="18" charset="0"/>
              </a:rPr>
              <a:t>задачи дальнейшего исследования проблемы</a:t>
            </a:r>
            <a:r>
              <a:rPr lang="ru-RU" altLang="ru-RU" sz="1800" b="1">
                <a:latin typeface="Times New Roman" pitchFamily="18" charset="0"/>
              </a:rPr>
              <a:t>(изучение особенностей, свойств, анализ взаимосвязей, способов использования Нами были определены результаты проекта:</a:t>
            </a:r>
          </a:p>
          <a:p>
            <a:pPr marL="571500" indent="-571500" algn="ctr">
              <a:lnSpc>
                <a:spcPct val="80000"/>
              </a:lnSpc>
            </a:pPr>
            <a:r>
              <a:rPr lang="ru-RU" altLang="ru-RU" sz="1800" b="1">
                <a:latin typeface="Times New Roman" pitchFamily="18" charset="0"/>
              </a:rPr>
              <a:t>— коллекция иллюстраций;— альбом (сборник) выставка рисунков, поделок детей по теме проекта. Конструирование скелета динозавра, Опыт – экспериментирование по выращиванию динозавра и  изготовление макета «Мир динозавров» Экскурсия для детей средней группы и родителей, спортивный праздник. Выставка книг.</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idx="1"/>
          </p:nvPr>
        </p:nvSpPr>
        <p:spPr/>
        <p:txBody>
          <a:bodyPr/>
          <a:lstStyle/>
          <a:p>
            <a:pPr algn="ctr">
              <a:lnSpc>
                <a:spcPct val="90000"/>
              </a:lnSpc>
            </a:pPr>
            <a:r>
              <a:rPr lang="ru-RU" altLang="ru-RU" sz="2000" b="1">
                <a:latin typeface="Times New Roman" pitchFamily="18" charset="0"/>
              </a:rPr>
              <a:t>Этап II Организация исследования в рамках проекта.</a:t>
            </a:r>
          </a:p>
          <a:p>
            <a:pPr algn="ctr">
              <a:lnSpc>
                <a:spcPct val="90000"/>
              </a:lnSpc>
            </a:pPr>
            <a:r>
              <a:rPr lang="ru-RU" altLang="ru-RU" sz="2000" b="1">
                <a:latin typeface="Times New Roman" pitchFamily="18" charset="0"/>
              </a:rPr>
              <a:t>На этом этапе предполагается организация двух основных видов познавательной деятельности детей.1.Сбор, анализ и систематизация информации в соответствии с проблемой и задачами исследований.В рамках этого вида деятельности нами применялось:— чтение книг, работу со справочной литературой (на познавательных занятиях и в совместной познавательной деятельности с воспитателем и родителями);— подбор и систематизацию картинок, стихотворений, рисунков, прослушивание записей криков динозавров ;— экспериментирование;— познавательные беседы.— познавательные занятия.2. Творческая познавательная деятельность детей была представлена:— организация викторин;— художественная деятельность; — аукционы;— самостоятельное экспериментирование.</a:t>
            </a:r>
          </a:p>
          <a:p>
            <a:pPr>
              <a:lnSpc>
                <a:spcPct val="90000"/>
              </a:lnSpc>
            </a:pPr>
            <a:endParaRPr lang="ru-RU" altLang="ru-RU" sz="21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type="body" idx="1"/>
          </p:nvPr>
        </p:nvSpPr>
        <p:spPr/>
        <p:txBody>
          <a:bodyPr/>
          <a:lstStyle/>
          <a:p>
            <a:pPr algn="ctr">
              <a:buFont typeface="Wingdings" pitchFamily="2" charset="2"/>
              <a:buNone/>
            </a:pPr>
            <a:r>
              <a:rPr lang="ru-RU" altLang="ru-RU" sz="2800" b="1">
                <a:latin typeface="Times New Roman" pitchFamily="18" charset="0"/>
              </a:rPr>
              <a:t>Этап III. Презентация (защита) результатов исследовательской деятельности детей, проведение которой тщательно продумывается.</a:t>
            </a:r>
          </a:p>
          <a:p>
            <a:pPr algn="ctr">
              <a:buFont typeface="Wingdings" pitchFamily="2" charset="2"/>
              <a:buNone/>
            </a:pPr>
            <a:r>
              <a:rPr lang="ru-RU" altLang="ru-RU" sz="2800" b="1">
                <a:latin typeface="Times New Roman" pitchFamily="18" charset="0"/>
              </a:rPr>
              <a:t>По окончанию изучения данной темы была подготовлены:</a:t>
            </a:r>
          </a:p>
          <a:p>
            <a:pPr algn="ctr">
              <a:buFont typeface="Wingdings" pitchFamily="2" charset="2"/>
              <a:buNone/>
            </a:pPr>
            <a:r>
              <a:rPr lang="ru-RU" altLang="ru-RU" sz="2800" b="1">
                <a:latin typeface="Times New Roman" pitchFamily="18" charset="0"/>
              </a:rPr>
              <a:t>выставки (рисунков, поделок, энциклопедий);</a:t>
            </a:r>
          </a:p>
          <a:p>
            <a:pPr algn="ctr">
              <a:buFont typeface="Wingdings" pitchFamily="2" charset="2"/>
              <a:buNone/>
            </a:pPr>
            <a:r>
              <a:rPr lang="ru-RU" altLang="ru-RU" sz="2800" b="1">
                <a:latin typeface="Times New Roman" pitchFamily="18" charset="0"/>
              </a:rPr>
              <a:t>музейные экспозиции;</a:t>
            </a:r>
          </a:p>
          <a:p>
            <a:endParaRPr lang="ru-RU" alt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type="body" idx="1"/>
          </p:nvPr>
        </p:nvSpPr>
        <p:spPr/>
        <p:txBody>
          <a:bodyPr/>
          <a:lstStyle/>
          <a:p>
            <a:pPr algn="ctr">
              <a:lnSpc>
                <a:spcPct val="80000"/>
              </a:lnSpc>
            </a:pPr>
            <a:r>
              <a:rPr lang="ru-RU" altLang="ru-RU" sz="1800" b="1" i="1">
                <a:latin typeface="Times New Roman" pitchFamily="18" charset="0"/>
              </a:rPr>
              <a:t>Кто такие динозавры?</a:t>
            </a:r>
            <a:r>
              <a:rPr lang="ru-RU" altLang="ru-RU" sz="1800" b="1">
                <a:latin typeface="Times New Roman" pitchFamily="18" charset="0"/>
              </a:rPr>
              <a:t> </a:t>
            </a:r>
            <a:r>
              <a:rPr lang="ru-RU" altLang="ru-RU" sz="1800" b="1" i="1">
                <a:latin typeface="Times New Roman" pitchFamily="18" charset="0"/>
              </a:rPr>
              <a:t>Как выглядела</a:t>
            </a:r>
            <a:r>
              <a:rPr lang="ru-RU" altLang="ru-RU" sz="1800" b="1">
                <a:latin typeface="Times New Roman" pitchFamily="18" charset="0"/>
              </a:rPr>
              <a:t> </a:t>
            </a:r>
            <a:r>
              <a:rPr lang="ru-RU" altLang="ru-RU" sz="1800" b="1" i="1">
                <a:latin typeface="Times New Roman" pitchFamily="18" charset="0"/>
              </a:rPr>
              <a:t>Земля, когда жили динозавры? </a:t>
            </a:r>
            <a:r>
              <a:rPr lang="ru-RU" altLang="ru-RU" sz="1800" b="1">
                <a:latin typeface="Times New Roman" pitchFamily="18" charset="0"/>
              </a:rPr>
              <a:t>Удивительные, ужасные, тяжеловесные ящеры... Примерно так можно перевести с греческого языка название группы древних пресмыкающихся.</a:t>
            </a:r>
            <a:r>
              <a:rPr lang="ru-RU" altLang="ru-RU" sz="1800" b="1" i="1">
                <a:latin typeface="Times New Roman" pitchFamily="18" charset="0"/>
              </a:rPr>
              <a:t> </a:t>
            </a:r>
            <a:r>
              <a:rPr lang="ru-RU" altLang="ru-RU" sz="1800" b="1">
                <a:latin typeface="Times New Roman" pitchFamily="18" charset="0"/>
              </a:rPr>
              <a:t>Много-много миллионов лет назад животные и растения были совсем другими. Птиц не существовало вовсе, а млекопитающие, да и то мелкие, встречались очень редко. Самой многочисленной группой животных, заселивших всю сушу, были динозавры. Они жили на Земле, когда еще не было людей.</a:t>
            </a:r>
            <a:r>
              <a:rPr lang="ru-RU" altLang="ru-RU" sz="1800" b="1" i="1">
                <a:latin typeface="Times New Roman" pitchFamily="18" charset="0"/>
              </a:rPr>
              <a:t> </a:t>
            </a:r>
            <a:r>
              <a:rPr lang="ru-RU" altLang="ru-RU" sz="1800" b="1">
                <a:latin typeface="Times New Roman" pitchFamily="18" charset="0"/>
              </a:rPr>
              <a:t>Трудно даже представить, насколько многочисленными и разнообразными были динозавры, хозяйничавшие в этом мире. Длина тела динозавров составляла от 20 см до 30 м. Одни  динозавры передвигались на двух ногах, другие — на четырех. Некоторые из этих древних рептилий были безобидными растительноядными гигантами, другие – свирепыми хищниками.</a:t>
            </a:r>
            <a:r>
              <a:rPr lang="ru-RU" altLang="ru-RU" sz="1800" b="1">
                <a:solidFill>
                  <a:srgbClr val="004E6D"/>
                </a:solidFill>
                <a:latin typeface="Times New Roman" pitchFamily="18" charset="0"/>
              </a:rPr>
              <a:t> </a:t>
            </a:r>
          </a:p>
          <a:p>
            <a:pPr algn="ctr">
              <a:lnSpc>
                <a:spcPct val="80000"/>
              </a:lnSpc>
            </a:pPr>
            <a:endParaRPr lang="ru-RU" altLang="ru-RU" sz="1800" b="1">
              <a:solidFill>
                <a:srgbClr val="DDD9C3"/>
              </a:solidFill>
              <a:latin typeface="Times New Roman" pitchFamily="18" charset="0"/>
            </a:endParaRPr>
          </a:p>
          <a:p>
            <a:pPr>
              <a:lnSpc>
                <a:spcPct val="80000"/>
              </a:lnSpc>
            </a:pPr>
            <a:endParaRPr lang="ru-RU" altLang="ru-RU" sz="1800">
              <a:latin typeface="Times New Roman" pitchFamily="18" charset="0"/>
            </a:endParaRPr>
          </a:p>
        </p:txBody>
      </p:sp>
      <p:pic>
        <p:nvPicPr>
          <p:cNvPr id="48132"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0825" y="404813"/>
            <a:ext cx="1339850" cy="155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8133"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11863" y="5013325"/>
            <a:ext cx="2701925"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a:r>
              <a:rPr lang="ru-RU" altLang="ru-RU"/>
              <a:t>Откуда мы знаем о динозаврах</a:t>
            </a:r>
          </a:p>
        </p:txBody>
      </p:sp>
      <p:sp>
        <p:nvSpPr>
          <p:cNvPr id="49190" name="Text Box 2"/>
          <p:cNvSpPr txBox="1">
            <a:spLocks noChangeArrowheads="1"/>
          </p:cNvSpPr>
          <p:nvPr/>
        </p:nvSpPr>
        <p:spPr bwMode="auto">
          <a:xfrm>
            <a:off x="219075" y="908050"/>
            <a:ext cx="3057525" cy="503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5pPr>
            <a:lvl6pPr marL="25146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6pPr>
            <a:lvl7pPr marL="29718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7pPr>
            <a:lvl8pPr marL="34290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8pPr>
            <a:lvl9pPr marL="38862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9pPr>
          </a:lstStyle>
          <a:p>
            <a:pPr algn="just">
              <a:spcBef>
                <a:spcPts val="1500"/>
              </a:spcBef>
              <a:buSzPct val="100000"/>
            </a:pPr>
            <a:endParaRPr lang="ru-RU" altLang="ru-RU" b="1">
              <a:latin typeface="Times New Roman" pitchFamily="18" charset="0"/>
            </a:endParaRPr>
          </a:p>
          <a:p>
            <a:pPr algn="ctr">
              <a:spcBef>
                <a:spcPts val="1500"/>
              </a:spcBef>
              <a:buSzPct val="100000"/>
            </a:pPr>
            <a:r>
              <a:rPr lang="ru-RU" altLang="ru-RU" b="1">
                <a:latin typeface="Times New Roman" pitchFamily="18" charset="0"/>
              </a:rPr>
              <a:t>Мы выяснили, что все знания о динозаврах получены благодаря изучению  окаменелостей учеными. По найденным окаменелостям ученые-палеонтологи способны восстановить внешний вид динозавров и понять, как выглядели динозавры и как был устроен их организм.</a:t>
            </a:r>
          </a:p>
        </p:txBody>
      </p:sp>
      <p:grpSp>
        <p:nvGrpSpPr>
          <p:cNvPr id="49191" name="Group 3"/>
          <p:cNvGrpSpPr>
            <a:grpSpLocks/>
          </p:cNvGrpSpPr>
          <p:nvPr/>
        </p:nvGrpSpPr>
        <p:grpSpPr bwMode="auto">
          <a:xfrm>
            <a:off x="3919538" y="1255713"/>
            <a:ext cx="1839912" cy="1614487"/>
            <a:chOff x="2469" y="791"/>
            <a:chExt cx="1159" cy="1017"/>
          </a:xfrm>
        </p:grpSpPr>
        <p:pic>
          <p:nvPicPr>
            <p:cNvPr id="49192"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69" y="791"/>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9193" name="Text Box 5"/>
            <p:cNvSpPr txBox="1">
              <a:spLocks noChangeArrowheads="1"/>
            </p:cNvSpPr>
            <p:nvPr/>
          </p:nvSpPr>
          <p:spPr bwMode="auto">
            <a:xfrm>
              <a:off x="2472" y="795"/>
              <a:ext cx="1152" cy="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49194" name="Group 6"/>
          <p:cNvGrpSpPr>
            <a:grpSpLocks/>
          </p:cNvGrpSpPr>
          <p:nvPr/>
        </p:nvGrpSpPr>
        <p:grpSpPr bwMode="auto">
          <a:xfrm>
            <a:off x="6735763" y="1255713"/>
            <a:ext cx="1839912" cy="1614487"/>
            <a:chOff x="4243" y="791"/>
            <a:chExt cx="1159" cy="1017"/>
          </a:xfrm>
        </p:grpSpPr>
        <p:pic>
          <p:nvPicPr>
            <p:cNvPr id="49195" name="Picture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43" y="791"/>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9196" name="Text Box 8"/>
            <p:cNvSpPr txBox="1">
              <a:spLocks noChangeArrowheads="1"/>
            </p:cNvSpPr>
            <p:nvPr/>
          </p:nvSpPr>
          <p:spPr bwMode="auto">
            <a:xfrm>
              <a:off x="4247" y="795"/>
              <a:ext cx="1152" cy="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pic>
        <p:nvPicPr>
          <p:cNvPr id="49197" name="Picture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59563" y="1179513"/>
            <a:ext cx="2016125"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nvGrpSpPr>
          <p:cNvPr id="49198" name="Group 10"/>
          <p:cNvGrpSpPr>
            <a:grpSpLocks/>
          </p:cNvGrpSpPr>
          <p:nvPr/>
        </p:nvGrpSpPr>
        <p:grpSpPr bwMode="auto">
          <a:xfrm>
            <a:off x="3919538" y="1219200"/>
            <a:ext cx="1809750" cy="1668463"/>
            <a:chOff x="2469" y="768"/>
            <a:chExt cx="1140" cy="1051"/>
          </a:xfrm>
        </p:grpSpPr>
        <p:pic>
          <p:nvPicPr>
            <p:cNvPr id="49199" name="Picture 1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69" y="768"/>
              <a:ext cx="1141" cy="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9200" name="Text Box 12"/>
            <p:cNvSpPr txBox="1">
              <a:spLocks noChangeArrowheads="1"/>
            </p:cNvSpPr>
            <p:nvPr/>
          </p:nvSpPr>
          <p:spPr bwMode="auto">
            <a:xfrm>
              <a:off x="2469" y="768"/>
              <a:ext cx="1141" cy="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49201" name="Group 13"/>
          <p:cNvGrpSpPr>
            <a:grpSpLocks/>
          </p:cNvGrpSpPr>
          <p:nvPr/>
        </p:nvGrpSpPr>
        <p:grpSpPr bwMode="auto">
          <a:xfrm>
            <a:off x="3919538" y="3651250"/>
            <a:ext cx="1839912" cy="1724025"/>
            <a:chOff x="2469" y="2300"/>
            <a:chExt cx="1159" cy="1086"/>
          </a:xfrm>
        </p:grpSpPr>
        <p:pic>
          <p:nvPicPr>
            <p:cNvPr id="49202" name="Picture 1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69" y="2300"/>
              <a:ext cx="1160" cy="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9203" name="Text Box 15"/>
            <p:cNvSpPr txBox="1">
              <a:spLocks noChangeArrowheads="1"/>
            </p:cNvSpPr>
            <p:nvPr/>
          </p:nvSpPr>
          <p:spPr bwMode="auto">
            <a:xfrm>
              <a:off x="2469" y="2300"/>
              <a:ext cx="1160" cy="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49204" name="Group 16"/>
          <p:cNvGrpSpPr>
            <a:grpSpLocks/>
          </p:cNvGrpSpPr>
          <p:nvPr/>
        </p:nvGrpSpPr>
        <p:grpSpPr bwMode="auto">
          <a:xfrm>
            <a:off x="6632575" y="3713163"/>
            <a:ext cx="2046288" cy="1662112"/>
            <a:chOff x="4178" y="2339"/>
            <a:chExt cx="1289" cy="1047"/>
          </a:xfrm>
        </p:grpSpPr>
        <p:pic>
          <p:nvPicPr>
            <p:cNvPr id="49205" name="Picture 17"/>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178" y="2339"/>
              <a:ext cx="1290" cy="1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9206" name="Text Box 18"/>
            <p:cNvSpPr txBox="1">
              <a:spLocks noChangeArrowheads="1"/>
            </p:cNvSpPr>
            <p:nvPr/>
          </p:nvSpPr>
          <p:spPr bwMode="auto">
            <a:xfrm>
              <a:off x="4178" y="2339"/>
              <a:ext cx="1290" cy="1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1"/>
          <p:cNvSpPr txBox="1">
            <a:spLocks noChangeArrowheads="1"/>
          </p:cNvSpPr>
          <p:nvPr/>
        </p:nvSpPr>
        <p:spPr bwMode="auto">
          <a:xfrm>
            <a:off x="179388" y="85725"/>
            <a:ext cx="88169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5pPr>
            <a:lvl6pPr marL="25146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6pPr>
            <a:lvl7pPr marL="29718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7pPr>
            <a:lvl8pPr marL="34290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8pPr>
            <a:lvl9pPr marL="38862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9pPr>
          </a:lstStyle>
          <a:p>
            <a:pPr algn="ctr">
              <a:buSzPct val="100000"/>
            </a:pPr>
            <a:r>
              <a:rPr lang="ru-RU" altLang="ru-RU" sz="1200" b="1">
                <a:latin typeface="Constantia" pitchFamily="18" charset="0"/>
              </a:rPr>
              <a:t>ТРАВОЯДНЫЕ</a:t>
            </a:r>
            <a:br>
              <a:rPr lang="ru-RU" altLang="ru-RU" sz="1200" b="1">
                <a:latin typeface="Constantia" pitchFamily="18" charset="0"/>
              </a:rPr>
            </a:br>
            <a:r>
              <a:rPr lang="ru-RU" altLang="ru-RU" sz="1200">
                <a:latin typeface="Constantia" pitchFamily="18" charset="0"/>
              </a:rPr>
              <a:t>РАСТИТЕЛЬНОЯДНЫЕ ИЛИ ТРАВОЯДНЫЕ ДИНОЗАВРЫ ПОЕДАЛИ ЛЮБУЮ РАСТИТЕЛЬНОСТЬ ДО КОТОРОЙ МОГЛИ ДОТЯНУТЬСЯ. МЕЛКИЕ ДИНОЗАВРЫ ПИТАЛИСЬ КОРНЯМИ  И НИЗКОРОСЛЫМИ РАСТЕНИЯМИ, А САМЫЕ БОЛЬШИЕ ДОТЯГИВАЛИСЬ ДО ЛИСТЬЕВ КРОНЫ, ВСТАВАЯ ДЛЯ ЭТОГО НА ДЫБЫ.</a:t>
            </a:r>
          </a:p>
        </p:txBody>
      </p:sp>
      <p:sp>
        <p:nvSpPr>
          <p:cNvPr id="63491" name="Text Box 2"/>
          <p:cNvSpPr txBox="1">
            <a:spLocks noChangeArrowheads="1"/>
          </p:cNvSpPr>
          <p:nvPr/>
        </p:nvSpPr>
        <p:spPr bwMode="auto">
          <a:xfrm>
            <a:off x="219075" y="836613"/>
            <a:ext cx="3273425"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5pPr>
            <a:lvl6pPr marL="25146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6pPr>
            <a:lvl7pPr marL="29718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7pPr>
            <a:lvl8pPr marL="34290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8pPr>
            <a:lvl9pPr marL="3886200" indent="-228600" defTabSz="449263"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9pPr>
          </a:lstStyle>
          <a:p>
            <a:pPr algn="just">
              <a:spcBef>
                <a:spcPts val="1500"/>
              </a:spcBef>
              <a:buSzPct val="100000"/>
            </a:pPr>
            <a:r>
              <a:rPr lang="ru-RU" altLang="ru-RU" sz="1400" i="1">
                <a:latin typeface="Century" pitchFamily="16" charset="0"/>
              </a:rPr>
              <a:t>У </a:t>
            </a:r>
            <a:r>
              <a:rPr lang="ru-RU" altLang="ru-RU" sz="1400" b="1" i="1">
                <a:latin typeface="Century" pitchFamily="16" charset="0"/>
              </a:rPr>
              <a:t>трицератопса</a:t>
            </a:r>
            <a:r>
              <a:rPr lang="ru-RU" altLang="ru-RU" sz="1400" i="1">
                <a:latin typeface="Century" pitchFamily="16" charset="0"/>
              </a:rPr>
              <a:t> был небольшой рог над ноздрями и два больших рога над глазами. Большие рога занимали в длину до метра. В задней части черепа располагался сплошной костяной воротник. </a:t>
            </a:r>
          </a:p>
          <a:p>
            <a:pPr algn="just">
              <a:spcBef>
                <a:spcPts val="1500"/>
              </a:spcBef>
              <a:buSzPct val="100000"/>
            </a:pPr>
            <a:r>
              <a:rPr lang="ru-RU" altLang="ru-RU" sz="1400" b="1" i="1">
                <a:latin typeface="Century" pitchFamily="16" charset="0"/>
              </a:rPr>
              <a:t>Стегозавр-</a:t>
            </a:r>
            <a:r>
              <a:rPr lang="ru-RU" altLang="ru-RU" sz="1400" b="1">
                <a:latin typeface="Century" pitchFamily="16" charset="0"/>
              </a:rPr>
              <a:t> </a:t>
            </a:r>
            <a:r>
              <a:rPr lang="ru-RU" altLang="ru-RU" sz="1400" i="1">
                <a:latin typeface="Century" pitchFamily="16" charset="0"/>
              </a:rPr>
              <a:t>что в переводе с латыни значит «крышеящер». Стегозавры были крупными динозаврами, в среднем достигая в длину 9 метров и четырех метров в высоту.</a:t>
            </a:r>
          </a:p>
          <a:p>
            <a:pPr algn="just">
              <a:spcBef>
                <a:spcPts val="1500"/>
              </a:spcBef>
              <a:buSzPct val="100000"/>
            </a:pPr>
            <a:r>
              <a:rPr lang="ru-RU" altLang="ru-RU" sz="1400" b="1" i="1">
                <a:latin typeface="Century" pitchFamily="16" charset="0"/>
              </a:rPr>
              <a:t>Эдафозавр </a:t>
            </a:r>
            <a:r>
              <a:rPr lang="ru-RU" altLang="ru-RU" sz="1400" i="1">
                <a:latin typeface="Century" pitchFamily="16" charset="0"/>
              </a:rPr>
              <a:t>является растительноядным представителем семейства пеликозавров. Наиболее яркая отличительная черта – парус на спине.</a:t>
            </a:r>
          </a:p>
          <a:p>
            <a:pPr algn="just">
              <a:spcBef>
                <a:spcPts val="1500"/>
              </a:spcBef>
              <a:buSzPct val="100000"/>
            </a:pPr>
            <a:r>
              <a:rPr lang="ru-RU" altLang="ru-RU" sz="1400" b="1" i="1">
                <a:latin typeface="Century" pitchFamily="16" charset="0"/>
              </a:rPr>
              <a:t>Диплодок</a:t>
            </a:r>
            <a:r>
              <a:rPr lang="ru-RU" altLang="ru-RU" sz="1400" i="1">
                <a:latin typeface="Century" pitchFamily="16" charset="0"/>
              </a:rPr>
              <a:t>  -это самый длинный и фактически самый крупный из известных наземных динозавров. Диплодоки предпочитали спокойный образ жизни и свежую зеленую листву. Жили они стадами и питались в основном листьями, побегами, хвоей и шишками.</a:t>
            </a:r>
          </a:p>
        </p:txBody>
      </p:sp>
      <p:grpSp>
        <p:nvGrpSpPr>
          <p:cNvPr id="63492" name="Group 3"/>
          <p:cNvGrpSpPr>
            <a:grpSpLocks/>
          </p:cNvGrpSpPr>
          <p:nvPr/>
        </p:nvGrpSpPr>
        <p:grpSpPr bwMode="auto">
          <a:xfrm>
            <a:off x="3846513" y="1262063"/>
            <a:ext cx="1985962" cy="1612900"/>
            <a:chOff x="2423" y="795"/>
            <a:chExt cx="1251" cy="1016"/>
          </a:xfrm>
        </p:grpSpPr>
        <p:pic>
          <p:nvPicPr>
            <p:cNvPr id="63493"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23" y="795"/>
              <a:ext cx="1252" cy="1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3494" name="Text Box 5"/>
            <p:cNvSpPr txBox="1">
              <a:spLocks noChangeArrowheads="1"/>
            </p:cNvSpPr>
            <p:nvPr/>
          </p:nvSpPr>
          <p:spPr bwMode="auto">
            <a:xfrm>
              <a:off x="2423" y="795"/>
              <a:ext cx="1252" cy="1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63495" name="Group 6"/>
          <p:cNvGrpSpPr>
            <a:grpSpLocks/>
          </p:cNvGrpSpPr>
          <p:nvPr/>
        </p:nvGrpSpPr>
        <p:grpSpPr bwMode="auto">
          <a:xfrm>
            <a:off x="6602413" y="1255713"/>
            <a:ext cx="2070100" cy="1614487"/>
            <a:chOff x="4159" y="791"/>
            <a:chExt cx="1304" cy="1017"/>
          </a:xfrm>
        </p:grpSpPr>
        <p:pic>
          <p:nvPicPr>
            <p:cNvPr id="63496" name="Picture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59" y="791"/>
              <a:ext cx="1305"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3497" name="Text Box 8"/>
            <p:cNvSpPr txBox="1">
              <a:spLocks noChangeArrowheads="1"/>
            </p:cNvSpPr>
            <p:nvPr/>
          </p:nvSpPr>
          <p:spPr bwMode="auto">
            <a:xfrm>
              <a:off x="4159" y="791"/>
              <a:ext cx="1305"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63498" name="Group 9"/>
          <p:cNvGrpSpPr>
            <a:grpSpLocks/>
          </p:cNvGrpSpPr>
          <p:nvPr/>
        </p:nvGrpSpPr>
        <p:grpSpPr bwMode="auto">
          <a:xfrm>
            <a:off x="3919538" y="3760788"/>
            <a:ext cx="1839912" cy="1614487"/>
            <a:chOff x="2469" y="2369"/>
            <a:chExt cx="1159" cy="1017"/>
          </a:xfrm>
        </p:grpSpPr>
        <p:pic>
          <p:nvPicPr>
            <p:cNvPr id="63499" name="Picture 1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69" y="2369"/>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3500" name="Text Box 11"/>
            <p:cNvSpPr txBox="1">
              <a:spLocks noChangeArrowheads="1"/>
            </p:cNvSpPr>
            <p:nvPr/>
          </p:nvSpPr>
          <p:spPr bwMode="auto">
            <a:xfrm>
              <a:off x="2469" y="2369"/>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grpSp>
        <p:nvGrpSpPr>
          <p:cNvPr id="63501" name="Group 12"/>
          <p:cNvGrpSpPr>
            <a:grpSpLocks/>
          </p:cNvGrpSpPr>
          <p:nvPr/>
        </p:nvGrpSpPr>
        <p:grpSpPr bwMode="auto">
          <a:xfrm>
            <a:off x="6735763" y="3760788"/>
            <a:ext cx="1839912" cy="1614487"/>
            <a:chOff x="4243" y="2369"/>
            <a:chExt cx="1159" cy="1017"/>
          </a:xfrm>
        </p:grpSpPr>
        <p:pic>
          <p:nvPicPr>
            <p:cNvPr id="63502" name="Picture 1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243" y="2369"/>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3503" name="Text Box 14"/>
            <p:cNvSpPr txBox="1">
              <a:spLocks noChangeArrowheads="1"/>
            </p:cNvSpPr>
            <p:nvPr/>
          </p:nvSpPr>
          <p:spPr bwMode="auto">
            <a:xfrm>
              <a:off x="4243" y="2369"/>
              <a:ext cx="116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ru-RU" altLang="ru-RU">
                <a:solidFill>
                  <a:schemeClr val="bg1"/>
                </a:solidFill>
                <a:latin typeface="Century" pitchFamily="16" charset="0"/>
              </a:endParaRPr>
            </a:p>
          </p:txBody>
        </p:sp>
      </p:gr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Край">
  <a:themeElements>
    <a:clrScheme name="Край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Край">
      <a:majorFont>
        <a:latin typeface="Garamond"/>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рай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Край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Край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Край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Край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Край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212</TotalTime>
  <Words>1103</Words>
  <Application>Microsoft Office PowerPoint</Application>
  <PresentationFormat>Экран (4:3)</PresentationFormat>
  <Paragraphs>93</Paragraphs>
  <Slides>26</Slides>
  <Notes>4</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26</vt:i4>
      </vt:variant>
    </vt:vector>
  </HeadingPairs>
  <TitlesOfParts>
    <vt:vector size="34" baseType="lpstr">
      <vt:lpstr>Arial</vt:lpstr>
      <vt:lpstr>Garamond</vt:lpstr>
      <vt:lpstr>Times New Roman</vt:lpstr>
      <vt:lpstr>Wingdings</vt:lpstr>
      <vt:lpstr>Century</vt:lpstr>
      <vt:lpstr>Constantia</vt:lpstr>
      <vt:lpstr>Calibri</vt:lpstr>
      <vt:lpstr>Край</vt:lpstr>
      <vt:lpstr>Презентация PowerPoint</vt:lpstr>
      <vt:lpstr>Презентация PowerPoint</vt:lpstr>
      <vt:lpstr>Цель: Развить у детей представления об исторических фактах- эпохи динозавров на планете Земля. Задачи проекта:</vt:lpstr>
      <vt:lpstr>Этапы проекта:</vt:lpstr>
      <vt:lpstr>Презентация PowerPoint</vt:lpstr>
      <vt:lpstr>Презентация PowerPoint</vt:lpstr>
      <vt:lpstr>Презентация PowerPoint</vt:lpstr>
      <vt:lpstr>Откуда мы знаем о динозаврах</vt:lpstr>
      <vt:lpstr>Презентация PowerPoint</vt:lpstr>
      <vt:lpstr>Презентация PowerPoint</vt:lpstr>
      <vt:lpstr>Презентация PowerPoint</vt:lpstr>
      <vt:lpstr>Презентация PowerPoint</vt:lpstr>
      <vt:lpstr>Образовательная область «Познание»</vt:lpstr>
      <vt:lpstr>Алгоритм проведения опыта:</vt:lpstr>
      <vt:lpstr>Образовательная область «Ознакомление с художественной литературой»</vt:lpstr>
      <vt:lpstr>Образовательная область «Художественное творчество»</vt:lpstr>
      <vt:lpstr>Презентация PowerPoint</vt:lpstr>
      <vt:lpstr>Всё готово. Работа шла быстро, ребята с большим желанием трудились лепили раскрашивали</vt:lpstr>
      <vt:lpstr>Презентация PowerPoint</vt:lpstr>
      <vt:lpstr>Также в рамках проекта была создана книга-расскраска «Эпоха динозавров </vt:lpstr>
      <vt:lpstr>Был проведен спортивный праздник. «Сильные, быстрые, разные удивительные динозавры»</vt:lpstr>
      <vt:lpstr>Экскурсия для детей средней группы и родителей</vt:lpstr>
      <vt:lpstr>Выставка книг</vt:lpstr>
      <vt:lpstr>Выставка из Турции</vt:lpstr>
      <vt:lpstr>Итог проекта:</vt:lpstr>
      <vt:lpstr>Спасибо за внимание</vt:lpstr>
    </vt:vector>
  </TitlesOfParts>
  <Company>WareZ Provider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ann</dc:creator>
  <cp:lastModifiedBy>Манюня+Патютя</cp:lastModifiedBy>
  <cp:revision>18</cp:revision>
  <dcterms:created xsi:type="dcterms:W3CDTF">2014-12-04T18:21:08Z</dcterms:created>
  <dcterms:modified xsi:type="dcterms:W3CDTF">2019-05-29T08:42:36Z</dcterms:modified>
</cp:coreProperties>
</file>