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69" r:id="rId3"/>
    <p:sldId id="256" r:id="rId4"/>
    <p:sldId id="257" r:id="rId5"/>
    <p:sldId id="258" r:id="rId6"/>
    <p:sldId id="260" r:id="rId7"/>
    <p:sldId id="262" r:id="rId8"/>
    <p:sldId id="259" r:id="rId9"/>
    <p:sldId id="261" r:id="rId10"/>
    <p:sldId id="263" r:id="rId11"/>
    <p:sldId id="264" r:id="rId12"/>
    <p:sldId id="274" r:id="rId13"/>
    <p:sldId id="267" r:id="rId14"/>
    <p:sldId id="271" r:id="rId15"/>
    <p:sldId id="272" r:id="rId16"/>
    <p:sldId id="275" r:id="rId17"/>
    <p:sldId id="265" r:id="rId18"/>
    <p:sldId id="268" r:id="rId19"/>
    <p:sldId id="270" r:id="rId20"/>
    <p:sldId id="276" r:id="rId21"/>
    <p:sldId id="273" r:id="rId22"/>
  </p:sldIdLst>
  <p:sldSz cx="9144000" cy="6858000" type="screen4x3"/>
  <p:notesSz cx="6858000" cy="9945688"/>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ru-RU" smtClean="0"/>
              <a:t>Образец заголовка</a:t>
            </a:r>
            <a:endParaRPr lang="en-US" dirty="0"/>
          </a:p>
        </p:txBody>
      </p:sp>
      <p:sp>
        <p:nvSpPr>
          <p:cNvPr id="8" name="Date Placeholder 3"/>
          <p:cNvSpPr>
            <a:spLocks noGrp="1"/>
          </p:cNvSpPr>
          <p:nvPr>
            <p:ph type="dt" sz="half" idx="10"/>
          </p:nvPr>
        </p:nvSpPr>
        <p:spPr/>
        <p:txBody>
          <a:bodyPr/>
          <a:lstStyle>
            <a:lvl1pPr>
              <a:defRPr/>
            </a:lvl1pPr>
          </a:lstStyle>
          <a:p>
            <a:pPr>
              <a:defRPr/>
            </a:pPr>
            <a:fld id="{509B6BE2-ED85-455B-A7DF-F8A7AAB08200}" type="datetimeFigureOut">
              <a:rPr lang="ru-RU"/>
              <a:pPr>
                <a:defRPr/>
              </a:pPr>
              <a:t>29.05.2019</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6C7436F5-F3E0-48DE-8239-D215B25CD5C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49AE7ED2-244A-4B6D-BD97-866B562E0F92}" type="datetimeFigureOut">
              <a:rPr lang="ru-RU"/>
              <a:pPr>
                <a:defRPr/>
              </a:pPr>
              <a:t>29.05.2019</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0F20BA6A-B01D-442F-8357-6B3920E29A6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7C8CC117-9580-4AEB-9BC2-330009479ECF}" type="datetimeFigureOut">
              <a:rPr lang="ru-RU"/>
              <a:pPr>
                <a:defRPr/>
              </a:pPr>
              <a:t>29.05.2019</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FD979E5F-372A-4D79-ADD5-94B0DF88236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3E9E2B37-8CEE-4EE5-B0BE-232800388909}" type="datetimeFigureOut">
              <a:rPr lang="ru-RU"/>
              <a:pPr>
                <a:defRPr/>
              </a:pPr>
              <a:t>29.05.2019</a:t>
            </a:fld>
            <a:endParaRPr lang="ru-RU"/>
          </a:p>
        </p:txBody>
      </p:sp>
      <p:sp>
        <p:nvSpPr>
          <p:cNvPr id="5" name="Footer Placeholder 4"/>
          <p:cNvSpPr>
            <a:spLocks noGrp="1"/>
          </p:cNvSpPr>
          <p:nvPr>
            <p:ph type="ftr" sz="quarter" idx="15"/>
          </p:nvPr>
        </p:nvSpPr>
        <p:spPr/>
        <p:txBody>
          <a:bodyPr/>
          <a:lstStyle>
            <a:lvl1pPr>
              <a:defRPr/>
            </a:lvl1pPr>
          </a:lstStyle>
          <a:p>
            <a:pPr>
              <a:defRPr/>
            </a:pPr>
            <a:endParaRPr lang="ru-RU"/>
          </a:p>
        </p:txBody>
      </p:sp>
      <p:sp>
        <p:nvSpPr>
          <p:cNvPr id="6" name="Slide Number Placeholder 5"/>
          <p:cNvSpPr>
            <a:spLocks noGrp="1"/>
          </p:cNvSpPr>
          <p:nvPr>
            <p:ph type="sldNum" sz="quarter" idx="16"/>
          </p:nvPr>
        </p:nvSpPr>
        <p:spPr/>
        <p:txBody>
          <a:bodyPr/>
          <a:lstStyle>
            <a:lvl1pPr>
              <a:defRPr/>
            </a:lvl1pPr>
          </a:lstStyle>
          <a:p>
            <a:pPr>
              <a:defRPr/>
            </a:pPr>
            <a:fld id="{5D55CCE6-F69A-4752-BD13-1E90C5A9643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0"/>
          </p:nvPr>
        </p:nvSpPr>
        <p:spPr/>
        <p:txBody>
          <a:bodyPr/>
          <a:lstStyle>
            <a:lvl1pPr>
              <a:defRPr/>
            </a:lvl1pPr>
          </a:lstStyle>
          <a:p>
            <a:pPr>
              <a:defRPr/>
            </a:pPr>
            <a:fld id="{FC0AA636-EA7F-44C8-8177-44DA9E6006ED}" type="datetimeFigureOut">
              <a:rPr lang="ru-RU"/>
              <a:pPr>
                <a:defRPr/>
              </a:pPr>
              <a:t>29.05.2019</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B9E50817-5D45-41A7-B648-ED8FFB3E35A0}"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546D9A82-355F-4D3A-8562-DE9A5F367156}" type="datetimeFigureOut">
              <a:rPr lang="ru-RU"/>
              <a:pPr>
                <a:defRPr/>
              </a:pPr>
              <a:t>29.05.2019</a:t>
            </a:fld>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66B4CEF9-DEB7-4116-B5E2-996552FCE4D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7" name="Date Placeholder 3"/>
          <p:cNvSpPr>
            <a:spLocks noGrp="1"/>
          </p:cNvSpPr>
          <p:nvPr>
            <p:ph type="dt" sz="half" idx="10"/>
          </p:nvPr>
        </p:nvSpPr>
        <p:spPr/>
        <p:txBody>
          <a:bodyPr/>
          <a:lstStyle>
            <a:lvl1pPr>
              <a:defRPr/>
            </a:lvl1pPr>
          </a:lstStyle>
          <a:p>
            <a:pPr>
              <a:defRPr/>
            </a:pPr>
            <a:fld id="{43ADF565-FFDC-4DA2-9EFD-41AFDD3F26D4}" type="datetimeFigureOut">
              <a:rPr lang="ru-RU"/>
              <a:pPr>
                <a:defRPr/>
              </a:pPr>
              <a:t>29.05.2019</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F4C3188B-EADE-4385-89F8-CC2D73A1849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BCE6D13E-B8F8-4578-9A6D-DB42EFC34B2E}" type="datetimeFigureOut">
              <a:rPr lang="ru-RU"/>
              <a:pPr>
                <a:defRPr/>
              </a:pPr>
              <a:t>29.05.2019</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DA2BFA3D-51D9-4909-B4B0-49163829C0A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D0AA3AD-9217-42F3-8741-DD44F5EFA143}" type="datetimeFigureOut">
              <a:rPr lang="ru-RU"/>
              <a:pPr>
                <a:defRPr/>
              </a:pPr>
              <a:t>29.05.2019</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A9470649-0A36-4C29-AED5-3804710AB33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8146B106-B13C-4D96-B19A-F741E8F3E0EB}" type="datetimeFigureOut">
              <a:rPr lang="ru-RU"/>
              <a:pPr>
                <a:defRPr/>
              </a:pPr>
              <a:t>29.05.2019</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A121D763-9DBE-4748-A2BF-A2D18795018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ru-RU" smtClean="0"/>
              <a:t>Образец заголовка</a:t>
            </a:r>
            <a:endParaRPr lang="en-US" dirty="0"/>
          </a:p>
        </p:txBody>
      </p:sp>
      <p:sp>
        <p:nvSpPr>
          <p:cNvPr id="9" name="Date Placeholder 4"/>
          <p:cNvSpPr>
            <a:spLocks noGrp="1"/>
          </p:cNvSpPr>
          <p:nvPr>
            <p:ph type="dt" sz="half" idx="10"/>
          </p:nvPr>
        </p:nvSpPr>
        <p:spPr/>
        <p:txBody>
          <a:bodyPr/>
          <a:lstStyle>
            <a:lvl1pPr>
              <a:defRPr/>
            </a:lvl1pPr>
          </a:lstStyle>
          <a:p>
            <a:pPr>
              <a:defRPr/>
            </a:pPr>
            <a:fld id="{74B50E6D-9F06-48B1-BD33-47A4CF7F8079}" type="datetimeFigureOut">
              <a:rPr lang="ru-RU"/>
              <a:pPr>
                <a:defRPr/>
              </a:pPr>
              <a:t>29.05.2019</a:t>
            </a:fld>
            <a:endParaRPr lang="ru-RU"/>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p:txBody>
          <a:bodyPr/>
          <a:lstStyle>
            <a:lvl1pPr>
              <a:defRPr/>
            </a:lvl1pPr>
          </a:lstStyle>
          <a:p>
            <a:pPr>
              <a:defRPr/>
            </a:pPr>
            <a:fld id="{FD539E14-4A4D-4038-9DEB-B51EA92FACF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1037"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fontAlgn="auto">
              <a:spcBef>
                <a:spcPts val="0"/>
              </a:spcBef>
              <a:spcAft>
                <a:spcPts val="0"/>
              </a:spcAft>
              <a:defRPr sz="1100" b="1">
                <a:solidFill>
                  <a:schemeClr val="tx1">
                    <a:lumMod val="50000"/>
                    <a:lumOff val="50000"/>
                  </a:schemeClr>
                </a:solidFill>
                <a:latin typeface="+mn-lt"/>
                <a:cs typeface="+mn-cs"/>
              </a:defRPr>
            </a:lvl1pPr>
          </a:lstStyle>
          <a:p>
            <a:pPr>
              <a:defRPr/>
            </a:pPr>
            <a:fld id="{A2097B2B-9D42-489F-A7AE-4CE47298A628}" type="datetimeFigureOut">
              <a:rPr lang="ru-RU"/>
              <a:pPr>
                <a:defRPr/>
              </a:pPr>
              <a:t>29.05.2019</a:t>
            </a:fld>
            <a:endParaRPr lang="ru-RU"/>
          </a:p>
        </p:txBody>
      </p:sp>
      <p:sp>
        <p:nvSpPr>
          <p:cNvPr id="5" name="Footer Placeholder 4"/>
          <p:cNvSpPr>
            <a:spLocks noGrp="1"/>
          </p:cNvSpPr>
          <p:nvPr>
            <p:ph type="ftr" sz="quarter" idx="3"/>
          </p:nvPr>
        </p:nvSpPr>
        <p:spPr>
          <a:xfrm>
            <a:off x="457200" y="6172200"/>
            <a:ext cx="3352800" cy="365125"/>
          </a:xfrm>
          <a:prstGeom prst="rect">
            <a:avLst/>
          </a:prstGeom>
        </p:spPr>
        <p:txBody>
          <a:bodyPr vert="horz" lIns="91440" tIns="45720" rIns="91440" bIns="45720" rtlCol="0" anchor="ctr"/>
          <a:lstStyle>
            <a:lvl1pPr algn="l" fontAlgn="auto">
              <a:spcBef>
                <a:spcPts val="0"/>
              </a:spcBef>
              <a:spcAft>
                <a:spcPts val="0"/>
              </a:spcAft>
              <a:defRPr sz="1100" b="1">
                <a:solidFill>
                  <a:schemeClr val="tx1">
                    <a:lumMod val="50000"/>
                    <a:lumOff val="50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fontAlgn="auto">
              <a:spcBef>
                <a:spcPts val="0"/>
              </a:spcBef>
              <a:spcAft>
                <a:spcPts val="0"/>
              </a:spcAft>
              <a:defRPr sz="1200" b="1">
                <a:solidFill>
                  <a:schemeClr val="tx1">
                    <a:lumMod val="50000"/>
                    <a:lumOff val="50000"/>
                  </a:schemeClr>
                </a:solidFill>
                <a:latin typeface="+mn-lt"/>
                <a:cs typeface="+mn-cs"/>
              </a:defRPr>
            </a:lvl1pPr>
          </a:lstStyle>
          <a:p>
            <a:pPr>
              <a:defRPr/>
            </a:pPr>
            <a:fld id="{89180D89-B91A-4853-B6AC-C40C0A9D2B5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89" r:id="rId2"/>
    <p:sldLayoutId id="2147483698" r:id="rId3"/>
    <p:sldLayoutId id="2147483690" r:id="rId4"/>
    <p:sldLayoutId id="2147483691" r:id="rId5"/>
    <p:sldLayoutId id="2147483692" r:id="rId6"/>
    <p:sldLayoutId id="2147483693" r:id="rId7"/>
    <p:sldLayoutId id="2147483694" r:id="rId8"/>
    <p:sldLayoutId id="2147483699" r:id="rId9"/>
    <p:sldLayoutId id="2147483695" r:id="rId10"/>
    <p:sldLayoutId id="2147483696" r:id="rId11"/>
  </p:sldLayoutIdLst>
  <p:timing>
    <p:tnLst>
      <p:par>
        <p:cTn id="1" dur="indefinite" restart="never" nodeType="tmRoot"/>
      </p:par>
    </p:tnLst>
  </p:timing>
  <p:txStyles>
    <p:titleStyle>
      <a:lvl1pPr marL="319088" indent="-319088" algn="r" rtl="0" eaLnBrk="0" fontAlgn="base" hangingPunct="0">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eaLnBrk="0" fontAlgn="base" hangingPunct="0">
        <a:spcBef>
          <a:spcPct val="20000"/>
        </a:spcBef>
        <a:spcAft>
          <a:spcPts val="300"/>
        </a:spcAft>
        <a:buClr>
          <a:srgbClr val="C3260C"/>
        </a:buClr>
        <a:buSzPct val="130000"/>
        <a:buFont typeface="Georgia" pitchFamily="18" charset="0"/>
        <a:buChar char="*"/>
        <a:defRPr sz="2200" kern="1200">
          <a:solidFill>
            <a:srgbClr val="404040"/>
          </a:solidFill>
          <a:latin typeface="+mn-lt"/>
          <a:ea typeface="+mn-ea"/>
          <a:cs typeface="+mn-cs"/>
        </a:defRPr>
      </a:lvl1pPr>
      <a:lvl2pPr marL="547688" indent="-182563" algn="l" rtl="0" eaLnBrk="0" fontAlgn="base" hangingPunct="0">
        <a:spcBef>
          <a:spcPct val="20000"/>
        </a:spcBef>
        <a:spcAft>
          <a:spcPts val="300"/>
        </a:spcAft>
        <a:buClr>
          <a:srgbClr val="C3260C"/>
        </a:buClr>
        <a:buSzPct val="130000"/>
        <a:buFont typeface="Georgia" pitchFamily="18" charset="0"/>
        <a:buChar char="*"/>
        <a:defRPr sz="2000" kern="1200">
          <a:solidFill>
            <a:srgbClr val="404040"/>
          </a:solidFill>
          <a:latin typeface="+mn-lt"/>
          <a:ea typeface="+mn-ea"/>
          <a:cs typeface="+mn-cs"/>
        </a:defRPr>
      </a:lvl2pPr>
      <a:lvl3pPr marL="822325" indent="-182563" algn="l" rtl="0" eaLnBrk="0" fontAlgn="base" hangingPunct="0">
        <a:spcBef>
          <a:spcPct val="20000"/>
        </a:spcBef>
        <a:spcAft>
          <a:spcPts val="300"/>
        </a:spcAft>
        <a:buClr>
          <a:srgbClr val="C3260C"/>
        </a:buClr>
        <a:buSzPct val="130000"/>
        <a:buFont typeface="Georgia" pitchFamily="18" charset="0"/>
        <a:buChar char="*"/>
        <a:defRPr kern="1200">
          <a:solidFill>
            <a:srgbClr val="404040"/>
          </a:solidFill>
          <a:latin typeface="+mn-lt"/>
          <a:ea typeface="+mn-ea"/>
          <a:cs typeface="+mn-cs"/>
        </a:defRPr>
      </a:lvl3pPr>
      <a:lvl4pPr marL="1096963" indent="-182563" algn="l" rtl="0" eaLnBrk="0" fontAlgn="base" hangingPunct="0">
        <a:spcBef>
          <a:spcPct val="20000"/>
        </a:spcBef>
        <a:spcAft>
          <a:spcPts val="300"/>
        </a:spcAft>
        <a:buClr>
          <a:srgbClr val="C3260C"/>
        </a:buClr>
        <a:buSzPct val="130000"/>
        <a:buFont typeface="Georgia" pitchFamily="18" charset="0"/>
        <a:buChar char="*"/>
        <a:defRPr sz="1600" kern="1200">
          <a:solidFill>
            <a:srgbClr val="404040"/>
          </a:solidFill>
          <a:latin typeface="+mn-lt"/>
          <a:ea typeface="+mn-ea"/>
          <a:cs typeface="+mn-cs"/>
        </a:defRPr>
      </a:lvl4pPr>
      <a:lvl5pPr marL="1389063" indent="-182563" algn="l" rtl="0" eaLnBrk="0" fontAlgn="base" hangingPunct="0">
        <a:spcBef>
          <a:spcPct val="20000"/>
        </a:spcBef>
        <a:spcAft>
          <a:spcPts val="300"/>
        </a:spcAft>
        <a:buClr>
          <a:srgbClr val="C3260C"/>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5123" name="Объект 2"/>
          <p:cNvSpPr>
            <a:spLocks noGrp="1"/>
          </p:cNvSpPr>
          <p:nvPr>
            <p:ph sz="quarter" idx="13"/>
          </p:nvPr>
        </p:nvSpPr>
        <p:spPr>
          <a:xfrm>
            <a:off x="357188" y="731838"/>
            <a:ext cx="8358187" cy="5268912"/>
          </a:xfrm>
        </p:spPr>
        <p:txBody>
          <a:bodyPr/>
          <a:lstStyle/>
          <a:p>
            <a:pPr marL="44450" indent="0" algn="ctr" eaLnBrk="1" hangingPunct="1">
              <a:buFont typeface="Georgia" pitchFamily="18" charset="0"/>
              <a:buNone/>
            </a:pPr>
            <a:endParaRPr lang="ru-RU" sz="4000" smtClean="0">
              <a:solidFill>
                <a:schemeClr val="tx1"/>
              </a:solidFill>
            </a:endParaRPr>
          </a:p>
          <a:p>
            <a:pPr marL="44450" indent="0" algn="ctr" eaLnBrk="1" hangingPunct="1">
              <a:buFont typeface="Georgia" pitchFamily="18" charset="0"/>
              <a:buNone/>
            </a:pPr>
            <a:r>
              <a:rPr lang="ru-RU" sz="4000" smtClean="0">
                <a:solidFill>
                  <a:schemeClr val="tx1"/>
                </a:solidFill>
              </a:rPr>
              <a:t>Мастер-класс</a:t>
            </a:r>
          </a:p>
          <a:p>
            <a:pPr marL="44450" indent="0" eaLnBrk="1" hangingPunct="1">
              <a:buFont typeface="Georgia" pitchFamily="18" charset="0"/>
              <a:buNone/>
            </a:pPr>
            <a:endParaRPr lang="ru-RU" smtClean="0"/>
          </a:p>
          <a:p>
            <a:pPr marL="44450" indent="0" algn="ctr" eaLnBrk="1" hangingPunct="1">
              <a:buFont typeface="Georgia" pitchFamily="18" charset="0"/>
              <a:buNone/>
            </a:pPr>
            <a:r>
              <a:rPr lang="ru-RU" sz="4000" b="1" smtClean="0">
                <a:solidFill>
                  <a:schemeClr val="tx1"/>
                </a:solidFill>
              </a:rPr>
              <a:t>«Особенности детей с дизартрией»</a:t>
            </a:r>
          </a:p>
          <a:p>
            <a:pPr marL="44450" indent="0" algn="ctr" eaLnBrk="1" hangingPunct="1">
              <a:buFont typeface="Georgia" pitchFamily="18" charset="0"/>
              <a:buNone/>
            </a:pPr>
            <a:endParaRPr lang="ru-RU" sz="4000" b="1" smtClean="0">
              <a:solidFill>
                <a:schemeClr val="tx1"/>
              </a:solidFill>
            </a:endParaRPr>
          </a:p>
          <a:p>
            <a:pPr marL="44450" indent="0" algn="ctr" eaLnBrk="1" hangingPunct="1">
              <a:buFont typeface="Georgia" pitchFamily="18" charset="0"/>
              <a:buNone/>
            </a:pPr>
            <a:endParaRPr lang="ru-RU" sz="4000" b="1"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dirty="0"/>
          </a:p>
        </p:txBody>
      </p:sp>
      <p:pic>
        <p:nvPicPr>
          <p:cNvPr id="14339" name="Picture 2"/>
          <p:cNvPicPr>
            <a:picLocks noChangeAspect="1" noChangeArrowheads="1"/>
          </p:cNvPicPr>
          <p:nvPr/>
        </p:nvPicPr>
        <p:blipFill>
          <a:blip r:embed="rId2" cstate="email"/>
          <a:srcRect/>
          <a:stretch>
            <a:fillRect/>
          </a:stretch>
        </p:blipFill>
        <p:spPr bwMode="auto">
          <a:xfrm>
            <a:off x="3998913" y="765175"/>
            <a:ext cx="5126037" cy="6092825"/>
          </a:xfrm>
          <a:prstGeom prst="rect">
            <a:avLst/>
          </a:prstGeom>
          <a:noFill/>
          <a:ln w="9525">
            <a:noFill/>
            <a:miter lim="800000"/>
            <a:headEnd/>
            <a:tailEnd/>
          </a:ln>
        </p:spPr>
      </p:pic>
      <p:sp>
        <p:nvSpPr>
          <p:cNvPr id="3" name="Объект 2"/>
          <p:cNvSpPr>
            <a:spLocks noGrp="1"/>
          </p:cNvSpPr>
          <p:nvPr>
            <p:ph sz="quarter" idx="13"/>
          </p:nvPr>
        </p:nvSpPr>
        <p:spPr>
          <a:xfrm>
            <a:off x="501650" y="0"/>
            <a:ext cx="8642350" cy="5956300"/>
          </a:xfrm>
        </p:spPr>
        <p:txBody>
          <a:bodyPr rtlCol="0">
            <a:normAutofit/>
          </a:bodyPr>
          <a:lstStyle/>
          <a:p>
            <a:pPr marL="45720" indent="0" algn="ctr" eaLnBrk="1" fontAlgn="auto" hangingPunct="1">
              <a:buClr>
                <a:schemeClr val="accent6">
                  <a:lumMod val="75000"/>
                </a:schemeClr>
              </a:buClr>
              <a:buFont typeface="Georgia" pitchFamily="18" charset="0"/>
              <a:buNone/>
              <a:defRPr/>
            </a:pPr>
            <a:r>
              <a:rPr lang="ru-RU" b="1" dirty="0" smtClean="0">
                <a:solidFill>
                  <a:schemeClr val="tx1"/>
                </a:solidFill>
                <a:latin typeface="Corbel" pitchFamily="34" charset="0"/>
              </a:rPr>
              <a:t>Псевдобульбарная дизартрия</a:t>
            </a:r>
          </a:p>
          <a:p>
            <a:pPr marL="0" indent="0" eaLnBrk="1" fontAlgn="auto" hangingPunct="1">
              <a:spcBef>
                <a:spcPts val="0"/>
              </a:spcBef>
              <a:spcAft>
                <a:spcPts val="0"/>
              </a:spcAft>
              <a:buClrTx/>
              <a:buSzTx/>
              <a:buFont typeface="Georgia" pitchFamily="18" charset="0"/>
              <a:buNone/>
              <a:defRPr/>
            </a:pPr>
            <a:r>
              <a:rPr lang="ru-RU" sz="2400" dirty="0" smtClean="0">
                <a:solidFill>
                  <a:srgbClr val="000000"/>
                </a:solidFill>
                <a:latin typeface="Corbel" pitchFamily="34" charset="0"/>
              </a:rPr>
              <a:t>Поражение </a:t>
            </a:r>
            <a:r>
              <a:rPr lang="ru-RU" sz="2400" dirty="0" err="1" smtClean="0">
                <a:solidFill>
                  <a:srgbClr val="000000"/>
                </a:solidFill>
                <a:latin typeface="Corbel" pitchFamily="34" charset="0"/>
              </a:rPr>
              <a:t>кортико-нуклеарной</a:t>
            </a:r>
            <a:endParaRPr lang="ru-RU" sz="2400" dirty="0" smtClean="0">
              <a:solidFill>
                <a:srgbClr val="000000"/>
              </a:solidFill>
              <a:latin typeface="Corbel" pitchFamily="34" charset="0"/>
            </a:endParaRPr>
          </a:p>
          <a:p>
            <a:pPr marL="0" indent="0" eaLnBrk="1" fontAlgn="auto" hangingPunct="1">
              <a:spcBef>
                <a:spcPts val="0"/>
              </a:spcBef>
              <a:spcAft>
                <a:spcPts val="0"/>
              </a:spcAft>
              <a:buClrTx/>
              <a:buSzTx/>
              <a:buFont typeface="Georgia" pitchFamily="18" charset="0"/>
              <a:buNone/>
              <a:defRPr/>
            </a:pPr>
            <a:r>
              <a:rPr lang="ru-RU" sz="2400" dirty="0" smtClean="0">
                <a:solidFill>
                  <a:srgbClr val="000000"/>
                </a:solidFill>
                <a:latin typeface="Corbel" pitchFamily="34" charset="0"/>
              </a:rPr>
              <a:t> части пирамидного пути </a:t>
            </a:r>
          </a:p>
          <a:p>
            <a:pPr marL="0" indent="0" eaLnBrk="1" fontAlgn="auto" hangingPunct="1">
              <a:spcBef>
                <a:spcPts val="0"/>
              </a:spcBef>
              <a:spcAft>
                <a:spcPts val="0"/>
              </a:spcAft>
              <a:buClrTx/>
              <a:buSzTx/>
              <a:buFont typeface="Georgia" pitchFamily="18" charset="0"/>
              <a:buNone/>
              <a:defRPr/>
            </a:pPr>
            <a:r>
              <a:rPr lang="ru-RU" sz="2400" dirty="0" smtClean="0">
                <a:solidFill>
                  <a:srgbClr val="000000"/>
                </a:solidFill>
                <a:latin typeface="Corbel" pitchFamily="34" charset="0"/>
              </a:rPr>
              <a:t>на участке до ядер </a:t>
            </a:r>
          </a:p>
          <a:p>
            <a:pPr marL="0" indent="0" eaLnBrk="1" fontAlgn="auto" hangingPunct="1">
              <a:spcBef>
                <a:spcPts val="0"/>
              </a:spcBef>
              <a:spcAft>
                <a:spcPts val="0"/>
              </a:spcAft>
              <a:buClrTx/>
              <a:buSzTx/>
              <a:buFont typeface="Georgia" pitchFamily="18" charset="0"/>
              <a:buNone/>
              <a:defRPr/>
            </a:pPr>
            <a:r>
              <a:rPr lang="ru-RU" sz="2400" dirty="0" smtClean="0">
                <a:solidFill>
                  <a:srgbClr val="000000"/>
                </a:solidFill>
                <a:latin typeface="Corbel" pitchFamily="34" charset="0"/>
              </a:rPr>
              <a:t>черепно-мозговых</a:t>
            </a:r>
          </a:p>
          <a:p>
            <a:pPr marL="0" indent="0" eaLnBrk="1" fontAlgn="auto" hangingPunct="1">
              <a:spcBef>
                <a:spcPts val="0"/>
              </a:spcBef>
              <a:spcAft>
                <a:spcPts val="0"/>
              </a:spcAft>
              <a:buClrTx/>
              <a:buSzTx/>
              <a:buFont typeface="Georgia" pitchFamily="18" charset="0"/>
              <a:buNone/>
              <a:defRPr/>
            </a:pPr>
            <a:r>
              <a:rPr lang="ru-RU" sz="2400" dirty="0" smtClean="0">
                <a:solidFill>
                  <a:srgbClr val="000000"/>
                </a:solidFill>
                <a:latin typeface="Corbel" pitchFamily="34" charset="0"/>
              </a:rPr>
              <a:t> нервов.</a:t>
            </a:r>
          </a:p>
          <a:p>
            <a:pPr marL="0" indent="0" eaLnBrk="1" fontAlgn="auto" hangingPunct="1">
              <a:spcBef>
                <a:spcPts val="0"/>
              </a:spcBef>
              <a:spcAft>
                <a:spcPts val="0"/>
              </a:spcAft>
              <a:buClrTx/>
              <a:buSzTx/>
              <a:buFont typeface="Georgia" pitchFamily="18" charset="0"/>
              <a:buNone/>
              <a:defRPr/>
            </a:pPr>
            <a:endParaRPr lang="ru-RU" sz="2400" dirty="0" smtClean="0">
              <a:solidFill>
                <a:srgbClr val="000000"/>
              </a:solidFill>
              <a:latin typeface="Corbel" pitchFamily="34" charset="0"/>
            </a:endParaRPr>
          </a:p>
          <a:p>
            <a:pPr marL="0" indent="0" eaLnBrk="1" fontAlgn="auto" hangingPunct="1">
              <a:spcBef>
                <a:spcPts val="0"/>
              </a:spcBef>
              <a:spcAft>
                <a:spcPts val="0"/>
              </a:spcAft>
              <a:buClrTx/>
              <a:buSzTx/>
              <a:buFont typeface="Georgia" pitchFamily="18" charset="0"/>
              <a:buNone/>
              <a:defRPr/>
            </a:pPr>
            <a:r>
              <a:rPr lang="ru-RU" sz="2400" dirty="0" smtClean="0">
                <a:solidFill>
                  <a:srgbClr val="000000"/>
                </a:solidFill>
                <a:latin typeface="Corbel" pitchFamily="34" charset="0"/>
              </a:rPr>
              <a:t>80-90 % детей </a:t>
            </a:r>
          </a:p>
          <a:p>
            <a:pPr marL="0" indent="0" eaLnBrk="1" fontAlgn="auto" hangingPunct="1">
              <a:spcBef>
                <a:spcPts val="0"/>
              </a:spcBef>
              <a:spcAft>
                <a:spcPts val="0"/>
              </a:spcAft>
              <a:buClrTx/>
              <a:buSzTx/>
              <a:buFont typeface="Georgia" pitchFamily="18" charset="0"/>
              <a:buNone/>
              <a:defRPr/>
            </a:pPr>
            <a:r>
              <a:rPr lang="ru-RU" sz="2400" dirty="0" smtClean="0">
                <a:solidFill>
                  <a:srgbClr val="000000"/>
                </a:solidFill>
                <a:latin typeface="Corbel" pitchFamily="34" charset="0"/>
              </a:rPr>
              <a:t>с диагнозом</a:t>
            </a:r>
          </a:p>
          <a:p>
            <a:pPr marL="0" indent="0" eaLnBrk="1" fontAlgn="auto" hangingPunct="1">
              <a:spcBef>
                <a:spcPts val="0"/>
              </a:spcBef>
              <a:spcAft>
                <a:spcPts val="0"/>
              </a:spcAft>
              <a:buClrTx/>
              <a:buSzTx/>
              <a:buFont typeface="Georgia" pitchFamily="18" charset="0"/>
              <a:buNone/>
              <a:defRPr/>
            </a:pPr>
            <a:r>
              <a:rPr lang="ru-RU" sz="2400" dirty="0" smtClean="0">
                <a:solidFill>
                  <a:srgbClr val="000000"/>
                </a:solidFill>
                <a:latin typeface="Corbel" pitchFamily="34" charset="0"/>
              </a:rPr>
              <a:t> дизартрия</a:t>
            </a:r>
          </a:p>
          <a:p>
            <a:pPr marL="45720" indent="0" eaLnBrk="1" fontAlgn="auto" hangingPunct="1">
              <a:buClr>
                <a:schemeClr val="accent6">
                  <a:lumMod val="75000"/>
                </a:schemeClr>
              </a:buClr>
              <a:buFont typeface="Georgia" pitchFamily="18" charset="0"/>
              <a:buNone/>
              <a:defRPr/>
            </a:pPr>
            <a:endParaRPr lang="ru-RU" dirty="0" smtClean="0">
              <a:solidFill>
                <a:schemeClr val="tx1">
                  <a:lumMod val="75000"/>
                  <a:lumOff val="25000"/>
                </a:schemeClr>
              </a:solidFill>
            </a:endParaRPr>
          </a:p>
          <a:p>
            <a:pPr marL="45720" indent="0" eaLnBrk="1" fontAlgn="auto" hangingPunct="1">
              <a:buClr>
                <a:schemeClr val="accent6">
                  <a:lumMod val="75000"/>
                </a:schemeClr>
              </a:buClr>
              <a:buFont typeface="Georgia" pitchFamily="18" charset="0"/>
              <a:buNone/>
              <a:defRPr/>
            </a:pPr>
            <a:endParaRPr lang="ru-RU"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15363" name="Объект 2"/>
          <p:cNvSpPr>
            <a:spLocks noGrp="1"/>
          </p:cNvSpPr>
          <p:nvPr>
            <p:ph sz="quarter" idx="13"/>
          </p:nvPr>
        </p:nvSpPr>
        <p:spPr>
          <a:xfrm>
            <a:off x="179388" y="188913"/>
            <a:ext cx="8713787" cy="6264275"/>
          </a:xfrm>
        </p:spPr>
        <p:txBody>
          <a:bodyPr/>
          <a:lstStyle/>
          <a:p>
            <a:pPr marL="44450" indent="0" algn="ctr" eaLnBrk="1" hangingPunct="1">
              <a:spcBef>
                <a:spcPct val="0"/>
              </a:spcBef>
              <a:spcAft>
                <a:spcPct val="0"/>
              </a:spcAft>
              <a:buFont typeface="Georgia" pitchFamily="18" charset="0"/>
              <a:buNone/>
            </a:pPr>
            <a:r>
              <a:rPr lang="ru-RU" sz="3600" i="1" smtClean="0">
                <a:solidFill>
                  <a:schemeClr val="tx1"/>
                </a:solidFill>
                <a:latin typeface="Corbel" pitchFamily="34" charset="0"/>
                <a:ea typeface="Calibri" pitchFamily="34" charset="0"/>
                <a:cs typeface="Times New Roman" pitchFamily="18" charset="0"/>
              </a:rPr>
              <a:t>Несмотря на то что у детей с легкой дизартрией не наблюдается выраженных параличей и парезов, моторика их отличается общей неловкостью, недостаточной координаторностью.</a:t>
            </a:r>
            <a:r>
              <a:rPr lang="ru-RU" sz="2800" i="1" smtClean="0">
                <a:solidFill>
                  <a:schemeClr val="tx1"/>
                </a:solidFill>
                <a:latin typeface="Corbel" pitchFamily="34" charset="0"/>
                <a:ea typeface="Calibri" pitchFamily="34" charset="0"/>
                <a:cs typeface="Times New Roman" pitchFamily="18" charset="0"/>
              </a:rPr>
              <a:t> </a:t>
            </a:r>
            <a:r>
              <a:rPr lang="ru-RU" sz="3600" i="1" smtClean="0">
                <a:solidFill>
                  <a:schemeClr val="tx1"/>
                </a:solidFill>
                <a:latin typeface="Corbel" pitchFamily="34" charset="0"/>
                <a:ea typeface="Calibri" pitchFamily="34" charset="0"/>
                <a:cs typeface="Times New Roman" pitchFamily="18" charset="0"/>
              </a:rPr>
              <a:t>Нарушение моторики у детей со стертой дизартрией носит широкий характер.</a:t>
            </a:r>
          </a:p>
          <a:p>
            <a:pPr marL="44450" indent="0" algn="ctr" eaLnBrk="1" hangingPunct="1">
              <a:spcBef>
                <a:spcPct val="0"/>
              </a:spcBef>
              <a:spcAft>
                <a:spcPct val="0"/>
              </a:spcAft>
              <a:buFont typeface="Georgia" pitchFamily="18" charset="0"/>
              <a:buNone/>
            </a:pPr>
            <a:r>
              <a:rPr lang="ru-RU" sz="3600" i="1" smtClean="0">
                <a:solidFill>
                  <a:schemeClr val="tx1"/>
                </a:solidFill>
                <a:latin typeface="Corbel" pitchFamily="34" charset="0"/>
                <a:ea typeface="Calibri" pitchFamily="34" charset="0"/>
                <a:cs typeface="Times New Roman" pitchFamily="18" charset="0"/>
              </a:rPr>
              <a:t> </a:t>
            </a:r>
          </a:p>
          <a:p>
            <a:pPr marL="44450" indent="0" algn="ctr" eaLnBrk="1" hangingPunct="1">
              <a:spcBef>
                <a:spcPct val="0"/>
              </a:spcBef>
              <a:spcAft>
                <a:spcPct val="0"/>
              </a:spcAft>
              <a:buFont typeface="Georgia" pitchFamily="18" charset="0"/>
              <a:buNone/>
            </a:pPr>
            <a:r>
              <a:rPr lang="ru-RU" sz="3600" i="1" smtClean="0">
                <a:solidFill>
                  <a:schemeClr val="tx1"/>
                </a:solidFill>
                <a:latin typeface="Corbel" pitchFamily="34" charset="0"/>
                <a:ea typeface="Calibri" pitchFamily="34" charset="0"/>
                <a:cs typeface="Times New Roman" pitchFamily="18" charset="0"/>
              </a:rPr>
              <a:t>Наблюдается </a:t>
            </a:r>
            <a:r>
              <a:rPr lang="ru-RU" sz="3600" i="1" u="sng" smtClean="0">
                <a:solidFill>
                  <a:schemeClr val="tx1"/>
                </a:solidFill>
                <a:latin typeface="Corbel" pitchFamily="34" charset="0"/>
                <a:ea typeface="Calibri" pitchFamily="34" charset="0"/>
                <a:cs typeface="Times New Roman" pitchFamily="18" charset="0"/>
              </a:rPr>
              <a:t>некоторая </a:t>
            </a:r>
            <a:r>
              <a:rPr lang="ru-RU" sz="3600" b="1" i="1" u="sng" smtClean="0">
                <a:solidFill>
                  <a:schemeClr val="tx1"/>
                </a:solidFill>
                <a:latin typeface="Corbel" pitchFamily="34" charset="0"/>
                <a:ea typeface="Calibri" pitchFamily="34" charset="0"/>
                <a:cs typeface="Times New Roman" pitchFamily="18" charset="0"/>
              </a:rPr>
              <a:t>общая моторная неловкость</a:t>
            </a:r>
            <a:r>
              <a:rPr lang="ru-RU" sz="3600" i="1" u="sng" smtClean="0">
                <a:solidFill>
                  <a:schemeClr val="tx1"/>
                </a:solidFill>
                <a:latin typeface="Corbel" pitchFamily="34" charset="0"/>
                <a:ea typeface="Calibri" pitchFamily="34" charset="0"/>
                <a:cs typeface="Times New Roman" pitchFamily="18" charset="0"/>
              </a:rPr>
              <a:t>, </a:t>
            </a:r>
            <a:r>
              <a:rPr lang="ru-RU" sz="3600" b="1" i="1" u="sng" smtClean="0">
                <a:solidFill>
                  <a:schemeClr val="tx1"/>
                </a:solidFill>
                <a:latin typeface="Corbel" pitchFamily="34" charset="0"/>
                <a:ea typeface="Calibri" pitchFamily="34" charset="0"/>
                <a:cs typeface="Times New Roman" pitchFamily="18" charset="0"/>
              </a:rPr>
              <a:t>неуклюжесть, страдает мелкая моторика рук</a:t>
            </a:r>
            <a:r>
              <a:rPr lang="ru-RU" sz="3600" i="1" smtClean="0">
                <a:solidFill>
                  <a:schemeClr val="tx1"/>
                </a:solidFill>
                <a:latin typeface="Corbel" pitchFamily="34" charset="0"/>
                <a:ea typeface="Calibri" pitchFamily="34" charset="0"/>
                <a:cs typeface="Times New Roman" pitchFamily="18" charset="0"/>
              </a:rPr>
              <a:t>.</a:t>
            </a:r>
          </a:p>
          <a:p>
            <a:pPr marL="44450" indent="0" algn="ctr" eaLnBrk="1" hangingPunct="1">
              <a:spcBef>
                <a:spcPct val="0"/>
              </a:spcBef>
              <a:spcAft>
                <a:spcPct val="0"/>
              </a:spcAft>
              <a:buFont typeface="Georgia" pitchFamily="18" charset="0"/>
              <a:buNone/>
            </a:pPr>
            <a:endParaRPr lang="ru-RU" sz="1800" smtClean="0">
              <a:solidFill>
                <a:schemeClr val="tx1"/>
              </a:solidFill>
              <a:latin typeface="Corbel" pitchFamily="34"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16387" name="Содержимое 2"/>
          <p:cNvSpPr>
            <a:spLocks noGrp="1"/>
          </p:cNvSpPr>
          <p:nvPr>
            <p:ph sz="quarter" idx="13"/>
          </p:nvPr>
        </p:nvSpPr>
        <p:spPr>
          <a:xfrm>
            <a:off x="357188" y="428625"/>
            <a:ext cx="8643937" cy="6072188"/>
          </a:xfrm>
        </p:spPr>
        <p:txBody>
          <a:bodyPr/>
          <a:lstStyle/>
          <a:p>
            <a:pPr marL="44450" indent="0" algn="ctr" eaLnBrk="1" hangingPunct="1">
              <a:spcBef>
                <a:spcPct val="0"/>
              </a:spcBef>
              <a:spcAft>
                <a:spcPct val="0"/>
              </a:spcAft>
              <a:buFont typeface="Georgia" pitchFamily="18" charset="0"/>
              <a:buNone/>
            </a:pPr>
            <a:r>
              <a:rPr lang="ru-RU" sz="3600" b="1" smtClean="0">
                <a:solidFill>
                  <a:schemeClr val="tx1"/>
                </a:solidFill>
                <a:latin typeface="Corbel" pitchFamily="34" charset="0"/>
                <a:ea typeface="Calibri" pitchFamily="34" charset="0"/>
                <a:cs typeface="Times New Roman" pitchFamily="18" charset="0"/>
              </a:rPr>
              <a:t>Общая моторика: </a:t>
            </a:r>
            <a:r>
              <a:rPr lang="ru-RU" sz="3600" smtClean="0">
                <a:solidFill>
                  <a:schemeClr val="tx1"/>
                </a:solidFill>
                <a:latin typeface="Corbel" pitchFamily="34" charset="0"/>
                <a:ea typeface="Calibri" pitchFamily="34" charset="0"/>
                <a:cs typeface="Times New Roman" pitchFamily="18" charset="0"/>
              </a:rPr>
              <a:t>дети неловкие, ограничен объем активных движений, быстро утомляемость при нагрузках. Неустойчиво стоят на одной ноге. Плохо подражают при имитации движений: как идет солдат, как летит птица, как режут хлеб и т.д. Особенно заметна моторная несостоятельность на физкультурных и музыкальных занятиях, где дети отстают в темпе, ритме движений, а так же при переключаемости движений.</a:t>
            </a:r>
            <a:endParaRPr lang="ru-RU" sz="2800" smtClean="0">
              <a:solidFill>
                <a:schemeClr val="tx1"/>
              </a:solidFill>
              <a:latin typeface="Corbel" pitchFamily="34"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3" name="Объект 2"/>
          <p:cNvSpPr>
            <a:spLocks noGrp="1"/>
          </p:cNvSpPr>
          <p:nvPr>
            <p:ph sz="quarter" idx="13"/>
          </p:nvPr>
        </p:nvSpPr>
        <p:spPr>
          <a:xfrm>
            <a:off x="214313" y="44450"/>
            <a:ext cx="8715375" cy="6480175"/>
          </a:xfrm>
        </p:spPr>
        <p:txBody>
          <a:bodyPr rtlCol="0">
            <a:normAutofit fontScale="92500"/>
          </a:bodyPr>
          <a:lstStyle/>
          <a:p>
            <a:pPr marL="45720" indent="0" algn="ctr" eaLnBrk="1" fontAlgn="auto" hangingPunct="1">
              <a:spcBef>
                <a:spcPts val="0"/>
              </a:spcBef>
              <a:spcAft>
                <a:spcPts val="0"/>
              </a:spcAft>
              <a:buClr>
                <a:srgbClr val="F14124">
                  <a:lumMod val="75000"/>
                </a:srgbClr>
              </a:buClr>
              <a:buFont typeface="Georgia" pitchFamily="18" charset="0"/>
              <a:buNone/>
              <a:defRPr/>
            </a:pPr>
            <a:r>
              <a:rPr lang="ru-RU" sz="2400" b="1" dirty="0">
                <a:solidFill>
                  <a:schemeClr val="tx1"/>
                </a:solidFill>
                <a:latin typeface="Corbel" pitchFamily="34" charset="0"/>
                <a:ea typeface="Calibri"/>
                <a:cs typeface="Times New Roman"/>
              </a:rPr>
              <a:t>Мелкая моторика рук</a:t>
            </a:r>
            <a:r>
              <a:rPr lang="ru-RU" sz="2400" dirty="0">
                <a:solidFill>
                  <a:schemeClr val="tx1"/>
                </a:solidFill>
                <a:latin typeface="Corbel" pitchFamily="34" charset="0"/>
                <a:ea typeface="Calibri"/>
                <a:cs typeface="Times New Roman"/>
              </a:rPr>
              <a:t>: </a:t>
            </a:r>
            <a:endParaRPr lang="ru-RU" sz="2400" dirty="0" smtClean="0">
              <a:solidFill>
                <a:schemeClr val="tx1"/>
              </a:solidFill>
              <a:latin typeface="Corbel" pitchFamily="34" charset="0"/>
              <a:ea typeface="Calibri"/>
              <a:cs typeface="Times New Roman"/>
            </a:endParaRPr>
          </a:p>
          <a:p>
            <a:pPr marL="45720" indent="0" algn="ctr" eaLnBrk="1" fontAlgn="auto" hangingPunct="1">
              <a:spcBef>
                <a:spcPts val="0"/>
              </a:spcBef>
              <a:spcAft>
                <a:spcPts val="0"/>
              </a:spcAft>
              <a:buClr>
                <a:srgbClr val="F14124">
                  <a:lumMod val="75000"/>
                </a:srgbClr>
              </a:buClr>
              <a:buFont typeface="Georgia" pitchFamily="18" charset="0"/>
              <a:buNone/>
              <a:defRPr/>
            </a:pPr>
            <a:r>
              <a:rPr lang="ru-RU" sz="2400" dirty="0" smtClean="0">
                <a:solidFill>
                  <a:schemeClr val="tx1"/>
                </a:solidFill>
                <a:latin typeface="Corbel" pitchFamily="34" charset="0"/>
                <a:ea typeface="Calibri"/>
                <a:cs typeface="Times New Roman"/>
              </a:rPr>
              <a:t>Дети </a:t>
            </a:r>
            <a:r>
              <a:rPr lang="ru-RU" sz="2400" dirty="0">
                <a:solidFill>
                  <a:schemeClr val="tx1"/>
                </a:solidFill>
                <a:latin typeface="Corbel" pitchFamily="34" charset="0"/>
                <a:ea typeface="Calibri"/>
                <a:cs typeface="Times New Roman"/>
              </a:rPr>
              <a:t>со стертой дизартрией поздно и с трудом овладевают навыками самообслуживания: не могут застегнуть пуговицу, развязать шарф и т.д. </a:t>
            </a:r>
            <a:endParaRPr lang="ru-RU" sz="2400" dirty="0" smtClean="0">
              <a:solidFill>
                <a:schemeClr val="tx1"/>
              </a:solidFill>
              <a:latin typeface="Corbel" pitchFamily="34" charset="0"/>
              <a:ea typeface="Calibri"/>
              <a:cs typeface="Times New Roman"/>
            </a:endParaRPr>
          </a:p>
          <a:p>
            <a:pPr marL="45720" indent="0" algn="ctr" eaLnBrk="1" fontAlgn="auto" hangingPunct="1">
              <a:spcBef>
                <a:spcPts val="0"/>
              </a:spcBef>
              <a:spcAft>
                <a:spcPts val="0"/>
              </a:spcAft>
              <a:buClr>
                <a:srgbClr val="F14124">
                  <a:lumMod val="75000"/>
                </a:srgbClr>
              </a:buClr>
              <a:buFont typeface="Georgia" pitchFamily="18" charset="0"/>
              <a:buNone/>
              <a:defRPr/>
            </a:pPr>
            <a:r>
              <a:rPr lang="ru-RU" sz="2400" dirty="0" smtClean="0">
                <a:solidFill>
                  <a:schemeClr val="tx1"/>
                </a:solidFill>
                <a:latin typeface="Corbel" pitchFamily="34" charset="0"/>
                <a:ea typeface="Calibri"/>
                <a:cs typeface="Times New Roman"/>
              </a:rPr>
              <a:t>На </a:t>
            </a:r>
            <a:r>
              <a:rPr lang="ru-RU" sz="2400" dirty="0">
                <a:solidFill>
                  <a:schemeClr val="tx1"/>
                </a:solidFill>
                <a:latin typeface="Corbel" pitchFamily="34" charset="0"/>
                <a:ea typeface="Calibri"/>
                <a:cs typeface="Times New Roman"/>
              </a:rPr>
              <a:t>занятиях по рисованию плохо держат карандаш, руки бывают напряжены</a:t>
            </a:r>
            <a:r>
              <a:rPr lang="ru-RU" sz="2400" dirty="0" smtClean="0">
                <a:solidFill>
                  <a:schemeClr val="tx1"/>
                </a:solidFill>
                <a:latin typeface="Corbel" pitchFamily="34" charset="0"/>
                <a:ea typeface="Calibri"/>
                <a:cs typeface="Times New Roman"/>
              </a:rPr>
              <a:t>.</a:t>
            </a:r>
            <a:r>
              <a:rPr lang="ru-RU" sz="2400" dirty="0">
                <a:solidFill>
                  <a:schemeClr val="tx1"/>
                </a:solidFill>
                <a:latin typeface="Corbel" pitchFamily="34" charset="0"/>
                <a:ea typeface="Calibri"/>
                <a:cs typeface="Times New Roman"/>
              </a:rPr>
              <a:t> Задерживается развитие готовности руки к </a:t>
            </a:r>
            <a:r>
              <a:rPr lang="ru-RU" sz="2400" dirty="0" smtClean="0">
                <a:solidFill>
                  <a:schemeClr val="tx1"/>
                </a:solidFill>
                <a:latin typeface="Corbel" pitchFamily="34" charset="0"/>
                <a:ea typeface="Calibri"/>
                <a:cs typeface="Times New Roman"/>
              </a:rPr>
              <a:t>письму. </a:t>
            </a:r>
            <a:r>
              <a:rPr lang="ru-RU" sz="2400" dirty="0">
                <a:solidFill>
                  <a:schemeClr val="tx1"/>
                </a:solidFill>
                <a:latin typeface="Corbel" pitchFamily="34" charset="0"/>
                <a:ea typeface="Calibri"/>
                <a:cs typeface="Times New Roman"/>
              </a:rPr>
              <a:t>Многие не любят рисовать. Особенно заметна моторная неловкость рук на занятиях по аппликации и с пластилином. В работах по аппликации прослеживаются трудности пространственного расположения элементов. </a:t>
            </a:r>
            <a:endParaRPr lang="ru-RU" sz="2400" dirty="0" smtClean="0">
              <a:solidFill>
                <a:schemeClr val="tx1"/>
              </a:solidFill>
              <a:latin typeface="Corbel" pitchFamily="34" charset="0"/>
              <a:ea typeface="Calibri"/>
              <a:cs typeface="Times New Roman"/>
            </a:endParaRPr>
          </a:p>
          <a:p>
            <a:pPr marL="45720" indent="0" algn="ctr" eaLnBrk="1" fontAlgn="auto" hangingPunct="1">
              <a:spcBef>
                <a:spcPts val="0"/>
              </a:spcBef>
              <a:spcAft>
                <a:spcPts val="0"/>
              </a:spcAft>
              <a:buClr>
                <a:srgbClr val="F14124">
                  <a:lumMod val="75000"/>
                </a:srgbClr>
              </a:buClr>
              <a:buFont typeface="Georgia" pitchFamily="18" charset="0"/>
              <a:buNone/>
              <a:defRPr/>
            </a:pPr>
            <a:r>
              <a:rPr lang="ru-RU" sz="2400" dirty="0" smtClean="0">
                <a:solidFill>
                  <a:schemeClr val="tx1"/>
                </a:solidFill>
                <a:latin typeface="Corbel" pitchFamily="34" charset="0"/>
                <a:ea typeface="Calibri"/>
                <a:cs typeface="Times New Roman"/>
              </a:rPr>
              <a:t>Дети </a:t>
            </a:r>
            <a:r>
              <a:rPr lang="ru-RU" sz="2400" dirty="0">
                <a:solidFill>
                  <a:schemeClr val="tx1"/>
                </a:solidFill>
                <a:latin typeface="Corbel" pitchFamily="34" charset="0"/>
                <a:ea typeface="Calibri"/>
                <a:cs typeface="Times New Roman"/>
              </a:rPr>
              <a:t>затрудняются или просто не могут без посторонней помощи выполнять движение по подражанию</a:t>
            </a:r>
            <a:r>
              <a:rPr lang="ru-RU" sz="2400" dirty="0" smtClean="0">
                <a:solidFill>
                  <a:schemeClr val="tx1"/>
                </a:solidFill>
                <a:latin typeface="Corbel" pitchFamily="34" charset="0"/>
                <a:ea typeface="Calibri"/>
                <a:cs typeface="Times New Roman"/>
              </a:rPr>
              <a:t>, </a:t>
            </a:r>
            <a:r>
              <a:rPr lang="ru-RU" sz="2400" dirty="0">
                <a:solidFill>
                  <a:schemeClr val="tx1"/>
                </a:solidFill>
                <a:latin typeface="Corbel" pitchFamily="34" charset="0"/>
                <a:ea typeface="Calibri"/>
                <a:cs typeface="Times New Roman"/>
              </a:rPr>
              <a:t>например «замок» - сложить кисти вместе, переплетая пальцы: «колечки» - поочередно соединить с большим пальцем указательный, средний, безымянный, мизинец и  другие упражнения пальчиковой гимнастики. </a:t>
            </a:r>
          </a:p>
          <a:p>
            <a:pPr marL="45720" indent="0" algn="ctr" eaLnBrk="1" fontAlgn="auto" hangingPunct="1">
              <a:spcBef>
                <a:spcPts val="0"/>
              </a:spcBef>
              <a:spcAft>
                <a:spcPts val="0"/>
              </a:spcAft>
              <a:buClr>
                <a:srgbClr val="F14124">
                  <a:lumMod val="75000"/>
                </a:srgbClr>
              </a:buClr>
              <a:buFont typeface="Georgia" pitchFamily="18" charset="0"/>
              <a:buNone/>
              <a:defRPr/>
            </a:pPr>
            <a:endParaRPr lang="ru-RU" sz="2400" dirty="0">
              <a:solidFill>
                <a:schemeClr val="tx1"/>
              </a:solidFill>
              <a:latin typeface="Corbel" pitchFamily="34" charset="0"/>
              <a:ea typeface="Calibri"/>
              <a:cs typeface="Times New Roman"/>
            </a:endParaRPr>
          </a:p>
          <a:p>
            <a:pPr marL="45720" indent="0" algn="ctr" eaLnBrk="1" fontAlgn="auto" hangingPunct="1">
              <a:spcBef>
                <a:spcPts val="0"/>
              </a:spcBef>
              <a:spcAft>
                <a:spcPts val="0"/>
              </a:spcAft>
              <a:buClr>
                <a:srgbClr val="F14124">
                  <a:lumMod val="75000"/>
                </a:srgbClr>
              </a:buClr>
              <a:buFont typeface="Georgia" pitchFamily="18" charset="0"/>
              <a:buNone/>
              <a:defRPr/>
            </a:pPr>
            <a:r>
              <a:rPr lang="ru-RU" sz="2400" dirty="0" smtClean="0">
                <a:solidFill>
                  <a:schemeClr val="tx1"/>
                </a:solidFill>
                <a:latin typeface="Corbel" pitchFamily="34" charset="0"/>
                <a:ea typeface="Calibri"/>
                <a:cs typeface="Times New Roman"/>
              </a:rPr>
              <a:t> Многие </a:t>
            </a:r>
            <a:r>
              <a:rPr lang="ru-RU" sz="2400" dirty="0">
                <a:solidFill>
                  <a:schemeClr val="tx1"/>
                </a:solidFill>
                <a:latin typeface="Corbel" pitchFamily="34" charset="0"/>
                <a:ea typeface="Calibri"/>
                <a:cs typeface="Times New Roman"/>
              </a:rPr>
              <a:t>дети до 5-6 лет не интересуются играми с конструктором, не умеют играть с мелкими игрушками, не собирают </a:t>
            </a:r>
            <a:r>
              <a:rPr lang="ru-RU" sz="2400" dirty="0" err="1">
                <a:solidFill>
                  <a:schemeClr val="tx1"/>
                </a:solidFill>
                <a:latin typeface="Corbel" pitchFamily="34" charset="0"/>
                <a:ea typeface="Calibri"/>
                <a:cs typeface="Times New Roman"/>
              </a:rPr>
              <a:t>пазлы</a:t>
            </a:r>
            <a:r>
              <a:rPr lang="ru-RU" sz="2400" dirty="0">
                <a:solidFill>
                  <a:schemeClr val="tx1"/>
                </a:solidFill>
                <a:latin typeface="Corbel" pitchFamily="34" charset="0"/>
                <a:ea typeface="Calibri"/>
                <a:cs typeface="Times New Roman"/>
              </a:rPr>
              <a:t>. </a:t>
            </a:r>
          </a:p>
          <a:p>
            <a:pPr marL="45720" indent="0" algn="ctr" eaLnBrk="1" fontAlgn="auto" hangingPunct="1">
              <a:spcBef>
                <a:spcPts val="0"/>
              </a:spcBef>
              <a:spcAft>
                <a:spcPts val="0"/>
              </a:spcAft>
              <a:buClr>
                <a:srgbClr val="F14124">
                  <a:lumMod val="75000"/>
                </a:srgbClr>
              </a:buClr>
              <a:buFont typeface="Georgia" pitchFamily="18" charset="0"/>
              <a:buNone/>
              <a:defRPr/>
            </a:pPr>
            <a:endParaRPr lang="ru-RU" sz="2400" dirty="0">
              <a:solidFill>
                <a:prstClr val="black"/>
              </a:solidFill>
              <a:latin typeface="Corbel" pitchFamily="34" charset="0"/>
              <a:ea typeface="Calibri"/>
              <a:cs typeface="Times New Roman"/>
            </a:endParaRPr>
          </a:p>
          <a:p>
            <a:pPr indent="-182880" eaLnBrk="1" fontAlgn="auto" hangingPunct="1">
              <a:buClr>
                <a:schemeClr val="accent6">
                  <a:lumMod val="75000"/>
                </a:schemeClr>
              </a:buClr>
              <a:defRPr/>
            </a:pPr>
            <a:endParaRPr lang="ru-RU"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18435" name="Объект 2"/>
          <p:cNvSpPr>
            <a:spLocks noGrp="1"/>
          </p:cNvSpPr>
          <p:nvPr>
            <p:ph sz="quarter" idx="13"/>
          </p:nvPr>
        </p:nvSpPr>
        <p:spPr>
          <a:xfrm>
            <a:off x="642938" y="731838"/>
            <a:ext cx="7715250" cy="4929187"/>
          </a:xfrm>
        </p:spPr>
        <p:txBody>
          <a:bodyPr/>
          <a:lstStyle/>
          <a:p>
            <a:pPr marL="44450" indent="0" algn="ctr" eaLnBrk="1" hangingPunct="1">
              <a:buFont typeface="Georgia" pitchFamily="18" charset="0"/>
              <a:buNone/>
            </a:pPr>
            <a:r>
              <a:rPr lang="ru-RU" sz="4000" b="1" smtClean="0">
                <a:solidFill>
                  <a:schemeClr val="tx1"/>
                </a:solidFill>
                <a:latin typeface="Corbel" pitchFamily="34" charset="0"/>
              </a:rPr>
              <a:t>У детей школьного возраста в первом классе отмечаются трудности при овладении графическими навыками - плохой подчерк, медленный темп письма, «зеркальное» письмо, замены букв.</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3" name="Объект 2"/>
          <p:cNvSpPr>
            <a:spLocks noGrp="1"/>
          </p:cNvSpPr>
          <p:nvPr>
            <p:ph sz="quarter" idx="13"/>
          </p:nvPr>
        </p:nvSpPr>
        <p:spPr>
          <a:xfrm>
            <a:off x="250825" y="260350"/>
            <a:ext cx="8569325" cy="6121400"/>
          </a:xfrm>
        </p:spPr>
        <p:txBody>
          <a:bodyPr rtlCol="0">
            <a:normAutofit fontScale="92500" lnSpcReduction="10000"/>
          </a:bodyPr>
          <a:lstStyle/>
          <a:p>
            <a:pPr marL="45720" indent="0" algn="ctr" eaLnBrk="1" fontAlgn="auto" hangingPunct="1">
              <a:buClr>
                <a:schemeClr val="accent6">
                  <a:lumMod val="75000"/>
                </a:schemeClr>
              </a:buClr>
              <a:buFont typeface="Georgia" pitchFamily="18" charset="0"/>
              <a:buNone/>
              <a:defRPr/>
            </a:pPr>
            <a:r>
              <a:rPr lang="ru-RU" sz="3200" b="1" dirty="0">
                <a:solidFill>
                  <a:schemeClr val="tx1"/>
                </a:solidFill>
                <a:latin typeface="Corbel" pitchFamily="34" charset="0"/>
              </a:rPr>
              <a:t>Просодика</a:t>
            </a:r>
            <a:r>
              <a:rPr lang="ru-RU" sz="3200" b="1" dirty="0" smtClean="0">
                <a:solidFill>
                  <a:schemeClr val="tx1"/>
                </a:solidFill>
                <a:latin typeface="Corbel" pitchFamily="34" charset="0"/>
              </a:rPr>
              <a:t>.</a:t>
            </a:r>
          </a:p>
          <a:p>
            <a:pPr marL="45720" indent="0" algn="ctr" eaLnBrk="1" fontAlgn="auto" hangingPunct="1">
              <a:buClr>
                <a:schemeClr val="accent6">
                  <a:lumMod val="75000"/>
                </a:schemeClr>
              </a:buClr>
              <a:buFont typeface="Georgia" pitchFamily="18" charset="0"/>
              <a:buNone/>
              <a:defRPr/>
            </a:pPr>
            <a:r>
              <a:rPr lang="ru-RU" sz="3200" dirty="0" smtClean="0">
                <a:solidFill>
                  <a:schemeClr val="tx1"/>
                </a:solidFill>
                <a:latin typeface="Corbel" pitchFamily="34" charset="0"/>
              </a:rPr>
              <a:t> </a:t>
            </a:r>
            <a:r>
              <a:rPr lang="ru-RU" sz="3200" dirty="0">
                <a:solidFill>
                  <a:schemeClr val="tx1"/>
                </a:solidFill>
                <a:latin typeface="Corbel" pitchFamily="34" charset="0"/>
              </a:rPr>
              <a:t>Интонационно-выразительная окраска речи детей со стертой дизартрией резко снижена. Страдает голос, голосовые модуляции по высоте, силе, ослаблен речевой выдох. Нарушается тембр речи и появляется носовой оттенок. Темп речи чаще ускорен. При рассказывании стихотворений речь ребенка монотонна, постепенно становится мене разборчива, голос угасает. Голос детей во время речи тихий, не удаются модуляции по высоте, по силе голоса (ребенок не может по подражанию менять высоту голоса, имитируя голоса животных: коровы, собаки и пр.) </a:t>
            </a:r>
          </a:p>
          <a:p>
            <a:pPr indent="-182880" eaLnBrk="1" fontAlgn="auto" hangingPunct="1">
              <a:buClr>
                <a:schemeClr val="accent6">
                  <a:lumMod val="75000"/>
                </a:schemeClr>
              </a:buClr>
              <a:defRPr/>
            </a:pPr>
            <a:endParaRPr lang="ru-RU" dirty="0">
              <a:solidFill>
                <a:schemeClr val="tx1"/>
              </a:solidFill>
              <a:latin typeface="Corbel" pitchFamily="34" charset="0"/>
            </a:endParaRPr>
          </a:p>
          <a:p>
            <a:pPr marL="45720" indent="0" algn="ctr" eaLnBrk="1" fontAlgn="auto" hangingPunct="1">
              <a:buClr>
                <a:schemeClr val="accent6">
                  <a:lumMod val="75000"/>
                </a:schemeClr>
              </a:buClr>
              <a:buFont typeface="Georgia" pitchFamily="18" charset="0"/>
              <a:buNone/>
              <a:defRPr/>
            </a:pPr>
            <a:endParaRPr lang="ru-RU" dirty="0">
              <a:solidFill>
                <a:schemeClr val="tx1"/>
              </a:solidFill>
              <a:latin typeface="Corbel" pitchFamily="34" charset="0"/>
            </a:endParaRPr>
          </a:p>
          <a:p>
            <a:pPr indent="-182880" eaLnBrk="1" fontAlgn="auto" hangingPunct="1">
              <a:buClr>
                <a:schemeClr val="accent6">
                  <a:lumMod val="75000"/>
                </a:schemeClr>
              </a:buClr>
              <a:defRPr/>
            </a:pPr>
            <a:endParaRPr lang="ru-RU" dirty="0">
              <a:solidFill>
                <a:schemeClr val="tx1">
                  <a:lumMod val="75000"/>
                  <a:lumOff val="25000"/>
                </a:schemeClr>
              </a:solidFill>
            </a:endParaRPr>
          </a:p>
          <a:p>
            <a:pPr indent="-182880" eaLnBrk="1" fontAlgn="auto" hangingPunct="1">
              <a:buClr>
                <a:schemeClr val="accent6">
                  <a:lumMod val="75000"/>
                </a:schemeClr>
              </a:buClr>
              <a:defRPr/>
            </a:pPr>
            <a:endParaRPr lang="ru-RU"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3" name="Содержимое 2"/>
          <p:cNvSpPr>
            <a:spLocks noGrp="1"/>
          </p:cNvSpPr>
          <p:nvPr>
            <p:ph sz="quarter" idx="13"/>
          </p:nvPr>
        </p:nvSpPr>
        <p:spPr>
          <a:xfrm>
            <a:off x="428625" y="500063"/>
            <a:ext cx="8215313" cy="6072187"/>
          </a:xfrm>
        </p:spPr>
        <p:txBody>
          <a:bodyPr rtlCol="0">
            <a:normAutofit lnSpcReduction="10000"/>
          </a:bodyPr>
          <a:lstStyle/>
          <a:p>
            <a:pPr indent="-182880" algn="ctr" eaLnBrk="1" fontAlgn="auto" hangingPunct="1">
              <a:buClr>
                <a:schemeClr val="accent6">
                  <a:lumMod val="75000"/>
                </a:schemeClr>
              </a:buClr>
              <a:buFont typeface="Georgia" pitchFamily="18" charset="0"/>
              <a:buNone/>
              <a:defRPr/>
            </a:pPr>
            <a:r>
              <a:rPr lang="ru-RU" sz="3600" dirty="0" smtClean="0">
                <a:solidFill>
                  <a:schemeClr val="tx1"/>
                </a:solidFill>
                <a:latin typeface="Corbel" pitchFamily="34" charset="0"/>
              </a:rPr>
              <a:t>У некоторых детей речевой выдох укорочен, и они говорят на вдохе. В этом случае речь становиться захлебывающейся.  Довольно часто выявляются дети (с хорошим самоконтролем), у которых при обследовании речи отклонений в звукопроизношении не проявляется, так как произносят слова они скандировано, т.е. по слогам, а на первое место выступает только нарушение просодики. </a:t>
            </a:r>
          </a:p>
          <a:p>
            <a:pPr indent="-182880" algn="ctr" eaLnBrk="1" fontAlgn="auto" hangingPunct="1">
              <a:buClr>
                <a:schemeClr val="accent6">
                  <a:lumMod val="75000"/>
                </a:schemeClr>
              </a:buClr>
              <a:defRPr/>
            </a:pPr>
            <a:endParaRPr lang="ru-RU"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3" name="Объект 2"/>
          <p:cNvSpPr>
            <a:spLocks noGrp="1"/>
          </p:cNvSpPr>
          <p:nvPr>
            <p:ph sz="quarter" idx="13"/>
          </p:nvPr>
        </p:nvSpPr>
        <p:spPr>
          <a:xfrm>
            <a:off x="250825" y="404813"/>
            <a:ext cx="8281988" cy="5832475"/>
          </a:xfrm>
        </p:spPr>
        <p:txBody>
          <a:bodyPr rtlCol="0">
            <a:normAutofit lnSpcReduction="10000"/>
          </a:bodyPr>
          <a:lstStyle/>
          <a:p>
            <a:pPr marL="45720" indent="0" algn="ctr" eaLnBrk="1" fontAlgn="auto" hangingPunct="1">
              <a:buClr>
                <a:schemeClr val="accent6">
                  <a:lumMod val="75000"/>
                </a:schemeClr>
              </a:buClr>
              <a:buFont typeface="Georgia" pitchFamily="18" charset="0"/>
              <a:buNone/>
              <a:defRPr/>
            </a:pPr>
            <a:r>
              <a:rPr lang="ru-RU" sz="3600" b="1" dirty="0">
                <a:solidFill>
                  <a:schemeClr val="tx1"/>
                </a:solidFill>
                <a:latin typeface="Corbel" pitchFamily="34" charset="0"/>
                <a:ea typeface="Calibri"/>
                <a:cs typeface="Times New Roman"/>
              </a:rPr>
              <a:t>Нарушение акта приема пищи.</a:t>
            </a:r>
            <a:r>
              <a:rPr lang="ru-RU" sz="3600" dirty="0">
                <a:solidFill>
                  <a:schemeClr val="tx1"/>
                </a:solidFill>
                <a:latin typeface="Corbel" pitchFamily="34" charset="0"/>
                <a:ea typeface="Calibri"/>
                <a:cs typeface="Times New Roman"/>
              </a:rPr>
              <a:t/>
            </a:r>
            <a:br>
              <a:rPr lang="ru-RU" sz="3600" dirty="0">
                <a:solidFill>
                  <a:schemeClr val="tx1"/>
                </a:solidFill>
                <a:latin typeface="Corbel" pitchFamily="34" charset="0"/>
                <a:ea typeface="Calibri"/>
                <a:cs typeface="Times New Roman"/>
              </a:rPr>
            </a:br>
            <a:r>
              <a:rPr lang="ru-RU" sz="2400" dirty="0">
                <a:solidFill>
                  <a:schemeClr val="tx1"/>
                </a:solidFill>
                <a:latin typeface="Corbel" pitchFamily="34" charset="0"/>
                <a:ea typeface="Calibri"/>
                <a:cs typeface="Times New Roman"/>
              </a:rPr>
              <a:t/>
            </a:r>
            <a:br>
              <a:rPr lang="ru-RU" sz="2400" dirty="0">
                <a:solidFill>
                  <a:schemeClr val="tx1"/>
                </a:solidFill>
                <a:latin typeface="Corbel" pitchFamily="34" charset="0"/>
                <a:ea typeface="Calibri"/>
                <a:cs typeface="Times New Roman"/>
              </a:rPr>
            </a:br>
            <a:r>
              <a:rPr lang="ru-RU" sz="2800" dirty="0">
                <a:solidFill>
                  <a:schemeClr val="tx1"/>
                </a:solidFill>
                <a:latin typeface="Corbel" pitchFamily="34" charset="0"/>
                <a:ea typeface="Calibri"/>
                <a:cs typeface="Times New Roman"/>
              </a:rPr>
              <a:t>Отсутствие или затруднение жевания твердой </a:t>
            </a:r>
            <a:r>
              <a:rPr lang="ru-RU" sz="2800" dirty="0" smtClean="0">
                <a:solidFill>
                  <a:schemeClr val="tx1"/>
                </a:solidFill>
                <a:latin typeface="Corbel" pitchFamily="34" charset="0"/>
                <a:ea typeface="Calibri"/>
                <a:cs typeface="Times New Roman"/>
              </a:rPr>
              <a:t>пищи (особенно мяса), </a:t>
            </a:r>
            <a:r>
              <a:rPr lang="ru-RU" sz="2800" dirty="0">
                <a:solidFill>
                  <a:schemeClr val="tx1"/>
                </a:solidFill>
                <a:latin typeface="Corbel" pitchFamily="34" charset="0"/>
                <a:ea typeface="Calibri"/>
                <a:cs typeface="Times New Roman"/>
              </a:rPr>
              <a:t>откусывания; </a:t>
            </a:r>
            <a:r>
              <a:rPr lang="ru-RU" sz="2800" dirty="0" err="1">
                <a:solidFill>
                  <a:schemeClr val="tx1"/>
                </a:solidFill>
                <a:latin typeface="Corbel" pitchFamily="34" charset="0"/>
                <a:ea typeface="Calibri"/>
                <a:cs typeface="Times New Roman"/>
              </a:rPr>
              <a:t>поперхивание</a:t>
            </a:r>
            <a:r>
              <a:rPr lang="ru-RU" sz="2800" dirty="0">
                <a:solidFill>
                  <a:schemeClr val="tx1"/>
                </a:solidFill>
                <a:latin typeface="Corbel" pitchFamily="34" charset="0"/>
                <a:ea typeface="Calibri"/>
                <a:cs typeface="Times New Roman"/>
              </a:rPr>
              <a:t>, захлебывание при глотании. Нарушение координации между дыханием и глотанием. Затруднение питья из чашки.</a:t>
            </a:r>
            <a:r>
              <a:rPr lang="ru-RU" sz="2800" b="1" dirty="0">
                <a:solidFill>
                  <a:schemeClr val="tx1"/>
                </a:solidFill>
                <a:latin typeface="Corbel" pitchFamily="34" charset="0"/>
                <a:ea typeface="Calibri"/>
                <a:cs typeface="Times New Roman"/>
              </a:rPr>
              <a:t> </a:t>
            </a:r>
            <a:endParaRPr lang="ru-RU" sz="2800" b="1" dirty="0" smtClean="0">
              <a:solidFill>
                <a:schemeClr val="tx1"/>
              </a:solidFill>
              <a:latin typeface="Corbel" pitchFamily="34" charset="0"/>
              <a:ea typeface="Calibri"/>
              <a:cs typeface="Times New Roman"/>
            </a:endParaRPr>
          </a:p>
          <a:p>
            <a:pPr marL="45720" indent="0" algn="ctr" eaLnBrk="1" fontAlgn="auto" hangingPunct="1">
              <a:buClr>
                <a:schemeClr val="accent6">
                  <a:lumMod val="75000"/>
                </a:schemeClr>
              </a:buClr>
              <a:buFont typeface="Georgia" pitchFamily="18" charset="0"/>
              <a:buNone/>
              <a:defRPr/>
            </a:pPr>
            <a:r>
              <a:rPr lang="ru-RU" sz="2800" b="1" dirty="0" smtClean="0">
                <a:solidFill>
                  <a:schemeClr val="tx1"/>
                </a:solidFill>
                <a:latin typeface="Corbel" pitchFamily="34" charset="0"/>
                <a:ea typeface="Calibri"/>
                <a:cs typeface="Times New Roman"/>
              </a:rPr>
              <a:t>Как правило дети с дизартрией едят очень медленно. Глотают крупные не пережёванные куски пищи. Отказываются от твёрдой пищи. </a:t>
            </a:r>
          </a:p>
          <a:p>
            <a:pPr marL="45720" indent="0" algn="ctr" eaLnBrk="1" fontAlgn="auto" hangingPunct="1">
              <a:buClr>
                <a:schemeClr val="accent6">
                  <a:lumMod val="75000"/>
                </a:schemeClr>
              </a:buClr>
              <a:buFont typeface="Georgia" pitchFamily="18" charset="0"/>
              <a:buNone/>
              <a:defRPr/>
            </a:pPr>
            <a:r>
              <a:rPr lang="ru-RU" sz="2800" b="1" u="sng" dirty="0" smtClean="0">
                <a:solidFill>
                  <a:schemeClr val="tx1"/>
                </a:solidFill>
                <a:latin typeface="Corbel" pitchFamily="34" charset="0"/>
                <a:ea typeface="Calibri"/>
                <a:cs typeface="Times New Roman"/>
              </a:rPr>
              <a:t>Поэтому с такими детьми нужно быть очень терпеливым.</a:t>
            </a:r>
            <a:r>
              <a:rPr lang="ru-RU" sz="2800" dirty="0">
                <a:solidFill>
                  <a:schemeClr val="tx1"/>
                </a:solidFill>
                <a:latin typeface="Corbel" pitchFamily="34" charset="0"/>
                <a:ea typeface="Calibri"/>
                <a:cs typeface="Times New Roman"/>
              </a:rPr>
              <a:t/>
            </a:r>
            <a:br>
              <a:rPr lang="ru-RU" sz="2800" dirty="0">
                <a:solidFill>
                  <a:schemeClr val="tx1"/>
                </a:solidFill>
                <a:latin typeface="Corbel" pitchFamily="34" charset="0"/>
                <a:ea typeface="Calibri"/>
                <a:cs typeface="Times New Roman"/>
              </a:rPr>
            </a:br>
            <a:endParaRPr lang="ru-RU" sz="2400" dirty="0">
              <a:solidFill>
                <a:schemeClr val="tx1"/>
              </a:solidFill>
              <a:latin typeface="Corbe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3" name="Объект 2"/>
          <p:cNvSpPr>
            <a:spLocks noGrp="1"/>
          </p:cNvSpPr>
          <p:nvPr>
            <p:ph sz="quarter" idx="13"/>
          </p:nvPr>
        </p:nvSpPr>
        <p:spPr>
          <a:xfrm>
            <a:off x="142875" y="142875"/>
            <a:ext cx="8715375" cy="6429375"/>
          </a:xfrm>
        </p:spPr>
        <p:txBody>
          <a:bodyPr rtlCol="0">
            <a:normAutofit/>
          </a:bodyPr>
          <a:lstStyle/>
          <a:p>
            <a:pPr indent="-182880" algn="ctr" eaLnBrk="1" fontAlgn="auto" hangingPunct="1">
              <a:buClr>
                <a:schemeClr val="accent6">
                  <a:lumMod val="75000"/>
                </a:schemeClr>
              </a:buClr>
              <a:buFont typeface="Georgia" pitchFamily="18" charset="0"/>
              <a:buNone/>
              <a:defRPr/>
            </a:pPr>
            <a:r>
              <a:rPr lang="ru-RU" sz="3200" b="1" dirty="0" smtClean="0">
                <a:solidFill>
                  <a:schemeClr val="tx1"/>
                </a:solidFill>
                <a:latin typeface="Corbel" pitchFamily="34" charset="0"/>
              </a:rPr>
              <a:t>Дизартрия</a:t>
            </a:r>
            <a:r>
              <a:rPr lang="ru-RU" sz="3200" dirty="0" smtClean="0">
                <a:solidFill>
                  <a:schemeClr val="tx1"/>
                </a:solidFill>
                <a:latin typeface="Corbel" pitchFamily="34" charset="0"/>
              </a:rPr>
              <a:t> — </a:t>
            </a:r>
            <a:r>
              <a:rPr lang="ru-RU" sz="3200" i="1" dirty="0" smtClean="0">
                <a:solidFill>
                  <a:schemeClr val="tx1"/>
                </a:solidFill>
                <a:latin typeface="Corbel" pitchFamily="34" charset="0"/>
              </a:rPr>
              <a:t>нарушение произносительной стороны речи, обусловленное недостаточностью иннервации речевого аппарата. </a:t>
            </a:r>
            <a:endParaRPr lang="ru-RU" sz="3200" dirty="0" smtClean="0">
              <a:solidFill>
                <a:schemeClr val="tx1"/>
              </a:solidFill>
              <a:latin typeface="Corbel" pitchFamily="34" charset="0"/>
            </a:endParaRPr>
          </a:p>
          <a:p>
            <a:pPr indent="-182880" algn="ctr" eaLnBrk="1" fontAlgn="auto" hangingPunct="1">
              <a:buClr>
                <a:schemeClr val="accent6">
                  <a:lumMod val="75000"/>
                </a:schemeClr>
              </a:buClr>
              <a:buFont typeface="Georgia" pitchFamily="18" charset="0"/>
              <a:buNone/>
              <a:defRPr/>
            </a:pPr>
            <a:r>
              <a:rPr lang="ru-RU" sz="3200" dirty="0" smtClean="0">
                <a:solidFill>
                  <a:schemeClr val="tx1"/>
                </a:solidFill>
                <a:latin typeface="Corbel" pitchFamily="34" charset="0"/>
              </a:rPr>
              <a:t> </a:t>
            </a:r>
            <a:r>
              <a:rPr lang="ru-RU" sz="3200" b="1" dirty="0" smtClean="0">
                <a:solidFill>
                  <a:schemeClr val="tx1"/>
                </a:solidFill>
                <a:latin typeface="Corbel" pitchFamily="34" charset="0"/>
              </a:rPr>
              <a:t>Ведущий дефект </a:t>
            </a:r>
            <a:r>
              <a:rPr lang="ru-RU" sz="3200" dirty="0" smtClean="0">
                <a:solidFill>
                  <a:schemeClr val="tx1"/>
                </a:solidFill>
                <a:latin typeface="Corbel" pitchFamily="34" charset="0"/>
              </a:rPr>
              <a:t>- нарушение </a:t>
            </a:r>
            <a:r>
              <a:rPr lang="ru-RU" sz="3200" dirty="0" err="1" smtClean="0">
                <a:solidFill>
                  <a:schemeClr val="tx1"/>
                </a:solidFill>
                <a:latin typeface="Corbel" pitchFamily="34" charset="0"/>
              </a:rPr>
              <a:t>звукопроизносительной</a:t>
            </a:r>
            <a:r>
              <a:rPr lang="ru-RU" sz="3200" dirty="0" smtClean="0">
                <a:solidFill>
                  <a:schemeClr val="tx1"/>
                </a:solidFill>
                <a:latin typeface="Corbel" pitchFamily="34" charset="0"/>
              </a:rPr>
              <a:t> и просодической стороны речи, </a:t>
            </a:r>
            <a:r>
              <a:rPr lang="ru-RU" sz="3200" b="1" dirty="0" smtClean="0">
                <a:solidFill>
                  <a:schemeClr val="tx1"/>
                </a:solidFill>
                <a:latin typeface="Corbel" pitchFamily="34" charset="0"/>
              </a:rPr>
              <a:t>связанное с органическим поражением центральной и периферической нервной систем.</a:t>
            </a:r>
          </a:p>
          <a:p>
            <a:pPr indent="-182880" algn="ctr" eaLnBrk="1" fontAlgn="auto" hangingPunct="1">
              <a:buClr>
                <a:schemeClr val="accent6">
                  <a:lumMod val="75000"/>
                </a:schemeClr>
              </a:buClr>
              <a:buFont typeface="Georgia" pitchFamily="18" charset="0"/>
              <a:buNone/>
              <a:defRPr/>
            </a:pPr>
            <a:endParaRPr lang="ru-RU" sz="3200" b="1" dirty="0" smtClean="0">
              <a:solidFill>
                <a:schemeClr val="tx1"/>
              </a:solidFill>
              <a:latin typeface="Corbel" pitchFamily="34" charset="0"/>
            </a:endParaRPr>
          </a:p>
          <a:p>
            <a:pPr indent="-182880" algn="ctr" eaLnBrk="1" fontAlgn="auto" hangingPunct="1">
              <a:buClr>
                <a:schemeClr val="accent6">
                  <a:lumMod val="75000"/>
                </a:schemeClr>
              </a:buClr>
              <a:buFont typeface="Georgia" pitchFamily="18" charset="0"/>
              <a:buNone/>
              <a:defRPr/>
            </a:pPr>
            <a:r>
              <a:rPr lang="ru-RU" sz="3200" b="1" dirty="0" smtClean="0">
                <a:solidFill>
                  <a:schemeClr val="tx1"/>
                </a:solidFill>
                <a:latin typeface="Corbel" pitchFamily="34" charset="0"/>
              </a:rPr>
              <a:t>Давайте еще раз внимательно прочитаем эти слова и задумаемся.</a:t>
            </a:r>
          </a:p>
          <a:p>
            <a:pPr indent="-182880" algn="ctr" eaLnBrk="1" fontAlgn="auto" hangingPunct="1">
              <a:buClr>
                <a:schemeClr val="accent6">
                  <a:lumMod val="75000"/>
                </a:schemeClr>
              </a:buClr>
              <a:buFont typeface="Georgia" pitchFamily="18" charset="0"/>
              <a:buNone/>
              <a:defRPr/>
            </a:pPr>
            <a:endParaRPr lang="ru-RU" b="1" dirty="0" smtClean="0">
              <a:solidFill>
                <a:schemeClr val="tx1"/>
              </a:solidFill>
              <a:latin typeface="Corbel" pitchFamily="34" charset="0"/>
            </a:endParaRPr>
          </a:p>
          <a:p>
            <a:pPr indent="-182880" algn="ctr" eaLnBrk="1" fontAlgn="auto" hangingPunct="1">
              <a:buClr>
                <a:schemeClr val="accent6">
                  <a:lumMod val="75000"/>
                </a:schemeClr>
              </a:buClr>
              <a:buFont typeface="Georgia" pitchFamily="18" charset="0"/>
              <a:buNone/>
              <a:defRPr/>
            </a:pPr>
            <a:endParaRPr lang="ru-RU" b="1" dirty="0" smtClean="0">
              <a:solidFill>
                <a:schemeClr val="tx1"/>
              </a:solidFill>
              <a:latin typeface="Corbel" pitchFamily="34" charset="0"/>
            </a:endParaRPr>
          </a:p>
          <a:p>
            <a:pPr marL="45720" indent="0" eaLnBrk="1" fontAlgn="auto" hangingPunct="1">
              <a:buClr>
                <a:schemeClr val="accent6">
                  <a:lumMod val="75000"/>
                </a:schemeClr>
              </a:buClr>
              <a:buFont typeface="Georgia" pitchFamily="18" charset="0"/>
              <a:buNone/>
              <a:defRPr/>
            </a:pPr>
            <a:endParaRPr lang="ru-RU"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3" name="Содержимое 2"/>
          <p:cNvSpPr>
            <a:spLocks noGrp="1"/>
          </p:cNvSpPr>
          <p:nvPr>
            <p:ph sz="quarter" idx="13"/>
          </p:nvPr>
        </p:nvSpPr>
        <p:spPr>
          <a:xfrm>
            <a:off x="142875" y="357188"/>
            <a:ext cx="8501063" cy="5643562"/>
          </a:xfrm>
        </p:spPr>
        <p:txBody>
          <a:bodyPr rtlCol="0">
            <a:normAutofit fontScale="92500" lnSpcReduction="20000"/>
          </a:bodyPr>
          <a:lstStyle/>
          <a:p>
            <a:pPr indent="-182880" algn="ctr" eaLnBrk="1" fontAlgn="auto" hangingPunct="1">
              <a:buClr>
                <a:schemeClr val="accent6">
                  <a:lumMod val="75000"/>
                </a:schemeClr>
              </a:buClr>
              <a:buFont typeface="Georgia" pitchFamily="18" charset="0"/>
              <a:buNone/>
              <a:defRPr/>
            </a:pPr>
            <a:r>
              <a:rPr lang="ru-RU" sz="2800" b="1" dirty="0" smtClean="0">
                <a:solidFill>
                  <a:schemeClr val="tx1"/>
                </a:solidFill>
                <a:latin typeface="Corbel" pitchFamily="34" charset="0"/>
              </a:rPr>
              <a:t>Выводы:</a:t>
            </a:r>
          </a:p>
          <a:p>
            <a:pPr indent="-182880" algn="ctr" eaLnBrk="1" fontAlgn="auto" hangingPunct="1">
              <a:lnSpc>
                <a:spcPct val="200000"/>
              </a:lnSpc>
              <a:buClr>
                <a:schemeClr val="accent6">
                  <a:lumMod val="75000"/>
                </a:schemeClr>
              </a:buClr>
              <a:buFont typeface="Georgia" pitchFamily="18" charset="0"/>
              <a:buNone/>
              <a:defRPr/>
            </a:pPr>
            <a:r>
              <a:rPr lang="ru-RU" sz="3200" b="1" dirty="0" smtClean="0">
                <a:solidFill>
                  <a:schemeClr val="tx1"/>
                </a:solidFill>
                <a:latin typeface="Corbel" pitchFamily="34" charset="0"/>
              </a:rPr>
              <a:t>ДИЗАРТРИЯ – это тяжелый и серьезный дефект речи. Исправляется </a:t>
            </a:r>
            <a:r>
              <a:rPr lang="ru-RU" sz="3200" b="1" u="sng" dirty="0" smtClean="0">
                <a:solidFill>
                  <a:schemeClr val="tx1"/>
                </a:solidFill>
                <a:latin typeface="Corbel" pitchFamily="34" charset="0"/>
              </a:rPr>
              <a:t>только занятиями логопеда с постоянным медикаментозным сопровождением</a:t>
            </a:r>
            <a:r>
              <a:rPr lang="ru-RU" sz="3200" b="1" dirty="0" smtClean="0">
                <a:solidFill>
                  <a:schemeClr val="tx1"/>
                </a:solidFill>
                <a:latin typeface="Corbel" pitchFamily="34" charset="0"/>
              </a:rPr>
              <a:t>, наблюдением невролога</a:t>
            </a:r>
            <a:r>
              <a:rPr lang="ru-RU" sz="3200" b="1" u="sng" dirty="0" smtClean="0">
                <a:solidFill>
                  <a:schemeClr val="tx1"/>
                </a:solidFill>
                <a:latin typeface="Corbel" pitchFamily="34" charset="0"/>
              </a:rPr>
              <a:t>, выполнением рекомендаций родителями и воспитателями.</a:t>
            </a:r>
          </a:p>
          <a:p>
            <a:pPr indent="-182880" eaLnBrk="1" fontAlgn="auto" hangingPunct="1">
              <a:buClr>
                <a:schemeClr val="accent6">
                  <a:lumMod val="75000"/>
                </a:schemeClr>
              </a:buClr>
              <a:defRPr/>
            </a:pPr>
            <a:endParaRPr lang="ru-RU"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6147" name="Объект 2"/>
          <p:cNvSpPr>
            <a:spLocks noGrp="1"/>
          </p:cNvSpPr>
          <p:nvPr>
            <p:ph sz="quarter" idx="13"/>
          </p:nvPr>
        </p:nvSpPr>
        <p:spPr>
          <a:xfrm>
            <a:off x="539750" y="260350"/>
            <a:ext cx="8353425" cy="5616575"/>
          </a:xfrm>
        </p:spPr>
        <p:txBody>
          <a:bodyPr/>
          <a:lstStyle/>
          <a:p>
            <a:pPr marL="44450" indent="0" algn="ctr" eaLnBrk="1" hangingPunct="1">
              <a:lnSpc>
                <a:spcPct val="150000"/>
              </a:lnSpc>
              <a:buFont typeface="Georgia" pitchFamily="18" charset="0"/>
              <a:buNone/>
            </a:pPr>
            <a:r>
              <a:rPr lang="ru-RU" sz="2800" smtClean="0">
                <a:solidFill>
                  <a:schemeClr val="tx1"/>
                </a:solidFill>
              </a:rPr>
              <a:t>В настоящее время с каждым годом увеличивается число детей с нарушениями речи. К сожалению, все меньше и меньше остается детей, которые в 5 лет выговаривают все звуки речи. 80-90% детей имеют речевую патологию, и не простую дислалию (возрастное нарушение речи), а как правило неврологи ставят диагноз: </a:t>
            </a:r>
            <a:r>
              <a:rPr lang="ru-RU" sz="2800" b="1" smtClean="0">
                <a:solidFill>
                  <a:schemeClr val="tx1"/>
                </a:solidFill>
              </a:rPr>
              <a:t>ст.дизартрия.</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24579" name="Содержимое 2"/>
          <p:cNvSpPr>
            <a:spLocks noGrp="1"/>
          </p:cNvSpPr>
          <p:nvPr>
            <p:ph sz="quarter" idx="13"/>
          </p:nvPr>
        </p:nvSpPr>
        <p:spPr>
          <a:xfrm>
            <a:off x="142875" y="285750"/>
            <a:ext cx="8715375" cy="5572125"/>
          </a:xfrm>
        </p:spPr>
        <p:txBody>
          <a:bodyPr/>
          <a:lstStyle/>
          <a:p>
            <a:pPr algn="ctr" eaLnBrk="1" hangingPunct="1">
              <a:buFont typeface="Georgia" pitchFamily="18" charset="0"/>
              <a:buNone/>
            </a:pPr>
            <a:r>
              <a:rPr lang="ru-RU" sz="2800" b="1" u="sng" smtClean="0">
                <a:solidFill>
                  <a:schemeClr val="tx1"/>
                </a:solidFill>
              </a:rPr>
              <a:t>Успехом при коррекции дизартрии является:</a:t>
            </a:r>
          </a:p>
          <a:p>
            <a:pPr algn="ctr" eaLnBrk="1" hangingPunct="1">
              <a:buFont typeface="Georgia" pitchFamily="18" charset="0"/>
              <a:buNone/>
            </a:pPr>
            <a:r>
              <a:rPr lang="ru-RU" sz="2800" b="1" u="sng" smtClean="0">
                <a:solidFill>
                  <a:schemeClr val="tx1"/>
                </a:solidFill>
              </a:rPr>
              <a:t>Раннее выявление </a:t>
            </a:r>
            <a:r>
              <a:rPr lang="ru-RU" sz="2800" smtClean="0">
                <a:solidFill>
                  <a:schemeClr val="tx1"/>
                </a:solidFill>
              </a:rPr>
              <a:t>(направление к логопеду, к неврологу)</a:t>
            </a:r>
          </a:p>
          <a:p>
            <a:pPr algn="ctr" eaLnBrk="1" hangingPunct="1">
              <a:buFont typeface="Georgia" pitchFamily="18" charset="0"/>
              <a:buNone/>
            </a:pPr>
            <a:r>
              <a:rPr lang="ru-RU" sz="2800" b="1" u="sng" smtClean="0">
                <a:solidFill>
                  <a:schemeClr val="tx1"/>
                </a:solidFill>
              </a:rPr>
              <a:t>Ежедневные занятия </a:t>
            </a:r>
            <a:r>
              <a:rPr lang="ru-RU" sz="2800" smtClean="0">
                <a:solidFill>
                  <a:schemeClr val="tx1"/>
                </a:solidFill>
              </a:rPr>
              <a:t>по развитию артикуляцион-ной и мимической, мелкой и общей моторики, развитию диафрагмального и речевого дыхания и т.д. (с логопедом и воспитателями в детском саду, с родителями дома)</a:t>
            </a:r>
          </a:p>
          <a:p>
            <a:pPr algn="ctr" eaLnBrk="1" hangingPunct="1">
              <a:buFont typeface="Georgia" pitchFamily="18" charset="0"/>
              <a:buNone/>
            </a:pPr>
            <a:r>
              <a:rPr lang="ru-RU" sz="2800" b="1" u="sng" smtClean="0">
                <a:solidFill>
                  <a:schemeClr val="tx1"/>
                </a:solidFill>
              </a:rPr>
              <a:t>Медикаментозное сопровождение </a:t>
            </a:r>
            <a:r>
              <a:rPr lang="ru-RU" sz="2800" smtClean="0">
                <a:solidFill>
                  <a:schemeClr val="tx1"/>
                </a:solidFill>
              </a:rPr>
              <a:t>(массаж, электорофорез, лекарства, витамины и др.) Наблюдение невролога.</a:t>
            </a:r>
          </a:p>
          <a:p>
            <a:pPr algn="ctr" eaLnBrk="1" hangingPunct="1">
              <a:buFont typeface="Georgia" pitchFamily="18" charset="0"/>
              <a:buNone/>
            </a:pPr>
            <a:r>
              <a:rPr lang="ru-RU" sz="2800" u="sng" smtClean="0">
                <a:solidFill>
                  <a:schemeClr val="tx1"/>
                </a:solidFill>
              </a:rPr>
              <a:t>Правильное питание </a:t>
            </a:r>
            <a:r>
              <a:rPr lang="ru-RU" sz="2800" smtClean="0">
                <a:solidFill>
                  <a:schemeClr val="tx1"/>
                </a:solidFill>
              </a:rPr>
              <a:t>(важно, что бы дети жевали твердую пищу, откусывали)</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dirty="0"/>
          </a:p>
        </p:txBody>
      </p:sp>
      <p:sp>
        <p:nvSpPr>
          <p:cNvPr id="25603" name="Содержимое 2"/>
          <p:cNvSpPr>
            <a:spLocks noGrp="1"/>
          </p:cNvSpPr>
          <p:nvPr>
            <p:ph sz="quarter" idx="13"/>
          </p:nvPr>
        </p:nvSpPr>
        <p:spPr>
          <a:xfrm>
            <a:off x="1143000" y="731838"/>
            <a:ext cx="6400800" cy="3475037"/>
          </a:xfrm>
        </p:spPr>
        <p:txBody>
          <a:bodyPr/>
          <a:lstStyle/>
          <a:p>
            <a:pPr algn="ctr" eaLnBrk="1" hangingPunct="1">
              <a:buFont typeface="Georgia" pitchFamily="18" charset="0"/>
              <a:buNone/>
            </a:pPr>
            <a:r>
              <a:rPr lang="ru-RU" sz="4000" smtClean="0">
                <a:solidFill>
                  <a:schemeClr val="tx1"/>
                </a:solidFill>
              </a:rPr>
              <a:t>Спасибо за внимание</a:t>
            </a:r>
          </a:p>
        </p:txBody>
      </p:sp>
      <p:pic>
        <p:nvPicPr>
          <p:cNvPr id="25604" name="Picture 3" descr="F:\документы\рабочий стол\картинки\СОЛНЫШКО.jpg"/>
          <p:cNvPicPr>
            <a:picLocks noChangeAspect="1" noChangeArrowheads="1"/>
          </p:cNvPicPr>
          <p:nvPr/>
        </p:nvPicPr>
        <p:blipFill>
          <a:blip r:embed="rId2" cstate="email"/>
          <a:srcRect/>
          <a:stretch>
            <a:fillRect/>
          </a:stretch>
        </p:blipFill>
        <p:spPr bwMode="auto">
          <a:xfrm>
            <a:off x="2357438" y="2357438"/>
            <a:ext cx="38100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Подзаголовок 2"/>
          <p:cNvSpPr>
            <a:spLocks noGrp="1"/>
          </p:cNvSpPr>
          <p:nvPr>
            <p:ph type="subTitle" idx="1"/>
          </p:nvPr>
        </p:nvSpPr>
        <p:spPr>
          <a:xfrm>
            <a:off x="1473200" y="5053013"/>
            <a:ext cx="5637213" cy="881062"/>
          </a:xfrm>
        </p:spPr>
        <p:txBody>
          <a:bodyPr/>
          <a:lstStyle/>
          <a:p>
            <a:pPr eaLnBrk="1" hangingPunct="1"/>
            <a:endParaRPr lang="ru-RU" smtClean="0"/>
          </a:p>
        </p:txBody>
      </p:sp>
      <p:sp>
        <p:nvSpPr>
          <p:cNvPr id="2" name="Заголовок 1"/>
          <p:cNvSpPr>
            <a:spLocks noGrp="1"/>
          </p:cNvSpPr>
          <p:nvPr>
            <p:ph type="ctrTitle"/>
          </p:nvPr>
        </p:nvSpPr>
        <p:spPr>
          <a:xfrm>
            <a:off x="817563" y="3132138"/>
            <a:ext cx="7175500" cy="1793875"/>
          </a:xfrm>
        </p:spPr>
        <p:txBody>
          <a:bodyPr/>
          <a:lstStyle/>
          <a:p>
            <a:pPr eaLnBrk="1" fontAlgn="auto" hangingPunct="1">
              <a:spcAft>
                <a:spcPts val="0"/>
              </a:spcAft>
              <a:buClr>
                <a:schemeClr val="accent6">
                  <a:lumMod val="75000"/>
                </a:schemeClr>
              </a:buClr>
              <a:defRPr/>
            </a:pPr>
            <a:endParaRPr lang="ru-RU" dirty="0"/>
          </a:p>
        </p:txBody>
      </p:sp>
      <p:sp>
        <p:nvSpPr>
          <p:cNvPr id="7172" name="Прямоугольник 3"/>
          <p:cNvSpPr>
            <a:spLocks noChangeArrowheads="1"/>
          </p:cNvSpPr>
          <p:nvPr/>
        </p:nvSpPr>
        <p:spPr bwMode="auto">
          <a:xfrm>
            <a:off x="0" y="142875"/>
            <a:ext cx="9144000" cy="2308225"/>
          </a:xfrm>
          <a:prstGeom prst="rect">
            <a:avLst/>
          </a:prstGeom>
          <a:noFill/>
          <a:ln w="9525">
            <a:noFill/>
            <a:miter lim="800000"/>
            <a:headEnd/>
            <a:tailEnd/>
          </a:ln>
        </p:spPr>
        <p:txBody>
          <a:bodyPr>
            <a:spAutoFit/>
          </a:bodyPr>
          <a:lstStyle/>
          <a:p>
            <a:pPr algn="ctr"/>
            <a:r>
              <a:rPr lang="ru-RU" sz="2400" b="1">
                <a:latin typeface="Corbel" pitchFamily="34" charset="0"/>
              </a:rPr>
              <a:t>Дизартрия</a:t>
            </a:r>
            <a:r>
              <a:rPr lang="ru-RU" sz="2400">
                <a:latin typeface="Corbel" pitchFamily="34" charset="0"/>
              </a:rPr>
              <a:t> — </a:t>
            </a:r>
            <a:r>
              <a:rPr lang="ru-RU" sz="2400" i="1">
                <a:latin typeface="Corbel" pitchFamily="34" charset="0"/>
              </a:rPr>
              <a:t>нарушение произносительной стороны речи, обусловленное недостаточностью иннервации речевого аппарата. </a:t>
            </a:r>
            <a:endParaRPr lang="ru-RU" sz="2400">
              <a:latin typeface="Corbel" pitchFamily="34" charset="0"/>
            </a:endParaRPr>
          </a:p>
          <a:p>
            <a:pPr algn="ctr"/>
            <a:r>
              <a:rPr lang="ru-RU" sz="2400">
                <a:latin typeface="Corbel" pitchFamily="34" charset="0"/>
              </a:rPr>
              <a:t> </a:t>
            </a:r>
            <a:r>
              <a:rPr lang="ru-RU" sz="2400" b="1">
                <a:latin typeface="Corbel" pitchFamily="34" charset="0"/>
              </a:rPr>
              <a:t>Ведущий дефект </a:t>
            </a:r>
            <a:r>
              <a:rPr lang="ru-RU" sz="2400">
                <a:latin typeface="Corbel" pitchFamily="34" charset="0"/>
              </a:rPr>
              <a:t>- нарушение звукопроизносительной и просодической стороны речи, </a:t>
            </a:r>
            <a:r>
              <a:rPr lang="ru-RU" sz="2400" b="1">
                <a:latin typeface="Corbel" pitchFamily="34" charset="0"/>
              </a:rPr>
              <a:t>связанное с органическим поражением центральной и периферической нервной систем</a:t>
            </a:r>
            <a:r>
              <a:rPr lang="ru-RU" sz="2400">
                <a:latin typeface="Corbel" pitchFamily="34" charset="0"/>
              </a:rPr>
              <a:t>.</a:t>
            </a:r>
          </a:p>
        </p:txBody>
      </p:sp>
      <p:pic>
        <p:nvPicPr>
          <p:cNvPr id="7173" name="Picture 2"/>
          <p:cNvPicPr>
            <a:picLocks noChangeAspect="1" noChangeArrowheads="1"/>
          </p:cNvPicPr>
          <p:nvPr/>
        </p:nvPicPr>
        <p:blipFill>
          <a:blip r:embed="rId2" cstate="email"/>
          <a:srcRect/>
          <a:stretch>
            <a:fillRect/>
          </a:stretch>
        </p:blipFill>
        <p:spPr bwMode="auto">
          <a:xfrm>
            <a:off x="785813" y="2717800"/>
            <a:ext cx="7724775" cy="414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pic>
        <p:nvPicPr>
          <p:cNvPr id="8195" name="Picture 4"/>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3" name="Объект 2"/>
          <p:cNvSpPr>
            <a:spLocks noGrp="1"/>
          </p:cNvSpPr>
          <p:nvPr>
            <p:ph sz="quarter" idx="13"/>
          </p:nvPr>
        </p:nvSpPr>
        <p:spPr>
          <a:xfrm>
            <a:off x="323850" y="188913"/>
            <a:ext cx="8280400" cy="6119812"/>
          </a:xfrm>
        </p:spPr>
        <p:txBody>
          <a:bodyPr rtlCol="0">
            <a:noAutofit/>
          </a:bodyPr>
          <a:lstStyle/>
          <a:p>
            <a:pPr marL="45720" indent="0" eaLnBrk="1" fontAlgn="auto" hangingPunct="1">
              <a:buClr>
                <a:schemeClr val="accent6">
                  <a:lumMod val="75000"/>
                </a:schemeClr>
              </a:buClr>
              <a:buFont typeface="Georgia" pitchFamily="18" charset="0"/>
              <a:buNone/>
              <a:defRPr/>
            </a:pPr>
            <a:r>
              <a:rPr lang="ru-RU" sz="3600" b="1" dirty="0" smtClean="0">
                <a:solidFill>
                  <a:srgbClr val="FFC000"/>
                </a:solidFill>
                <a:latin typeface="Corbel" pitchFamily="34" charset="0"/>
              </a:rPr>
              <a:t>Причины дизартрии:</a:t>
            </a:r>
          </a:p>
          <a:p>
            <a:pPr indent="-182880" eaLnBrk="1" fontAlgn="auto" hangingPunct="1">
              <a:buClr>
                <a:schemeClr val="accent6">
                  <a:lumMod val="75000"/>
                </a:schemeClr>
              </a:buClr>
              <a:defRPr/>
            </a:pPr>
            <a:r>
              <a:rPr lang="ru-RU" sz="2400" dirty="0" smtClean="0">
                <a:solidFill>
                  <a:srgbClr val="FFC000"/>
                </a:solidFill>
                <a:latin typeface="Corbel" pitchFamily="34" charset="0"/>
              </a:rPr>
              <a:t>Внутриутробные поражения: гипоксия, интоксикации, токсикозы, острые и хронические заболевания</a:t>
            </a:r>
          </a:p>
          <a:p>
            <a:pPr indent="-182880" eaLnBrk="1" fontAlgn="auto" hangingPunct="1">
              <a:buClr>
                <a:schemeClr val="accent6">
                  <a:lumMod val="75000"/>
                </a:schemeClr>
              </a:buClr>
              <a:defRPr/>
            </a:pPr>
            <a:r>
              <a:rPr lang="ru-RU" sz="2400" dirty="0" smtClean="0">
                <a:solidFill>
                  <a:srgbClr val="FFC000"/>
                </a:solidFill>
                <a:latin typeface="Corbel" pitchFamily="34" charset="0"/>
              </a:rPr>
              <a:t>Родовые травмы</a:t>
            </a:r>
          </a:p>
          <a:p>
            <a:pPr indent="-182880" eaLnBrk="1" fontAlgn="auto" hangingPunct="1">
              <a:buClr>
                <a:schemeClr val="accent6">
                  <a:lumMod val="75000"/>
                </a:schemeClr>
              </a:buClr>
              <a:defRPr/>
            </a:pPr>
            <a:r>
              <a:rPr lang="ru-RU" sz="2400" dirty="0" smtClean="0">
                <a:solidFill>
                  <a:srgbClr val="FFC000"/>
                </a:solidFill>
                <a:latin typeface="Corbel" pitchFamily="34" charset="0"/>
              </a:rPr>
              <a:t>Асфиксии</a:t>
            </a:r>
          </a:p>
          <a:p>
            <a:pPr indent="-182880" eaLnBrk="1" fontAlgn="auto" hangingPunct="1">
              <a:buClr>
                <a:schemeClr val="accent6">
                  <a:lumMod val="75000"/>
                </a:schemeClr>
              </a:buClr>
              <a:defRPr/>
            </a:pPr>
            <a:r>
              <a:rPr lang="ru-RU" sz="2400" dirty="0" smtClean="0">
                <a:solidFill>
                  <a:srgbClr val="FFC000"/>
                </a:solidFill>
                <a:latin typeface="Corbel" pitchFamily="34" charset="0"/>
              </a:rPr>
              <a:t>Гемолитическая болезнь</a:t>
            </a:r>
          </a:p>
          <a:p>
            <a:pPr indent="-182880" eaLnBrk="1" fontAlgn="auto" hangingPunct="1">
              <a:buClr>
                <a:schemeClr val="accent6">
                  <a:lumMod val="75000"/>
                </a:schemeClr>
              </a:buClr>
              <a:defRPr/>
            </a:pPr>
            <a:r>
              <a:rPr lang="ru-RU" sz="2400" dirty="0" smtClean="0">
                <a:solidFill>
                  <a:srgbClr val="FFC000"/>
                </a:solidFill>
                <a:latin typeface="Corbel" pitchFamily="34" charset="0"/>
              </a:rPr>
              <a:t>Инфекционные заболевания</a:t>
            </a:r>
          </a:p>
          <a:p>
            <a:pPr indent="-182880" eaLnBrk="1" fontAlgn="auto" hangingPunct="1">
              <a:buClr>
                <a:schemeClr val="accent6">
                  <a:lumMod val="75000"/>
                </a:schemeClr>
              </a:buClr>
              <a:defRPr/>
            </a:pPr>
            <a:r>
              <a:rPr lang="ru-RU" sz="2400" dirty="0" smtClean="0">
                <a:solidFill>
                  <a:srgbClr val="FFC000"/>
                </a:solidFill>
                <a:latin typeface="Corbel" pitchFamily="34" charset="0"/>
              </a:rPr>
              <a:t>Быстрые/медленные роды</a:t>
            </a:r>
          </a:p>
          <a:p>
            <a:pPr indent="-182880" eaLnBrk="1" fontAlgn="auto" hangingPunct="1">
              <a:buClr>
                <a:schemeClr val="accent6">
                  <a:lumMod val="75000"/>
                </a:schemeClr>
              </a:buClr>
              <a:defRPr/>
            </a:pPr>
            <a:r>
              <a:rPr lang="ru-RU" sz="2400" dirty="0" smtClean="0">
                <a:solidFill>
                  <a:srgbClr val="FFC000"/>
                </a:solidFill>
                <a:latin typeface="Corbel" pitchFamily="34" charset="0"/>
              </a:rPr>
              <a:t>Нарушение мозгового кровообращения</a:t>
            </a:r>
          </a:p>
          <a:p>
            <a:pPr indent="-182880" eaLnBrk="1" fontAlgn="auto" hangingPunct="1">
              <a:buClr>
                <a:schemeClr val="accent6">
                  <a:lumMod val="75000"/>
                </a:schemeClr>
              </a:buClr>
              <a:defRPr/>
            </a:pPr>
            <a:r>
              <a:rPr lang="ru-RU" sz="2400" dirty="0" smtClean="0">
                <a:solidFill>
                  <a:srgbClr val="FFC000"/>
                </a:solidFill>
                <a:latin typeface="Corbel" pitchFamily="34" charset="0"/>
              </a:rPr>
              <a:t>Опухоли головного мозга</a:t>
            </a:r>
          </a:p>
          <a:p>
            <a:pPr indent="-182880" eaLnBrk="1" fontAlgn="auto" hangingPunct="1">
              <a:buClr>
                <a:schemeClr val="accent6">
                  <a:lumMod val="75000"/>
                </a:schemeClr>
              </a:buClr>
              <a:defRPr/>
            </a:pPr>
            <a:r>
              <a:rPr lang="ru-RU" sz="2400" dirty="0" smtClean="0">
                <a:solidFill>
                  <a:srgbClr val="FFC000"/>
                </a:solidFill>
                <a:latin typeface="Corbel" pitchFamily="34" charset="0"/>
              </a:rPr>
              <a:t>Кесарево сечение</a:t>
            </a:r>
          </a:p>
          <a:p>
            <a:pPr indent="-182880" eaLnBrk="1" fontAlgn="auto" hangingPunct="1">
              <a:buClr>
                <a:schemeClr val="accent6">
                  <a:lumMod val="75000"/>
                </a:schemeClr>
              </a:buClr>
              <a:defRPr/>
            </a:pPr>
            <a:r>
              <a:rPr lang="ru-RU" sz="2400" dirty="0">
                <a:solidFill>
                  <a:srgbClr val="FFC000"/>
                </a:solidFill>
                <a:latin typeface="Corbel" pitchFamily="34" charset="0"/>
              </a:rPr>
              <a:t> </a:t>
            </a:r>
            <a:r>
              <a:rPr lang="ru-RU" sz="2400" dirty="0" smtClean="0">
                <a:solidFill>
                  <a:srgbClr val="FFC000"/>
                </a:solidFill>
                <a:latin typeface="Corbel" pitchFamily="34" charset="0"/>
              </a:rPr>
              <a:t>Длительный безводный период</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pic>
        <p:nvPicPr>
          <p:cNvPr id="9219" name="Picture 2"/>
          <p:cNvPicPr>
            <a:picLocks noGrp="1" noChangeAspect="1" noChangeArrowheads="1"/>
          </p:cNvPicPr>
          <p:nvPr>
            <p:ph sz="quarter" idx="13"/>
          </p:nvPr>
        </p:nvPicPr>
        <p:blipFill>
          <a:blip r:embed="rId2" cstate="email"/>
          <a:srcRect/>
          <a:stretch>
            <a:fillRect/>
          </a:stretch>
        </p:blipFill>
        <p:spPr>
          <a:xfrm>
            <a:off x="658813" y="549275"/>
            <a:ext cx="7681912" cy="575945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3" name="Объект 2"/>
          <p:cNvSpPr>
            <a:spLocks noGrp="1"/>
          </p:cNvSpPr>
          <p:nvPr>
            <p:ph sz="quarter" idx="13"/>
          </p:nvPr>
        </p:nvSpPr>
        <p:spPr>
          <a:xfrm>
            <a:off x="142875" y="115888"/>
            <a:ext cx="8532813" cy="4090987"/>
          </a:xfrm>
        </p:spPr>
        <p:txBody>
          <a:bodyPr rtlCol="0">
            <a:normAutofit/>
          </a:bodyPr>
          <a:lstStyle/>
          <a:p>
            <a:pPr marL="365760" indent="-283464" algn="ctr" eaLnBrk="1" fontAlgn="auto" hangingPunct="1">
              <a:spcBef>
                <a:spcPts val="600"/>
              </a:spcBef>
              <a:spcAft>
                <a:spcPts val="0"/>
              </a:spcAft>
              <a:buClr>
                <a:srgbClr val="B83D68"/>
              </a:buClr>
              <a:buSzPct val="80000"/>
              <a:buFont typeface="Georgia" pitchFamily="18" charset="0"/>
              <a:buNone/>
              <a:defRPr/>
            </a:pPr>
            <a:r>
              <a:rPr lang="ru-RU" sz="2800" b="1" dirty="0" smtClean="0">
                <a:solidFill>
                  <a:schemeClr val="tx1"/>
                </a:solidFill>
                <a:latin typeface="Corbel"/>
              </a:rPr>
              <a:t>Корковая дизартрия</a:t>
            </a:r>
          </a:p>
          <a:p>
            <a:pPr marL="365760" indent="-283464" algn="ctr" eaLnBrk="1" fontAlgn="auto" hangingPunct="1">
              <a:spcBef>
                <a:spcPts val="600"/>
              </a:spcBef>
              <a:spcAft>
                <a:spcPts val="0"/>
              </a:spcAft>
              <a:buClr>
                <a:srgbClr val="B83D68"/>
              </a:buClr>
              <a:buSzPct val="80000"/>
              <a:buFont typeface="Georgia" pitchFamily="18" charset="0"/>
              <a:buNone/>
              <a:defRPr/>
            </a:pPr>
            <a:r>
              <a:rPr lang="ru-RU" sz="2800" b="1" dirty="0" smtClean="0">
                <a:solidFill>
                  <a:schemeClr val="tx1"/>
                </a:solidFill>
                <a:latin typeface="Corbel"/>
              </a:rPr>
              <a:t>Очаговые </a:t>
            </a:r>
            <a:r>
              <a:rPr lang="ru-RU" sz="2800" b="1" dirty="0">
                <a:solidFill>
                  <a:schemeClr val="tx1"/>
                </a:solidFill>
                <a:latin typeface="Corbel"/>
              </a:rPr>
              <a:t>поражения двигательных зон коры головного мозга. </a:t>
            </a:r>
            <a:endParaRPr lang="ru-RU" sz="2800" b="1" dirty="0" smtClean="0">
              <a:solidFill>
                <a:schemeClr val="tx1"/>
              </a:solidFill>
              <a:latin typeface="Corbel"/>
            </a:endParaRPr>
          </a:p>
          <a:p>
            <a:pPr marL="365760" indent="-283464" eaLnBrk="1" fontAlgn="auto" hangingPunct="1">
              <a:spcBef>
                <a:spcPts val="600"/>
              </a:spcBef>
              <a:spcAft>
                <a:spcPts val="0"/>
              </a:spcAft>
              <a:buClr>
                <a:srgbClr val="B83D68"/>
              </a:buClr>
              <a:buSzPct val="80000"/>
              <a:buFont typeface="Georgia" pitchFamily="18" charset="0"/>
              <a:buNone/>
              <a:defRPr/>
            </a:pPr>
            <a:r>
              <a:rPr lang="ru-RU" sz="2800" dirty="0" smtClean="0">
                <a:solidFill>
                  <a:schemeClr val="tx1"/>
                </a:solidFill>
                <a:latin typeface="Corbel"/>
              </a:rPr>
              <a:t>     Поражены </a:t>
            </a:r>
            <a:r>
              <a:rPr lang="ru-RU" sz="2800" dirty="0">
                <a:solidFill>
                  <a:schemeClr val="tx1"/>
                </a:solidFill>
                <a:latin typeface="Corbel"/>
              </a:rPr>
              <a:t>корковые структуры головного мозга, ответственные за наиболее тонкую иннервацию речевой мускулатуры и за формирование речевого </a:t>
            </a:r>
            <a:r>
              <a:rPr lang="ru-RU" sz="2800" dirty="0" err="1">
                <a:solidFill>
                  <a:schemeClr val="tx1"/>
                </a:solidFill>
                <a:latin typeface="Corbel"/>
              </a:rPr>
              <a:t>праксиса</a:t>
            </a:r>
            <a:r>
              <a:rPr lang="ru-RU" sz="2800" dirty="0">
                <a:solidFill>
                  <a:schemeClr val="tx1"/>
                </a:solidFill>
                <a:latin typeface="Corbel"/>
              </a:rPr>
              <a:t>.</a:t>
            </a:r>
            <a:endParaRPr lang="ru-RU" sz="2800" b="1" i="1" dirty="0">
              <a:solidFill>
                <a:schemeClr val="tx1"/>
              </a:solidFill>
              <a:latin typeface="Corbel"/>
            </a:endParaRPr>
          </a:p>
          <a:p>
            <a:pPr indent="-182880" eaLnBrk="1" fontAlgn="auto" hangingPunct="1">
              <a:buClr>
                <a:schemeClr val="accent6">
                  <a:lumMod val="75000"/>
                </a:schemeClr>
              </a:buClr>
              <a:defRPr/>
            </a:pPr>
            <a:endParaRPr lang="ru-RU" dirty="0">
              <a:solidFill>
                <a:schemeClr val="tx1">
                  <a:lumMod val="75000"/>
                  <a:lumOff val="25000"/>
                </a:schemeClr>
              </a:solidFill>
            </a:endParaRPr>
          </a:p>
        </p:txBody>
      </p:sp>
      <p:pic>
        <p:nvPicPr>
          <p:cNvPr id="10244" name="Picture 2"/>
          <p:cNvPicPr>
            <a:picLocks noChangeAspect="1" noChangeArrowheads="1"/>
          </p:cNvPicPr>
          <p:nvPr/>
        </p:nvPicPr>
        <p:blipFill>
          <a:blip r:embed="rId2" cstate="email"/>
          <a:srcRect/>
          <a:stretch>
            <a:fillRect/>
          </a:stretch>
        </p:blipFill>
        <p:spPr bwMode="auto">
          <a:xfrm>
            <a:off x="3703638" y="2928938"/>
            <a:ext cx="5440362" cy="3929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11267" name="Объект 2"/>
          <p:cNvSpPr>
            <a:spLocks noGrp="1"/>
          </p:cNvSpPr>
          <p:nvPr>
            <p:ph sz="quarter" idx="13"/>
          </p:nvPr>
        </p:nvSpPr>
        <p:spPr>
          <a:xfrm>
            <a:off x="179388" y="115888"/>
            <a:ext cx="8496300" cy="6626225"/>
          </a:xfrm>
        </p:spPr>
        <p:txBody>
          <a:bodyPr/>
          <a:lstStyle/>
          <a:p>
            <a:pPr marL="44450" indent="0" algn="ctr" eaLnBrk="1" hangingPunct="1">
              <a:buFont typeface="Georgia" pitchFamily="18" charset="0"/>
              <a:buNone/>
            </a:pPr>
            <a:r>
              <a:rPr lang="ru-RU" b="1" smtClean="0">
                <a:solidFill>
                  <a:schemeClr val="tx1"/>
                </a:solidFill>
              </a:rPr>
              <a:t>Подкорковая (экстрапирамидная) дизартрия</a:t>
            </a:r>
          </a:p>
          <a:p>
            <a:pPr marL="44450" indent="0" algn="ctr" eaLnBrk="1" hangingPunct="1">
              <a:spcBef>
                <a:spcPct val="0"/>
              </a:spcBef>
              <a:spcAft>
                <a:spcPct val="0"/>
              </a:spcAft>
              <a:buFont typeface="Georgia" pitchFamily="18" charset="0"/>
              <a:buNone/>
            </a:pPr>
            <a:r>
              <a:rPr lang="ru-RU" sz="2800" smtClean="0">
                <a:solidFill>
                  <a:schemeClr val="tx1"/>
                </a:solidFill>
                <a:latin typeface="Corbel" pitchFamily="34" charset="0"/>
              </a:rPr>
              <a:t>Обусловлена поражением образований </a:t>
            </a:r>
            <a:r>
              <a:rPr lang="ru-RU" sz="2800" b="1" smtClean="0">
                <a:solidFill>
                  <a:schemeClr val="tx1"/>
                </a:solidFill>
                <a:latin typeface="Corbel" pitchFamily="34" charset="0"/>
              </a:rPr>
              <a:t>экстрапирамидной системы</a:t>
            </a:r>
            <a:r>
              <a:rPr lang="ru-RU" sz="2800" smtClean="0">
                <a:solidFill>
                  <a:schemeClr val="tx1"/>
                </a:solidFill>
                <a:latin typeface="Corbel" pitchFamily="34" charset="0"/>
              </a:rPr>
              <a:t>: субталамическое ядро</a:t>
            </a:r>
          </a:p>
          <a:p>
            <a:pPr marL="44450" indent="0" algn="ctr" eaLnBrk="1" hangingPunct="1">
              <a:spcBef>
                <a:spcPct val="0"/>
              </a:spcBef>
              <a:spcAft>
                <a:spcPct val="0"/>
              </a:spcAft>
              <a:buFont typeface="Georgia" pitchFamily="18" charset="0"/>
              <a:buNone/>
            </a:pPr>
            <a:r>
              <a:rPr lang="ru-RU" sz="2800" smtClean="0">
                <a:solidFill>
                  <a:schemeClr val="tx1"/>
                </a:solidFill>
                <a:latin typeface="Corbel" pitchFamily="34" charset="0"/>
              </a:rPr>
              <a:t>хвостатое, чечевичное, таламус, красное и черное ядро; связей этих структур с другими структурами.</a:t>
            </a:r>
            <a:endParaRPr lang="ru-RU" smtClean="0">
              <a:solidFill>
                <a:schemeClr val="tx1"/>
              </a:solidFill>
              <a:latin typeface="Corbel" pitchFamily="34" charset="0"/>
            </a:endParaRPr>
          </a:p>
        </p:txBody>
      </p:sp>
      <p:pic>
        <p:nvPicPr>
          <p:cNvPr id="11268" name="Picture 3"/>
          <p:cNvPicPr>
            <a:picLocks noChangeAspect="1" noChangeArrowheads="1"/>
          </p:cNvPicPr>
          <p:nvPr/>
        </p:nvPicPr>
        <p:blipFill>
          <a:blip r:embed="rId2" cstate="email"/>
          <a:srcRect/>
          <a:stretch>
            <a:fillRect/>
          </a:stretch>
        </p:blipFill>
        <p:spPr bwMode="auto">
          <a:xfrm>
            <a:off x="1258888" y="2478088"/>
            <a:ext cx="5761037" cy="4194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sp>
        <p:nvSpPr>
          <p:cNvPr id="12291" name="Объект 2"/>
          <p:cNvSpPr>
            <a:spLocks noGrp="1"/>
          </p:cNvSpPr>
          <p:nvPr>
            <p:ph sz="quarter" idx="13"/>
          </p:nvPr>
        </p:nvSpPr>
        <p:spPr>
          <a:xfrm>
            <a:off x="142875" y="142875"/>
            <a:ext cx="8858250" cy="4064000"/>
          </a:xfrm>
        </p:spPr>
        <p:txBody>
          <a:bodyPr/>
          <a:lstStyle/>
          <a:p>
            <a:pPr marL="365125" indent="-282575" algn="ctr" eaLnBrk="1" hangingPunct="1">
              <a:spcBef>
                <a:spcPts val="600"/>
              </a:spcBef>
              <a:spcAft>
                <a:spcPct val="0"/>
              </a:spcAft>
              <a:buClr>
                <a:srgbClr val="B83D68"/>
              </a:buClr>
              <a:buSzPct val="80000"/>
              <a:buFont typeface="Georgia" pitchFamily="18" charset="0"/>
              <a:buNone/>
            </a:pPr>
            <a:r>
              <a:rPr lang="ru-RU" sz="3200" smtClean="0">
                <a:solidFill>
                  <a:srgbClr val="000000"/>
                </a:solidFill>
                <a:latin typeface="Corbel" pitchFamily="34" charset="0"/>
              </a:rPr>
              <a:t> </a:t>
            </a:r>
            <a:r>
              <a:rPr lang="ru-RU" b="1" smtClean="0">
                <a:solidFill>
                  <a:schemeClr val="tx1"/>
                </a:solidFill>
              </a:rPr>
              <a:t>Мозжечковая дизартрия</a:t>
            </a:r>
          </a:p>
          <a:p>
            <a:pPr marL="365125" indent="-282575" algn="ctr" eaLnBrk="1" hangingPunct="1">
              <a:spcBef>
                <a:spcPts val="600"/>
              </a:spcBef>
              <a:spcAft>
                <a:spcPct val="0"/>
              </a:spcAft>
              <a:buClr>
                <a:srgbClr val="B83D68"/>
              </a:buClr>
              <a:buSzPct val="80000"/>
              <a:buFont typeface="Georgia" pitchFamily="18" charset="0"/>
              <a:buNone/>
            </a:pPr>
            <a:r>
              <a:rPr lang="ru-RU" sz="2400" smtClean="0">
                <a:solidFill>
                  <a:srgbClr val="000000"/>
                </a:solidFill>
                <a:latin typeface="Corbel" pitchFamily="34" charset="0"/>
              </a:rPr>
              <a:t>Поражены ядра и проводящие пути мозжечка, ответственные за синхронность в работе дыхательного, голосового и артикуляционного аппаратов и за эмоциональную выразительность речи. В основном при кровоизлияниях или опухолях. Основные симптомы - нарушение координации движений в скелетной и речевой мускулатуре, нарушение мышечного тонуса</a:t>
            </a:r>
            <a:endParaRPr lang="ru-RU" sz="2400" smtClean="0"/>
          </a:p>
        </p:txBody>
      </p:sp>
      <p:pic>
        <p:nvPicPr>
          <p:cNvPr id="12292" name="Picture 2"/>
          <p:cNvPicPr>
            <a:picLocks noChangeAspect="1" noChangeArrowheads="1"/>
          </p:cNvPicPr>
          <p:nvPr/>
        </p:nvPicPr>
        <p:blipFill>
          <a:blip r:embed="rId2" cstate="email"/>
          <a:srcRect/>
          <a:stretch>
            <a:fillRect/>
          </a:stretch>
        </p:blipFill>
        <p:spPr bwMode="auto">
          <a:xfrm>
            <a:off x="1000125" y="3357563"/>
            <a:ext cx="7410450" cy="3500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dirty="0"/>
          </a:p>
        </p:txBody>
      </p:sp>
      <p:pic>
        <p:nvPicPr>
          <p:cNvPr id="13315" name="Picture 3"/>
          <p:cNvPicPr>
            <a:picLocks noChangeAspect="1" noChangeArrowheads="1"/>
          </p:cNvPicPr>
          <p:nvPr/>
        </p:nvPicPr>
        <p:blipFill>
          <a:blip r:embed="rId2" cstate="email"/>
          <a:srcRect/>
          <a:stretch>
            <a:fillRect/>
          </a:stretch>
        </p:blipFill>
        <p:spPr bwMode="auto">
          <a:xfrm>
            <a:off x="4356100" y="2014538"/>
            <a:ext cx="4787900" cy="4843462"/>
          </a:xfrm>
          <a:prstGeom prst="rect">
            <a:avLst/>
          </a:prstGeom>
          <a:noFill/>
          <a:ln w="9525">
            <a:noFill/>
            <a:miter lim="800000"/>
            <a:headEnd/>
            <a:tailEnd/>
          </a:ln>
        </p:spPr>
      </p:pic>
      <p:sp>
        <p:nvSpPr>
          <p:cNvPr id="3" name="Объект 2"/>
          <p:cNvSpPr>
            <a:spLocks noGrp="1"/>
          </p:cNvSpPr>
          <p:nvPr>
            <p:ph sz="quarter" idx="13"/>
          </p:nvPr>
        </p:nvSpPr>
        <p:spPr>
          <a:xfrm>
            <a:off x="179388" y="188913"/>
            <a:ext cx="8640762" cy="5616575"/>
          </a:xfrm>
        </p:spPr>
        <p:txBody>
          <a:bodyPr rtlCol="0">
            <a:normAutofit/>
          </a:bodyPr>
          <a:lstStyle/>
          <a:p>
            <a:pPr marL="45720" indent="0" algn="ctr" eaLnBrk="1" fontAlgn="auto" hangingPunct="1">
              <a:buClr>
                <a:schemeClr val="accent6">
                  <a:lumMod val="75000"/>
                </a:schemeClr>
              </a:buClr>
              <a:buFont typeface="Georgia" pitchFamily="18" charset="0"/>
              <a:buNone/>
              <a:defRPr/>
            </a:pPr>
            <a:r>
              <a:rPr lang="ru-RU" b="1" dirty="0" smtClean="0">
                <a:solidFill>
                  <a:schemeClr val="tx1"/>
                </a:solidFill>
                <a:latin typeface="Corbel" pitchFamily="34" charset="0"/>
              </a:rPr>
              <a:t>Бульбарная дизартрия</a:t>
            </a:r>
          </a:p>
          <a:p>
            <a:pPr marL="273050" indent="-273050" algn="ctr" eaLnBrk="1" hangingPunct="1">
              <a:lnSpc>
                <a:spcPct val="90000"/>
              </a:lnSpc>
              <a:spcBef>
                <a:spcPts val="600"/>
              </a:spcBef>
              <a:spcAft>
                <a:spcPct val="0"/>
              </a:spcAft>
              <a:buClr>
                <a:srgbClr val="BC0066"/>
              </a:buClr>
              <a:buSzPct val="70000"/>
              <a:buFont typeface="Georgia" pitchFamily="18" charset="0"/>
              <a:buNone/>
              <a:defRPr/>
            </a:pPr>
            <a:r>
              <a:rPr lang="ru-RU" sz="2000" dirty="0">
                <a:solidFill>
                  <a:schemeClr val="tx1"/>
                </a:solidFill>
                <a:latin typeface="Corbel" pitchFamily="34" charset="0"/>
              </a:rPr>
              <a:t>Связана с поражением вещества продолговатого мозга и ядер черепно-мозговых нервов.</a:t>
            </a:r>
          </a:p>
          <a:p>
            <a:pPr marL="342900" indent="-342900" algn="ctr" eaLnBrk="1" hangingPunct="1">
              <a:spcBef>
                <a:spcPct val="0"/>
              </a:spcBef>
              <a:spcAft>
                <a:spcPct val="0"/>
              </a:spcAft>
              <a:buClrTx/>
              <a:buSzTx/>
              <a:buFont typeface="Georgia" pitchFamily="18" charset="0"/>
              <a:buNone/>
              <a:defRPr/>
            </a:pPr>
            <a:r>
              <a:rPr lang="ru-RU" sz="1800" b="1" u="sng" dirty="0" smtClean="0">
                <a:solidFill>
                  <a:schemeClr val="tx1"/>
                </a:solidFill>
                <a:latin typeface="Corbel" pitchFamily="34" charset="0"/>
                <a:cs typeface="Arial" charset="0"/>
              </a:rPr>
              <a:t> Бульбарная дизартрия </a:t>
            </a:r>
            <a:r>
              <a:rPr lang="ru-RU" sz="1800" b="1" u="sng" dirty="0">
                <a:solidFill>
                  <a:schemeClr val="tx1"/>
                </a:solidFill>
                <a:latin typeface="Corbel" pitchFamily="34" charset="0"/>
                <a:cs typeface="Arial" charset="0"/>
              </a:rPr>
              <a:t>имеет в своей основе вялые парезы или параличи мышц речевого аппарата :</a:t>
            </a:r>
          </a:p>
          <a:p>
            <a:pPr marL="342900" indent="-342900" eaLnBrk="1" hangingPunct="1">
              <a:spcBef>
                <a:spcPct val="0"/>
              </a:spcBef>
              <a:spcAft>
                <a:spcPct val="0"/>
              </a:spcAft>
              <a:buClrTx/>
              <a:buSzTx/>
              <a:buFontTx/>
              <a:buChar char="•"/>
              <a:defRPr/>
            </a:pPr>
            <a:r>
              <a:rPr lang="ru-RU" sz="1800" dirty="0">
                <a:solidFill>
                  <a:schemeClr val="tx1"/>
                </a:solidFill>
                <a:latin typeface="Corbel" pitchFamily="34" charset="0"/>
                <a:cs typeface="Arial" charset="0"/>
              </a:rPr>
              <a:t>Атония </a:t>
            </a:r>
            <a:r>
              <a:rPr lang="ru-RU" sz="1800" dirty="0" smtClean="0">
                <a:solidFill>
                  <a:schemeClr val="tx1"/>
                </a:solidFill>
                <a:latin typeface="Corbel" pitchFamily="34" charset="0"/>
                <a:cs typeface="Arial" charset="0"/>
              </a:rPr>
              <a:t>(расслабленность) мышц</a:t>
            </a:r>
            <a:endParaRPr lang="ru-RU" sz="1800" dirty="0">
              <a:solidFill>
                <a:schemeClr val="tx1"/>
              </a:solidFill>
              <a:latin typeface="Corbel" pitchFamily="34" charset="0"/>
              <a:cs typeface="Arial" charset="0"/>
            </a:endParaRPr>
          </a:p>
          <a:p>
            <a:pPr marL="342900" indent="-342900" eaLnBrk="1" hangingPunct="1">
              <a:spcBef>
                <a:spcPct val="0"/>
              </a:spcBef>
              <a:spcAft>
                <a:spcPct val="0"/>
              </a:spcAft>
              <a:buClrTx/>
              <a:buSzTx/>
              <a:buFontTx/>
              <a:buChar char="•"/>
              <a:defRPr/>
            </a:pPr>
            <a:r>
              <a:rPr lang="ru-RU" sz="1800" dirty="0">
                <a:solidFill>
                  <a:schemeClr val="tx1"/>
                </a:solidFill>
                <a:latin typeface="Corbel" pitchFamily="34" charset="0"/>
                <a:cs typeface="Arial" charset="0"/>
              </a:rPr>
              <a:t>Гипотрофия </a:t>
            </a:r>
            <a:r>
              <a:rPr lang="ru-RU" sz="1800" dirty="0" smtClean="0">
                <a:solidFill>
                  <a:schemeClr val="tx1"/>
                </a:solidFill>
                <a:latin typeface="Corbel" pitchFamily="34" charset="0"/>
                <a:cs typeface="Arial" charset="0"/>
              </a:rPr>
              <a:t>(нарушение массы тела) мышц</a:t>
            </a:r>
            <a:endParaRPr lang="ru-RU" sz="1800" dirty="0">
              <a:solidFill>
                <a:schemeClr val="tx1"/>
              </a:solidFill>
              <a:latin typeface="Corbel" pitchFamily="34" charset="0"/>
              <a:cs typeface="Arial" charset="0"/>
            </a:endParaRPr>
          </a:p>
          <a:p>
            <a:pPr marL="342900" indent="-342900" eaLnBrk="1" hangingPunct="1">
              <a:spcBef>
                <a:spcPct val="0"/>
              </a:spcBef>
              <a:spcAft>
                <a:spcPct val="0"/>
              </a:spcAft>
              <a:buClrTx/>
              <a:buSzTx/>
              <a:buFontTx/>
              <a:buChar char="•"/>
              <a:defRPr/>
            </a:pPr>
            <a:r>
              <a:rPr lang="ru-RU" sz="1800" dirty="0">
                <a:solidFill>
                  <a:schemeClr val="tx1"/>
                </a:solidFill>
                <a:latin typeface="Corbel" pitchFamily="34" charset="0"/>
                <a:cs typeface="Arial" charset="0"/>
              </a:rPr>
              <a:t>Атрофия </a:t>
            </a:r>
            <a:r>
              <a:rPr lang="ru-RU" sz="1800" dirty="0" smtClean="0">
                <a:solidFill>
                  <a:schemeClr val="tx1"/>
                </a:solidFill>
                <a:latin typeface="Corbel" pitchFamily="34" charset="0"/>
                <a:cs typeface="Arial" charset="0"/>
              </a:rPr>
              <a:t>(</a:t>
            </a:r>
            <a:r>
              <a:rPr lang="ru-RU" sz="1800" dirty="0" smtClean="0">
                <a:solidFill>
                  <a:schemeClr val="tx1"/>
                </a:solidFill>
                <a:latin typeface="Corbel" pitchFamily="34" charset="0"/>
              </a:rPr>
              <a:t>уменьшение </a:t>
            </a:r>
            <a:r>
              <a:rPr lang="ru-RU" sz="1800" dirty="0">
                <a:solidFill>
                  <a:schemeClr val="tx1"/>
                </a:solidFill>
                <a:latin typeface="Corbel" pitchFamily="34" charset="0"/>
              </a:rPr>
              <a:t>объема мышечной массы. </a:t>
            </a:r>
            <a:endParaRPr lang="ru-RU" sz="1800" dirty="0" smtClean="0">
              <a:solidFill>
                <a:schemeClr val="tx1"/>
              </a:solidFill>
              <a:latin typeface="Corbel" pitchFamily="34" charset="0"/>
            </a:endParaRPr>
          </a:p>
          <a:p>
            <a:pPr marL="0" indent="0" eaLnBrk="1" hangingPunct="1">
              <a:spcBef>
                <a:spcPct val="0"/>
              </a:spcBef>
              <a:spcAft>
                <a:spcPct val="0"/>
              </a:spcAft>
              <a:buClrTx/>
              <a:buSzTx/>
              <a:buFont typeface="Georgia" pitchFamily="18" charset="0"/>
              <a:buNone/>
              <a:defRPr/>
            </a:pPr>
            <a:r>
              <a:rPr lang="ru-RU" sz="1800" dirty="0" smtClean="0">
                <a:solidFill>
                  <a:schemeClr val="tx1"/>
                </a:solidFill>
                <a:latin typeface="Corbel" pitchFamily="34" charset="0"/>
              </a:rPr>
              <a:t>сопровождающееся </a:t>
            </a:r>
            <a:r>
              <a:rPr lang="ru-RU" sz="1800" dirty="0">
                <a:solidFill>
                  <a:schemeClr val="tx1"/>
                </a:solidFill>
                <a:latin typeface="Corbel" pitchFamily="34" charset="0"/>
              </a:rPr>
              <a:t>снижением тонуса мускулатуры </a:t>
            </a:r>
            <a:endParaRPr lang="ru-RU" sz="1800" dirty="0" smtClean="0">
              <a:solidFill>
                <a:schemeClr val="tx1"/>
              </a:solidFill>
              <a:latin typeface="Corbel" pitchFamily="34" charset="0"/>
            </a:endParaRPr>
          </a:p>
          <a:p>
            <a:pPr marL="0" indent="0" eaLnBrk="1" hangingPunct="1">
              <a:spcBef>
                <a:spcPct val="0"/>
              </a:spcBef>
              <a:spcAft>
                <a:spcPct val="0"/>
              </a:spcAft>
              <a:buClrTx/>
              <a:buSzTx/>
              <a:buFont typeface="Georgia" pitchFamily="18" charset="0"/>
              <a:buNone/>
              <a:defRPr/>
            </a:pPr>
            <a:r>
              <a:rPr lang="ru-RU" sz="1800" dirty="0" smtClean="0">
                <a:solidFill>
                  <a:schemeClr val="tx1"/>
                </a:solidFill>
                <a:latin typeface="Corbel" pitchFamily="34" charset="0"/>
              </a:rPr>
              <a:t>и </a:t>
            </a:r>
            <a:r>
              <a:rPr lang="ru-RU" sz="1800" dirty="0">
                <a:solidFill>
                  <a:schemeClr val="tx1"/>
                </a:solidFill>
                <a:latin typeface="Corbel" pitchFamily="34" charset="0"/>
              </a:rPr>
              <a:t>силы </a:t>
            </a:r>
            <a:r>
              <a:rPr lang="ru-RU" sz="1800" dirty="0" smtClean="0">
                <a:solidFill>
                  <a:schemeClr val="tx1"/>
                </a:solidFill>
                <a:latin typeface="Corbel" pitchFamily="34" charset="0"/>
              </a:rPr>
              <a:t>мышц) </a:t>
            </a:r>
            <a:r>
              <a:rPr lang="ru-RU" sz="1800" dirty="0" smtClean="0">
                <a:solidFill>
                  <a:schemeClr val="tx1"/>
                </a:solidFill>
                <a:latin typeface="Corbel" pitchFamily="34" charset="0"/>
                <a:cs typeface="Arial" charset="0"/>
              </a:rPr>
              <a:t>мышц</a:t>
            </a:r>
            <a:endParaRPr lang="ru-RU" sz="1800" dirty="0">
              <a:solidFill>
                <a:schemeClr val="tx1"/>
              </a:solidFill>
              <a:latin typeface="Corbel" pitchFamily="34" charset="0"/>
              <a:cs typeface="Arial" charset="0"/>
            </a:endParaRPr>
          </a:p>
          <a:p>
            <a:pPr marL="342900" indent="-342900" eaLnBrk="1" hangingPunct="1">
              <a:spcBef>
                <a:spcPct val="0"/>
              </a:spcBef>
              <a:spcAft>
                <a:spcPct val="0"/>
              </a:spcAft>
              <a:buClrTx/>
              <a:buSzTx/>
              <a:buFontTx/>
              <a:buChar char="•"/>
              <a:defRPr/>
            </a:pPr>
            <a:r>
              <a:rPr lang="ru-RU" sz="1800" dirty="0">
                <a:solidFill>
                  <a:schemeClr val="tx1"/>
                </a:solidFill>
                <a:latin typeface="Corbel" pitchFamily="34" charset="0"/>
                <a:cs typeface="Arial" charset="0"/>
              </a:rPr>
              <a:t>снижены или отсутствуют глоточный, нёбный </a:t>
            </a:r>
            <a:endParaRPr lang="ru-RU" sz="1800" dirty="0" smtClean="0">
              <a:solidFill>
                <a:schemeClr val="tx1"/>
              </a:solidFill>
              <a:latin typeface="Corbel" pitchFamily="34" charset="0"/>
              <a:cs typeface="Arial" charset="0"/>
            </a:endParaRPr>
          </a:p>
          <a:p>
            <a:pPr marL="0" indent="0" eaLnBrk="1" hangingPunct="1">
              <a:spcBef>
                <a:spcPct val="0"/>
              </a:spcBef>
              <a:spcAft>
                <a:spcPct val="0"/>
              </a:spcAft>
              <a:buClrTx/>
              <a:buSzTx/>
              <a:buFont typeface="Georgia" pitchFamily="18" charset="0"/>
              <a:buNone/>
              <a:defRPr/>
            </a:pPr>
            <a:r>
              <a:rPr lang="ru-RU" sz="1800" dirty="0" smtClean="0">
                <a:solidFill>
                  <a:schemeClr val="tx1"/>
                </a:solidFill>
                <a:latin typeface="Corbel" pitchFamily="34" charset="0"/>
                <a:cs typeface="Arial" charset="0"/>
              </a:rPr>
              <a:t>и </a:t>
            </a:r>
            <a:r>
              <a:rPr lang="ru-RU" sz="1800" dirty="0">
                <a:solidFill>
                  <a:schemeClr val="tx1"/>
                </a:solidFill>
                <a:latin typeface="Corbel" pitchFamily="34" charset="0"/>
                <a:cs typeface="Arial" charset="0"/>
              </a:rPr>
              <a:t>нижнечелюстной </a:t>
            </a:r>
            <a:r>
              <a:rPr lang="ru-RU" sz="1800" dirty="0" smtClean="0">
                <a:solidFill>
                  <a:schemeClr val="tx1"/>
                </a:solidFill>
                <a:latin typeface="Corbel" pitchFamily="34" charset="0"/>
                <a:cs typeface="Arial" charset="0"/>
              </a:rPr>
              <a:t>рефлексы</a:t>
            </a:r>
          </a:p>
          <a:p>
            <a:pPr marL="342900" indent="-342900" eaLnBrk="1" hangingPunct="1">
              <a:spcBef>
                <a:spcPct val="0"/>
              </a:spcBef>
              <a:spcAft>
                <a:spcPct val="0"/>
              </a:spcAft>
              <a:buClrTx/>
              <a:buSzTx/>
              <a:buFontTx/>
              <a:buChar char="•"/>
              <a:defRPr/>
            </a:pPr>
            <a:r>
              <a:rPr lang="ru-RU" sz="1800" dirty="0" smtClean="0">
                <a:solidFill>
                  <a:schemeClr val="tx1"/>
                </a:solidFill>
                <a:latin typeface="Corbel" pitchFamily="34" charset="0"/>
                <a:cs typeface="Arial" charset="0"/>
              </a:rPr>
              <a:t> расстройства </a:t>
            </a:r>
            <a:r>
              <a:rPr lang="ru-RU" sz="1800" dirty="0">
                <a:solidFill>
                  <a:schemeClr val="tx1"/>
                </a:solidFill>
                <a:latin typeface="Corbel" pitchFamily="34" charset="0"/>
                <a:cs typeface="Arial" charset="0"/>
              </a:rPr>
              <a:t>лю­бых непроизвольных и </a:t>
            </a:r>
            <a:endParaRPr lang="ru-RU" sz="1800" dirty="0" smtClean="0">
              <a:solidFill>
                <a:schemeClr val="tx1"/>
              </a:solidFill>
              <a:latin typeface="Corbel" pitchFamily="34" charset="0"/>
              <a:cs typeface="Arial" charset="0"/>
            </a:endParaRPr>
          </a:p>
          <a:p>
            <a:pPr marL="0" indent="0" eaLnBrk="1" hangingPunct="1">
              <a:spcBef>
                <a:spcPct val="0"/>
              </a:spcBef>
              <a:spcAft>
                <a:spcPct val="0"/>
              </a:spcAft>
              <a:buClrTx/>
              <a:buSzTx/>
              <a:buFont typeface="Georgia" pitchFamily="18" charset="0"/>
              <a:buNone/>
              <a:defRPr/>
            </a:pPr>
            <a:r>
              <a:rPr lang="ru-RU" sz="1800" dirty="0" smtClean="0">
                <a:solidFill>
                  <a:schemeClr val="tx1"/>
                </a:solidFill>
                <a:latin typeface="Corbel" pitchFamily="34" charset="0"/>
                <a:cs typeface="Arial" charset="0"/>
              </a:rPr>
              <a:t>произвольных </a:t>
            </a:r>
            <a:r>
              <a:rPr lang="ru-RU" sz="1800" dirty="0">
                <a:solidFill>
                  <a:schemeClr val="tx1"/>
                </a:solidFill>
                <a:latin typeface="Corbel" pitchFamily="34" charset="0"/>
                <a:cs typeface="Arial" charset="0"/>
              </a:rPr>
              <a:t>движений, осуществляемых </a:t>
            </a:r>
            <a:endParaRPr lang="ru-RU" sz="1800" dirty="0" smtClean="0">
              <a:solidFill>
                <a:schemeClr val="tx1"/>
              </a:solidFill>
              <a:latin typeface="Corbel" pitchFamily="34" charset="0"/>
              <a:cs typeface="Arial" charset="0"/>
            </a:endParaRPr>
          </a:p>
          <a:p>
            <a:pPr marL="0" indent="0" eaLnBrk="1" hangingPunct="1">
              <a:spcBef>
                <a:spcPct val="0"/>
              </a:spcBef>
              <a:spcAft>
                <a:spcPct val="0"/>
              </a:spcAft>
              <a:buClrTx/>
              <a:buSzTx/>
              <a:buFont typeface="Georgia" pitchFamily="18" charset="0"/>
              <a:buNone/>
              <a:defRPr/>
            </a:pPr>
            <a:r>
              <a:rPr lang="ru-RU" sz="1800" dirty="0" smtClean="0">
                <a:solidFill>
                  <a:schemeClr val="tx1"/>
                </a:solidFill>
                <a:latin typeface="Corbel" pitchFamily="34" charset="0"/>
                <a:cs typeface="Arial" charset="0"/>
              </a:rPr>
              <a:t>с </a:t>
            </a:r>
            <a:r>
              <a:rPr lang="ru-RU" sz="1800" dirty="0">
                <a:solidFill>
                  <a:schemeClr val="tx1"/>
                </a:solidFill>
                <a:latin typeface="Corbel" pitchFamily="34" charset="0"/>
                <a:cs typeface="Arial" charset="0"/>
              </a:rPr>
              <a:t>участием мышц, функция которых оказалась </a:t>
            </a:r>
            <a:endParaRPr lang="ru-RU" sz="1800" dirty="0" smtClean="0">
              <a:solidFill>
                <a:schemeClr val="tx1"/>
              </a:solidFill>
              <a:latin typeface="Corbel" pitchFamily="34" charset="0"/>
              <a:cs typeface="Arial" charset="0"/>
            </a:endParaRPr>
          </a:p>
          <a:p>
            <a:pPr marL="0" indent="0" eaLnBrk="1" hangingPunct="1">
              <a:spcBef>
                <a:spcPct val="0"/>
              </a:spcBef>
              <a:spcAft>
                <a:spcPct val="0"/>
              </a:spcAft>
              <a:buClrTx/>
              <a:buSzTx/>
              <a:buFont typeface="Georgia" pitchFamily="18" charset="0"/>
              <a:buNone/>
              <a:defRPr/>
            </a:pPr>
            <a:r>
              <a:rPr lang="ru-RU" sz="1800" dirty="0" smtClean="0">
                <a:solidFill>
                  <a:schemeClr val="tx1"/>
                </a:solidFill>
                <a:latin typeface="Corbel" pitchFamily="34" charset="0"/>
                <a:cs typeface="Arial" charset="0"/>
              </a:rPr>
              <a:t>нарушенной</a:t>
            </a:r>
            <a:r>
              <a:rPr lang="ru-RU" sz="1800" dirty="0">
                <a:solidFill>
                  <a:schemeClr val="tx1"/>
                </a:solidFill>
                <a:latin typeface="Corbel" pitchFamily="34" charset="0"/>
                <a:cs typeface="Arial" charset="0"/>
              </a:rPr>
              <a:t>. </a:t>
            </a:r>
          </a:p>
          <a:p>
            <a:pPr marL="342900" indent="-342900" eaLnBrk="1" hangingPunct="1">
              <a:spcBef>
                <a:spcPct val="0"/>
              </a:spcBef>
              <a:spcAft>
                <a:spcPct val="0"/>
              </a:spcAft>
              <a:buClrTx/>
              <a:buSzTx/>
              <a:buFontTx/>
              <a:buChar char="•"/>
              <a:defRPr/>
            </a:pPr>
            <a:r>
              <a:rPr lang="ru-RU" sz="1800" dirty="0">
                <a:solidFill>
                  <a:schemeClr val="tx1"/>
                </a:solidFill>
                <a:latin typeface="Corbel" pitchFamily="34" charset="0"/>
                <a:cs typeface="Arial" charset="0"/>
              </a:rPr>
              <a:t>Нарушение дыхания как общего, так и речевого.</a:t>
            </a:r>
          </a:p>
          <a:p>
            <a:pPr marL="342900" indent="-342900" eaLnBrk="1" hangingPunct="1">
              <a:spcBef>
                <a:spcPct val="0"/>
              </a:spcBef>
              <a:spcAft>
                <a:spcPct val="0"/>
              </a:spcAft>
              <a:buClrTx/>
              <a:buSzTx/>
              <a:buFontTx/>
              <a:buChar char="•"/>
              <a:defRPr/>
            </a:pPr>
            <a:r>
              <a:rPr lang="ru-RU" sz="1800" dirty="0" err="1">
                <a:solidFill>
                  <a:schemeClr val="tx1"/>
                </a:solidFill>
                <a:latin typeface="Corbel" pitchFamily="34" charset="0"/>
                <a:cs typeface="Arial" charset="0"/>
              </a:rPr>
              <a:t>Гиперсаливация</a:t>
            </a:r>
            <a:r>
              <a:rPr lang="ru-RU" sz="1800" dirty="0">
                <a:solidFill>
                  <a:schemeClr val="tx1"/>
                </a:solidFill>
                <a:latin typeface="Corbel" pitchFamily="34" charset="0"/>
                <a:cs typeface="Arial" charset="0"/>
              </a:rPr>
              <a:t> </a:t>
            </a:r>
            <a:r>
              <a:rPr lang="ru-RU" sz="1800" dirty="0" smtClean="0">
                <a:solidFill>
                  <a:schemeClr val="tx1"/>
                </a:solidFill>
                <a:latin typeface="Corbel" pitchFamily="34" charset="0"/>
                <a:cs typeface="Arial" charset="0"/>
              </a:rPr>
              <a:t>(слюнотечение)</a:t>
            </a:r>
            <a:endParaRPr lang="ru-RU" sz="1800" dirty="0">
              <a:solidFill>
                <a:schemeClr val="tx1"/>
              </a:solidFill>
              <a:latin typeface="Corbel" pitchFamily="34" charset="0"/>
              <a:cs typeface="Arial" charset="0"/>
            </a:endParaRPr>
          </a:p>
          <a:p>
            <a:pPr marL="342900" indent="-342900" eaLnBrk="1" hangingPunct="1">
              <a:spcBef>
                <a:spcPct val="0"/>
              </a:spcBef>
              <a:spcAft>
                <a:spcPct val="0"/>
              </a:spcAft>
              <a:buClrTx/>
              <a:buSzTx/>
              <a:buFontTx/>
              <a:buChar char="•"/>
              <a:defRPr/>
            </a:pPr>
            <a:r>
              <a:rPr lang="ru-RU" sz="1800" dirty="0" err="1">
                <a:solidFill>
                  <a:schemeClr val="tx1"/>
                </a:solidFill>
                <a:latin typeface="Corbel" pitchFamily="34" charset="0"/>
                <a:cs typeface="Arial" charset="0"/>
              </a:rPr>
              <a:t>Пазализация</a:t>
            </a:r>
            <a:r>
              <a:rPr lang="ru-RU" sz="1800" dirty="0">
                <a:solidFill>
                  <a:schemeClr val="tx1"/>
                </a:solidFill>
                <a:latin typeface="Corbel" pitchFamily="34" charset="0"/>
                <a:cs typeface="Arial" charset="0"/>
              </a:rPr>
              <a:t> речи из-за пареза мягкого нёба</a:t>
            </a:r>
          </a:p>
          <a:p>
            <a:pPr marL="45720" indent="0" algn="ctr" eaLnBrk="1" fontAlgn="auto" hangingPunct="1">
              <a:buClr>
                <a:schemeClr val="accent6">
                  <a:lumMod val="75000"/>
                </a:schemeClr>
              </a:buClr>
              <a:buFont typeface="Georgia" pitchFamily="18" charset="0"/>
              <a:buNone/>
              <a:defRPr/>
            </a:pPr>
            <a:endParaRPr lang="ru-RU"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553</TotalTime>
  <Words>974</Words>
  <Application>Microsoft Office PowerPoint</Application>
  <PresentationFormat>Экран (4:3)</PresentationFormat>
  <Paragraphs>85</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Воздушный 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admin</cp:lastModifiedBy>
  <cp:revision>33</cp:revision>
  <dcterms:created xsi:type="dcterms:W3CDTF">2012-02-03T14:15:43Z</dcterms:created>
  <dcterms:modified xsi:type="dcterms:W3CDTF">2019-05-29T15:45:14Z</dcterms:modified>
</cp:coreProperties>
</file>