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67" r:id="rId2"/>
    <p:sldId id="269" r:id="rId3"/>
    <p:sldId id="273" r:id="rId4"/>
    <p:sldId id="274" r:id="rId5"/>
    <p:sldId id="275" r:id="rId6"/>
    <p:sldId id="276" r:id="rId7"/>
    <p:sldId id="277" r:id="rId8"/>
    <p:sldId id="278" r:id="rId9"/>
    <p:sldId id="271" r:id="rId10"/>
    <p:sldId id="256" r:id="rId11"/>
    <p:sldId id="272" r:id="rId12"/>
    <p:sldId id="262" r:id="rId13"/>
    <p:sldId id="265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71" autoAdjust="0"/>
  </p:normalViewPr>
  <p:slideViewPr>
    <p:cSldViewPr>
      <p:cViewPr>
        <p:scale>
          <a:sx n="60" d="100"/>
          <a:sy n="60" d="100"/>
        </p:scale>
        <p:origin x="-1638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535D9A7-508A-4504-8477-7D2345F12CD2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BB49AEB-C025-4DB2-9464-EEAB2686A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4DD3B81-17BE-4AC0-9854-A3728679E170}" type="slidenum">
              <a:rPr lang="ru-RU" smtClean="0">
                <a:latin typeface="Arial" pitchFamily="34" charset="0"/>
              </a:rPr>
              <a:pPr>
                <a:defRPr/>
              </a:pPr>
              <a:t>1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3903B9-64EA-401C-9F40-D031BC9FDC0D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A2E63C-E62F-4507-A54F-AE8C77015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0DA77-065B-4955-B302-219D2749F689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84B95-9135-4983-8A99-FAE5C2C08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6D2E7-AB05-40E7-BD3B-7E8F7D47EA4C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8C281-159C-464C-884A-EC732755B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57ACA-2A06-4369-9ACF-E62DEF7D8F6F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32293-DE83-4BA8-A6CF-2BAFC57B5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8CDAB7-9486-4ABF-8583-F3BE0BA8F9B9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67B243-4F54-4EFB-A6D5-BC0A90CC3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B2C5E-73B3-4371-ABE3-CB3494FC89DE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67C4-E6C5-4372-A472-2F2B4227E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719325-330C-4AC0-BFE3-1EFBE2AB7F5A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3DAC08-AB39-4E47-B525-A92416C2F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86610-898E-4B61-824C-1966B830E18D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90F14-CAFD-4541-AC71-87CF13EC6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6A0E08-0048-4EB7-B9E3-888545963854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FC51D6-32BF-4FD0-A703-E2DAB8644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35E68E-C3C3-4C12-B11B-B25368EF207A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55E6C1-E260-4578-93BA-B2027B86C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29872C-781D-420C-A609-8A8CDF93223A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96E688-F4B3-47FA-A6B4-6CF8D7BD8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5924E6C-DA87-4C74-A9E6-78BD7AF8D4DD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522F0CB-7B10-4259-A61E-E97B59D56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87" r:id="rId2"/>
    <p:sldLayoutId id="2147483893" r:id="rId3"/>
    <p:sldLayoutId id="2147483888" r:id="rId4"/>
    <p:sldLayoutId id="2147483894" r:id="rId5"/>
    <p:sldLayoutId id="2147483889" r:id="rId6"/>
    <p:sldLayoutId id="2147483895" r:id="rId7"/>
    <p:sldLayoutId id="2147483896" r:id="rId8"/>
    <p:sldLayoutId id="2147483897" r:id="rId9"/>
    <p:sldLayoutId id="2147483890" r:id="rId10"/>
    <p:sldLayoutId id="21474838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www.edu.cap.ru/home/7152/21248549.jpg&amp;uinfo=sw-1115-sh-599-fw-0-fh-448-pd-1&amp;text=%D0%BA%D0%BB%D0%B8%D0%BF%D0%B0%D1%80%D1%82%D1%8B%20%D1%83%D1%87%D0%B5%D0%BD%D0%B8%D0%BA%D0%BE%D0%B2&amp;noreask=1&amp;pos=22&amp;lr=213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p=4&amp;text=%D0%BA%D0%BB%D0%B8%D0%BF%D0%B0%D1%80%D1%82%20%D1%80%D0%B5%D0%B1%D0%B5%D0%BD%D0%BE%D0%BA%20%D0%B7%D0%B0%20%D1%83%D1%80%D0%BE%D0%BA%D0%B0%D0%BC%D0%B8&amp;img_url=http://www.proshkolu.ru/content/media/pic/icon/1000000/333000/332430-47cd8208.gif&amp;pos=146&amp;uinfo=sw-1115-sh-599-fw-890-fh-448-pd-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p=1&amp;text=%D0%BA%D0%BB%D0%B8%D0%BF%D0%B0%D1%80%D1%82%20%D1%80%D0%B5%D0%B1%D0%B5%D0%BD%D0%BE%D0%BA%20%D0%B7%D0%B0%20%D1%83%D1%80%D0%BE%D0%BA%D0%B0%D0%BC%D0%B8&amp;img_url=http://www.clipartheaven.com/clipart/kids_stuff/images_(g_-_z)/mother_&amp;_child_reading.gif&amp;pos=46&amp;uinfo=sw-1115-sh-599-fw-890-fh-448-pd-1&amp;rpt=simage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5.jpeg"/><Relationship Id="rId7" Type="http://schemas.openxmlformats.org/officeDocument/2006/relationships/hyperlink" Target="http://images.yandex.ru/yandsearch?p=18&amp;text=%D0%BA%D0%BB%D0%B8%D0%BF%D0%B0%D1%80%D1%82%20%D1%80%D0%B5%D0%B1%D0%B5%D0%BD%D0%BE%D0%BA%20%D0%B7%D0%B0%20%D1%83%D1%80%D0%BE%D0%BA%D0%B0%D0%BC%D0%B8&amp;img_url=http://img1.liveinternet.ru/images/foto/b/3/950/2352950/f_14414747.jpg&amp;pos=566&amp;uinfo=sw-1115-sh-599-fw-890-fh-448-pd-1&amp;rpt=simage" TargetMode="External"/><Relationship Id="rId2" Type="http://schemas.openxmlformats.org/officeDocument/2006/relationships/hyperlink" Target="http://images.yandex.ru/yandsearch?p=6&amp;text=%D0%BA%D0%BB%D0%B8%D0%BF%D0%B0%D1%80%D1%82%20%D1%80%D0%B5%D0%B1%D0%B5%D0%BD%D0%BE%D0%BA%20%D0%B7%D0%B0%20%D1%83%D1%80%D0%BE%D0%BA%D0%B0%D0%BC%D0%B8&amp;img_url=http://klub-drug.ru/wp-content/uploads/2011/04/%D0%BA%D0%B0%D1%80%D1%82%D0%B8%D0%BD%D0%BA%D0%B8-%D0%BA%D0%BD%D0%B8%D0%B3-1-150x150.png&amp;pos=205&amp;uinfo=sw-1115-sh-599-fw-890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p=7&amp;text=%D0%BA%D0%BB%D0%B8%D0%BF%D0%B0%D1%80%D1%82%20%D1%80%D0%B5%D0%B1%D0%B5%D0%BD%D0%BE%D0%BA%20%D0%B7%D0%B0%20%D1%83%D1%80%D0%BE%D0%BA%D0%B0%D0%BC%D0%B8&amp;img_url=http://www.clipartguide.com/_named_clipart_images/0511-0702-0218-2372_School_Girl_Sitting_at_Her_Desk_Waving_Her_Hand_clipart_image.jpg&amp;pos=239&amp;uinfo=sw-1115-sh-599-fw-890-fh-448-pd-1&amp;rpt=simage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img_url=http://www.playingiseducational.info/wp-content/uploads/2010/03/phonic.jpg&amp;uinfo=sw-1115-sh-599-fw-890-fh-448-pd-1&amp;p=15&amp;text=%D0%BA%D0%BB%D0%B8%D0%BF%D0%B0%D1%80%D1%82%D1%8B%20%D1%83%D1%87%D0%B5%D0%BD%D0%B8%D0%BA%D0%BE%D0%B2&amp;noreask=1&amp;pos=460&amp;rpt=simage&amp;lr=213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img_url=http://www.playingiseducational.info/wp-content/uploads/2010/03/phonic.jpg&amp;uinfo=sw-1115-sh-599-fw-890-fh-448-pd-1&amp;p=15&amp;text=%D0%BA%D0%BB%D0%B8%D0%BF%D0%B0%D1%80%D1%82%D1%8B%20%D1%83%D1%87%D0%B5%D0%BD%D0%B8%D0%BA%D0%BE%D0%B2&amp;noreask=1&amp;pos=460&amp;rpt=simage&amp;lr=21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img_url=http://www.playingiseducational.info/wp-content/uploads/2010/03/phonic.jpg&amp;uinfo=sw-1115-sh-599-fw-890-fh-448-pd-1&amp;p=15&amp;text=%D0%BA%D0%BB%D0%B8%D0%BF%D0%B0%D1%80%D1%82%D1%8B%20%D1%83%D1%87%D0%B5%D0%BD%D0%B8%D0%BA%D0%BE%D0%B2&amp;noreask=1&amp;pos=460&amp;rpt=simage&amp;lr=21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img_url=http://www.playingiseducational.info/wp-content/uploads/2010/03/phonic.jpg&amp;uinfo=sw-1115-sh-599-fw-890-fh-448-pd-1&amp;p=15&amp;text=%D0%BA%D0%BB%D0%B8%D0%BF%D0%B0%D1%80%D1%82%D1%8B%20%D1%83%D1%87%D0%B5%D0%BD%D0%B8%D0%BA%D0%BE%D0%B2&amp;noreask=1&amp;pos=460&amp;rpt=simage&amp;lr=213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4-tub-ru.yandex.net/i?id=98998074-1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00" y="4357688"/>
            <a:ext cx="26812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63" y="857250"/>
            <a:ext cx="8429625" cy="42148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Логопедическая группа № 8 </a:t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МАДОУ  ЦРР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/с № 114 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Воспитатели: </a:t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</a:t>
            </a:r>
            <a:r>
              <a:rPr lang="ru-RU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Костюк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Галина Петровна</a:t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</a:t>
            </a:r>
            <a:r>
              <a:rPr lang="ru-RU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Алмаева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Тальяна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Рифатовна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Учитель 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логопед: Мурадян Светлана  </a:t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Сергеевна</a:t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1725" y="1889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71500"/>
            <a:ext cx="7772400" cy="6429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rgbClr val="FF0000"/>
                </a:solidFill>
              </a:rPr>
              <a:t>Памятка для родителей.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1000125" y="763588"/>
            <a:ext cx="7632700" cy="581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 домашнему заданию необходимо относиться серьезно.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Работать с тетрадью аккуратно, не забывать её дома (забираем в   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конце недели, приносим в понедельник)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Выполнять логопедические задания дома следует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перед зеркалом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</a:p>
          <a:p>
            <a:pPr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виде игры, в тихой и спокойной обстановке. 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Начинать выполнять задания необходимо  с массажа языка, губ,    </a:t>
            </a:r>
            <a:b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артикуляционной гимнастики.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Следить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 поставленными звуками в речи ребенка, стимулируя 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ребенка к использованию поставленного звука в самостоятельной </a:t>
            </a:r>
          </a:p>
          <a:p>
            <a:pPr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речи. Все делать в игровой форме.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Обращаться к логопеду за консультацией, если возникли трудности.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Регулярно посещать родительские собрания и консультации 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специалистов.</a:t>
            </a:r>
          </a:p>
          <a:p>
            <a:pPr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4650" y="500063"/>
            <a:ext cx="749935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Памятка для родителей.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447800"/>
            <a:ext cx="8215312" cy="36957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 Если  ребенок не хочет заниматься, нужно перенести занятие, но обязательно выполнить задание позже.</a:t>
            </a:r>
          </a:p>
          <a:p>
            <a:pPr>
              <a:defRPr/>
            </a:pPr>
            <a:endParaRPr lang="ru-RU" sz="24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Выполнять домашнее задание следует только тогда, когда ваш ребенок здоров и в хорошем  настроении. 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ru-RU" sz="2400" dirty="0" smtClean="0">
              <a:latin typeface="Arial" pitchFamily="34" charset="0"/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Необходимо создавать мотивацию ребенку, т.е заинтересовывать его в выполнении заданий.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ru-RU" sz="2400" dirty="0" smtClean="0">
              <a:latin typeface="Arial" pitchFamily="34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4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1285875" y="428625"/>
            <a:ext cx="7499350" cy="4800600"/>
          </a:xfrm>
        </p:spPr>
        <p:txBody>
          <a:bodyPr/>
          <a:lstStyle/>
          <a:p>
            <a:pPr marL="0" indent="0" algn="ctr" eaLnBrk="1" hangingPunct="1">
              <a:lnSpc>
                <a:spcPct val="114000"/>
              </a:lnSpc>
              <a:buFont typeface="Wingdings 2" pitchFamily="18" charset="2"/>
              <a:buNone/>
            </a:pPr>
            <a:r>
              <a:rPr lang="ru-RU" sz="2400" i="1" smtClean="0">
                <a:latin typeface="Arial" charset="0"/>
              </a:rPr>
              <a:t>Никогда не ругайте ребенка, если у него что- то не получается , помогите  ему.  Дайте более лёгкое задание,  тем самом у ребенка  появится уверенность в свои силах и возможность не потерять  интерес к обучению.</a:t>
            </a:r>
          </a:p>
          <a:p>
            <a:pPr marL="0" indent="0" algn="ctr" eaLnBrk="1" hangingPunct="1">
              <a:lnSpc>
                <a:spcPct val="114000"/>
              </a:lnSpc>
              <a:buFont typeface="Wingdings 2" pitchFamily="18" charset="2"/>
              <a:buNone/>
            </a:pPr>
            <a:endParaRPr lang="ru-RU" sz="2400" i="1" smtClean="0">
              <a:latin typeface="Arial" charset="0"/>
            </a:endParaRPr>
          </a:p>
          <a:p>
            <a:pPr marL="0" indent="0" algn="ctr" eaLnBrk="1" hangingPunct="1">
              <a:lnSpc>
                <a:spcPct val="114000"/>
              </a:lnSpc>
              <a:buFont typeface="Wingdings 2" pitchFamily="18" charset="2"/>
              <a:buNone/>
            </a:pPr>
            <a:r>
              <a:rPr lang="ru-RU" sz="2400" i="1" smtClean="0">
                <a:latin typeface="Arial" charset="0"/>
              </a:rPr>
              <a:t>Хвалите даже за незначительные успехи. Формируйте у него уверенность в своих силах!</a:t>
            </a:r>
          </a:p>
          <a:p>
            <a:pPr marL="0" indent="0" algn="ctr" eaLnBrk="1" hangingPunct="1">
              <a:lnSpc>
                <a:spcPct val="114000"/>
              </a:lnSpc>
              <a:buFont typeface="Wingdings 2" pitchFamily="18" charset="2"/>
              <a:buNone/>
            </a:pPr>
            <a:r>
              <a:rPr lang="ru-RU" sz="2400" i="1" smtClean="0">
                <a:latin typeface="Arial" charset="0"/>
              </a:rPr>
              <a:t>Не требуйте от него правильного произношения слова сразу. 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1725" y="5157788"/>
            <a:ext cx="1314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1357313" y="1643063"/>
            <a:ext cx="7500937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Вы должны </a:t>
            </a:r>
            <a:r>
              <a:rPr lang="ru-RU" sz="2000">
                <a:solidFill>
                  <a:srgbClr val="FF0000"/>
                </a:solidFill>
              </a:rPr>
              <a:t>помогать ребенку</a:t>
            </a:r>
            <a:r>
              <a:rPr lang="ru-RU" sz="2000"/>
              <a:t>, а не выполнять задания за него!</a:t>
            </a:r>
          </a:p>
          <a:p>
            <a:pPr algn="ctr"/>
            <a:r>
              <a:rPr lang="ru-RU" sz="2000"/>
              <a:t> Заниматься следует </a:t>
            </a:r>
            <a:r>
              <a:rPr lang="ru-RU" sz="2000">
                <a:solidFill>
                  <a:srgbClr val="FF0000"/>
                </a:solidFill>
              </a:rPr>
              <a:t>ежедневно</a:t>
            </a:r>
            <a:r>
              <a:rPr lang="ru-RU" sz="2000"/>
              <a:t> по 5-10 минут.</a:t>
            </a:r>
          </a:p>
          <a:p>
            <a:r>
              <a:rPr lang="ru-RU" sz="2000">
                <a:solidFill>
                  <a:srgbClr val="FF0000"/>
                </a:solidFill>
              </a:rPr>
              <a:t>Совет:</a:t>
            </a:r>
          </a:p>
          <a:p>
            <a:pPr>
              <a:lnSpc>
                <a:spcPct val="114000"/>
              </a:lnSpc>
              <a:buFontTx/>
              <a:buChar char="-"/>
            </a:pPr>
            <a:r>
              <a:rPr lang="ru-RU" sz="2000"/>
              <a:t>регулярно учить стихотворения для развития речевой памяти и эмоциональности речи;</a:t>
            </a:r>
          </a:p>
          <a:p>
            <a:pPr>
              <a:lnSpc>
                <a:spcPct val="114000"/>
              </a:lnSpc>
              <a:buFontTx/>
              <a:buChar char="-"/>
            </a:pPr>
            <a:r>
              <a:rPr lang="ru-RU" sz="2000"/>
              <a:t> учить ясно выражать свои мысли;</a:t>
            </a:r>
          </a:p>
          <a:p>
            <a:pPr>
              <a:lnSpc>
                <a:spcPct val="114000"/>
              </a:lnSpc>
            </a:pPr>
            <a:r>
              <a:rPr lang="ru-RU" sz="2000"/>
              <a:t>- развивать  мелкую моторику ребенка;</a:t>
            </a:r>
          </a:p>
          <a:p>
            <a:pPr>
              <a:lnSpc>
                <a:spcPct val="114000"/>
              </a:lnSpc>
            </a:pPr>
            <a:r>
              <a:rPr lang="ru-RU" sz="2000"/>
              <a:t>- развивать  мышление, память. </a:t>
            </a:r>
          </a:p>
          <a:p>
            <a:pPr>
              <a:lnSpc>
                <a:spcPct val="114000"/>
              </a:lnSpc>
            </a:pPr>
            <a:r>
              <a:rPr lang="ru-RU" sz="2000">
                <a:latin typeface="Corbel" pitchFamily="34" charset="0"/>
              </a:rPr>
              <a:t> </a:t>
            </a:r>
            <a:r>
              <a:rPr lang="ru-RU" sz="2000"/>
              <a:t>Помните! </a:t>
            </a:r>
          </a:p>
          <a:p>
            <a:pPr algn="ctr">
              <a:lnSpc>
                <a:spcPct val="114000"/>
              </a:lnSpc>
            </a:pPr>
            <a:r>
              <a:rPr lang="ru-RU" sz="2000">
                <a:solidFill>
                  <a:srgbClr val="FF0000"/>
                </a:solidFill>
              </a:rPr>
              <a:t>Обучение - длительный процесс ,требующий систематических занятий. </a:t>
            </a:r>
          </a:p>
          <a:p>
            <a:pPr algn="ctr">
              <a:lnSpc>
                <a:spcPct val="114000"/>
              </a:lnSpc>
            </a:pPr>
            <a:r>
              <a:rPr lang="ru-RU" sz="2000"/>
              <a:t>Хвалите  за успехи! </a:t>
            </a:r>
          </a:p>
        </p:txBody>
      </p:sp>
      <p:pic>
        <p:nvPicPr>
          <p:cNvPr id="20483" name="Picture 2" descr="http://im3-tub-ru.yandex.net/i?id=322660211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89611">
            <a:off x="1619250" y="260350"/>
            <a:ext cx="126841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http://im4-tub-ru.yandex.net/i?id=59981974-5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96188" y="557213"/>
            <a:ext cx="954087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228600"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3900" dirty="0" smtClean="0">
                <a:solidFill>
                  <a:srgbClr val="353535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ПОМНИТЕ: </a:t>
            </a:r>
            <a:endParaRPr lang="ru-RU" sz="3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1435100" y="1844675"/>
            <a:ext cx="7499350" cy="44037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Без вашей помощи логопед и воспитатели  не смогут решить коррекционные и развивающие задачи.</a:t>
            </a:r>
          </a:p>
        </p:txBody>
      </p:sp>
      <p:pic>
        <p:nvPicPr>
          <p:cNvPr id="21508" name="Picture 4" descr="http://im4-tub-ru.yandex.net/i?id=228445005-1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5463" y="4292600"/>
            <a:ext cx="1552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http://im3-tub-ru.yandex.net/i?id=601110965-1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4075" y="4724400"/>
            <a:ext cx="1362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99288" y="1889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1" descr="http://im0-tub-ru.yandex.net/i?id=295515461-27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859338" y="4914900"/>
            <a:ext cx="9239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1428750" y="1071563"/>
            <a:ext cx="7499350" cy="4800600"/>
          </a:xfrm>
        </p:spPr>
        <p:txBody>
          <a:bodyPr/>
          <a:lstStyle/>
          <a:p>
            <a:pPr marL="80963" indent="0"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0000"/>
                </a:solidFill>
                <a:latin typeface="Arial" charset="0"/>
              </a:rPr>
              <a:t>Напоследок  хотим призвать родителей к сотрудничеству. Только в тесном контакте мы сможем преодолеть все речевые трудности, имеющиеся у наших детей.</a:t>
            </a:r>
            <a:endParaRPr lang="ru-RU" b="1" smtClean="0">
              <a:latin typeface="Arial" charset="0"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75" y="4040188"/>
            <a:ext cx="2624138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0313" y="2357438"/>
            <a:ext cx="6400800" cy="3143250"/>
          </a:xfrm>
        </p:spPr>
        <p:txBody>
          <a:bodyPr/>
          <a:lstStyle/>
          <a:p>
            <a:pPr algn="ctr">
              <a:lnSpc>
                <a:spcPct val="200000"/>
              </a:lnSpc>
              <a:defRPr/>
            </a:pPr>
            <a:r>
              <a:rPr lang="ru-RU" sz="3600" b="1" i="1" dirty="0" smtClean="0">
                <a:latin typeface="Courier New" pitchFamily="49" charset="0"/>
                <a:cs typeface="Courier New" pitchFamily="49" charset="0"/>
              </a:rPr>
              <a:t>Цель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600" dirty="0" smtClean="0">
                <a:latin typeface="Arial Black" pitchFamily="34" charset="0"/>
              </a:rPr>
              <a:t>Выявление и преодоление нарушений в развитии устной речи детей дошкольного возраста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9219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42887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s.myshared.ru/4/89273/slide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89273/data/images/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428625"/>
            <a:ext cx="4572000" cy="6002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Общее недоразвитие речи (ОНР) – это сложное речевое расстройство, при котором у детей нарушено формирование </a:t>
            </a:r>
            <a:r>
              <a:rPr lang="ru-RU" sz="3200" b="1" dirty="0">
                <a:solidFill>
                  <a:srgbClr val="00B0F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всех компонентов речи</a:t>
            </a:r>
            <a:r>
              <a:rPr lang="ru-RU" sz="3200" b="1" dirty="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касающихся звуковой и смысловой сторон, при нормальном слухе и интеллекте.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Компоненты</a:t>
            </a:r>
            <a:r>
              <a:rPr lang="ru-RU" dirty="0" smtClean="0"/>
              <a:t> </a:t>
            </a:r>
            <a:r>
              <a:rPr lang="ru-RU" b="1" dirty="0" smtClean="0"/>
              <a:t>речи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785926"/>
          <a:ext cx="8143900" cy="39500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9815"/>
                <a:gridCol w="4004085"/>
              </a:tblGrid>
              <a:tr h="1975007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800" b="1" kern="1200" cap="none" spc="200" dirty="0" smtClean="0">
                          <a:ln w="29210">
                            <a:solidFill>
                              <a:schemeClr val="accent3">
                                <a:tint val="1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innerShdw blurRad="50800" dist="50800" dir="8100000">
                              <a:srgbClr val="7D7D7D">
                                <a:alpha val="73000"/>
                              </a:srgbClr>
                            </a:inn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Звуковая культура речи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800" b="1" kern="1200" cap="none" spc="200" dirty="0" smtClean="0">
                          <a:ln w="29210">
                            <a:solidFill>
                              <a:schemeClr val="accent3">
                                <a:tint val="1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innerShdw blurRad="50800" dist="50800" dir="8100000">
                              <a:srgbClr val="7D7D7D">
                                <a:alpha val="73000"/>
                              </a:srgbClr>
                            </a:inn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Фонематическое восприятие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75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cap="none" spc="200" dirty="0" smtClean="0">
                          <a:ln w="29210">
                            <a:solidFill>
                              <a:schemeClr val="accent3">
                                <a:tint val="1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innerShdw blurRad="50800" dist="50800" dir="8100000">
                              <a:srgbClr val="7D7D7D">
                                <a:alpha val="73000"/>
                              </a:srgbClr>
                            </a:inn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Лексико-грамматические конструкции</a:t>
                      </a:r>
                    </a:p>
                    <a:p>
                      <a:pPr marL="0" algn="ctr" rtl="0" eaLnBrk="1" latinLnBrk="0" hangingPunct="1"/>
                      <a:endParaRPr kumimoji="0" lang="ru-RU" sz="2800" b="1" kern="1200" cap="none" spc="200" dirty="0" smtClean="0">
                        <a:ln w="29210">
                          <a:solidFill>
                            <a:schemeClr val="accent3">
                              <a:tint val="10000"/>
                            </a:schemeClr>
                          </a:solidFill>
                        </a:ln>
                        <a:solidFill>
                          <a:schemeClr val="accent3">
                            <a:satMod val="200000"/>
                            <a:alpha val="50000"/>
                          </a:schemeClr>
                        </a:solidFill>
                        <a:effectLst>
                          <a:innerShdw blurRad="50800" dist="50800" dir="8100000">
                            <a:srgbClr val="7D7D7D">
                              <a:alpha val="73000"/>
                            </a:srgbClr>
                          </a:innerShdw>
                        </a:effectLst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cap="none" spc="200" dirty="0" smtClean="0">
                          <a:ln w="29210">
                            <a:solidFill>
                              <a:schemeClr val="accent3">
                                <a:tint val="1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innerShdw blurRad="50800" dist="50800" dir="8100000">
                              <a:srgbClr val="7D7D7D">
                                <a:alpha val="73000"/>
                              </a:srgbClr>
                            </a:inn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Связная речь</a:t>
                      </a:r>
                    </a:p>
                    <a:p>
                      <a:pPr marL="0" algn="ctr" rtl="0" eaLnBrk="1" latinLnBrk="0" hangingPunct="1"/>
                      <a:endParaRPr kumimoji="0" lang="ru-RU" sz="2800" b="1" kern="1200" cap="none" spc="200" dirty="0" smtClean="0">
                        <a:ln w="29210">
                          <a:solidFill>
                            <a:schemeClr val="accent3">
                              <a:tint val="10000"/>
                            </a:schemeClr>
                          </a:solidFill>
                        </a:ln>
                        <a:solidFill>
                          <a:schemeClr val="accent3">
                            <a:satMod val="200000"/>
                            <a:alpha val="50000"/>
                          </a:schemeClr>
                        </a:solidFill>
                        <a:effectLst>
                          <a:innerShdw blurRad="50800" dist="50800" dir="8100000">
                            <a:srgbClr val="7D7D7D">
                              <a:alpha val="73000"/>
                            </a:srgbClr>
                          </a:innerShdw>
                        </a:effectLst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828677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занятий с логопедом необходимо: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3000" y="1055688"/>
            <a:ext cx="7500938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</a:pPr>
            <a:r>
              <a:rPr lang="ru-RU" sz="2400"/>
              <a:t>1.Логопедические </a:t>
            </a:r>
            <a:r>
              <a:rPr lang="ru-RU" sz="2400" b="1"/>
              <a:t>тетради для </a:t>
            </a:r>
            <a:r>
              <a:rPr lang="ru-RU" sz="2400" b="1" u="sng"/>
              <a:t>индивидуальной работы</a:t>
            </a:r>
            <a:r>
              <a:rPr lang="ru-RU" sz="2400"/>
              <a:t> в клетку 12-18 листов с обложкой.</a:t>
            </a:r>
          </a:p>
          <a:p>
            <a:pPr marL="342900" indent="-342900">
              <a:spcAft>
                <a:spcPts val="600"/>
              </a:spcAft>
            </a:pPr>
            <a:r>
              <a:rPr lang="ru-RU" sz="2400" b="1"/>
              <a:t>2. Конверт</a:t>
            </a:r>
            <a:r>
              <a:rPr lang="ru-RU" sz="2400"/>
              <a:t> для карточек с заданиями, приклеенный в конец тетради. </a:t>
            </a:r>
          </a:p>
          <a:p>
            <a:pPr marL="342900" indent="-342900">
              <a:spcAft>
                <a:spcPts val="600"/>
              </a:spcAft>
            </a:pPr>
            <a:r>
              <a:rPr lang="ru-RU" sz="2400" b="1"/>
              <a:t>3. Тетради </a:t>
            </a:r>
            <a:r>
              <a:rPr lang="ru-RU" sz="2400" u="sng"/>
              <a:t>для подгрупповой работы</a:t>
            </a:r>
            <a:r>
              <a:rPr lang="ru-RU" sz="2400" b="1"/>
              <a:t> </a:t>
            </a:r>
            <a:r>
              <a:rPr lang="ru-RU" sz="2400"/>
              <a:t>по развитию.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ru-RU" sz="2400"/>
              <a:t> лексики, грамматики 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ru-RU" sz="2400"/>
              <a:t> фонематического восприятия</a:t>
            </a:r>
            <a:endParaRPr lang="ru-RU" sz="2400" u="sng"/>
          </a:p>
          <a:p>
            <a:pPr marL="342900" indent="-342900">
              <a:spcAft>
                <a:spcPts val="600"/>
              </a:spcAft>
            </a:pPr>
            <a:r>
              <a:rPr lang="ru-RU" sz="2400"/>
              <a:t>4. Спиртовые салфетки (60</a:t>
            </a:r>
            <a:r>
              <a:rPr lang="en-US" sz="2400"/>
              <a:t>x</a:t>
            </a:r>
            <a:r>
              <a:rPr lang="ru-RU" sz="2400"/>
              <a:t>100, купить в аптеке 20 шт.).</a:t>
            </a:r>
          </a:p>
          <a:p>
            <a:pPr marL="342900" indent="-342900">
              <a:spcAft>
                <a:spcPts val="600"/>
              </a:spcAft>
            </a:pPr>
            <a:endParaRPr lang="ru-RU" sz="2400"/>
          </a:p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/>
            <a:endParaRPr lang="ru-RU" sz="2400"/>
          </a:p>
          <a:p>
            <a:pPr marL="342900" indent="-342900">
              <a:buFontTx/>
              <a:buAutoNum type="arabicPeriod"/>
            </a:pPr>
            <a:endParaRPr lang="ru-RU" sz="2400"/>
          </a:p>
          <a:p>
            <a:pPr marL="342900" indent="-342900">
              <a:buFontTx/>
              <a:buAutoNum type="arabicPeriod"/>
            </a:pPr>
            <a:endParaRPr lang="ru-RU" sz="2400"/>
          </a:p>
        </p:txBody>
      </p:sp>
      <p:pic>
        <p:nvPicPr>
          <p:cNvPr id="13316" name="Picture 4" descr="http://im8-tub-ru.yandex.net/i?id=38909688-2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78738" y="5143500"/>
            <a:ext cx="1184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828677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логопедическую папку необходимо: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3000" y="642938"/>
            <a:ext cx="7500938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1. Домики звуков (склеить спичечные коробки, обклеить бумагой)</a:t>
            </a: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2. Домик гласных звуков - каждой фигуры по 10 штук. </a:t>
            </a: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Все фигуры подписываем (имя, фамилию)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 обратной стороны</a:t>
            </a:r>
          </a:p>
          <a:p>
            <a:pPr marL="342900" indent="-342900"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://im8-tub-ru.yandex.net/i?id=38909688-2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78738" y="5143500"/>
            <a:ext cx="1184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C:\Users\admin\AppData\Local\Microsoft\Windows\Temporary Internet Files\Content.Word\IMG_20170831_1742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143000"/>
            <a:ext cx="3143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 descr="C:\Users\Светлана\AppData\Local\Microsoft\Windows\Temporary Internet Files\Content.Word\WP_20151029_12_57_48_Pr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2857500"/>
            <a:ext cx="4000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828677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логопедическую папку необходимо: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3000" y="571500"/>
            <a:ext cx="7500938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3. Схему слова (12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4)</a:t>
            </a: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4. Палочки (спички без серы) в спичечном коробке.</a:t>
            </a: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5. Цветные карандаши, простой карандаш (2 шт.), точилка-стаканчик.</a:t>
            </a:r>
          </a:p>
          <a:p>
            <a:pPr marL="342900" indent="-342900"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defRPr/>
            </a:pP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Все должно быть в наличии</a:t>
            </a:r>
          </a:p>
          <a:p>
            <a:pPr marL="342900" indent="-342900" algn="ctr">
              <a:defRPr/>
            </a:pP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 сентября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</a:p>
          <a:p>
            <a:pPr marL="342900" indent="-342900">
              <a:buFontTx/>
              <a:buAutoNum type="arabicPeriod"/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4" descr="http://im8-tub-ru.yandex.net/i?id=38909688-2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78738" y="5143500"/>
            <a:ext cx="1184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C:\Users\admin\AppData\Local\Microsoft\Windows\Temporary Internet Files\Content.Word\IMG_20170831_1752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714375"/>
            <a:ext cx="29289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8" descr="C:\Users\admin\AppData\Local\Microsoft\Windows\Temporary Internet Files\Content.Word\IMG_20170831_1800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2928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5" y="214290"/>
            <a:ext cx="8001025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занятий дома понадобятся: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Простой карандаш.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Цветные карандаши для раскрашивания рисунков </a:t>
            </a: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   (фломастерами не пользуемся).</a:t>
            </a:r>
          </a:p>
          <a:p>
            <a:pPr marL="457200" indent="-457200">
              <a:lnSpc>
                <a:spcPct val="150000"/>
              </a:lnSpc>
              <a:buFontTx/>
              <a:buAutoNum type="arabicPeriod" startAt="3"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Картинки на заданные звуки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 startAt="3"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Ручка с синей пастой.</a:t>
            </a:r>
          </a:p>
          <a:p>
            <a:pPr marL="342900" indent="-342900"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4" descr="http://im8-tub-ru.yandex.net/i?id=38909688-2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78738" y="5143500"/>
            <a:ext cx="1184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426</TotalTime>
  <Words>465</Words>
  <Application>Microsoft Office PowerPoint</Application>
  <PresentationFormat>Экран (4:3)</PresentationFormat>
  <Paragraphs>93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Corbel</vt:lpstr>
      <vt:lpstr>Wingdings 2</vt:lpstr>
      <vt:lpstr>Verdana</vt:lpstr>
      <vt:lpstr>Calibri</vt:lpstr>
      <vt:lpstr>Gill Sans MT</vt:lpstr>
      <vt:lpstr>Courier New</vt:lpstr>
      <vt:lpstr>Arial Black</vt:lpstr>
      <vt:lpstr>Times New Roman</vt:lpstr>
      <vt:lpstr>Солнцестояние</vt:lpstr>
      <vt:lpstr>                       Логопедическая группа № 8                   МАДОУ  ЦРР д/с № 114  Воспитатели:                       Костюк Галина Петровна                      Алмаева Тальяна Рифатовна  Учитель –логопед: Мурадян Светлана                                   Сергеевна </vt:lpstr>
      <vt:lpstr>Слайд 2</vt:lpstr>
      <vt:lpstr>Слайд 3</vt:lpstr>
      <vt:lpstr>Слайд 4</vt:lpstr>
      <vt:lpstr>Компоненты речи</vt:lpstr>
      <vt:lpstr>Слайд 6</vt:lpstr>
      <vt:lpstr>Слайд 7</vt:lpstr>
      <vt:lpstr>Слайд 8</vt:lpstr>
      <vt:lpstr>Слайд 9</vt:lpstr>
      <vt:lpstr>Памятка для родителей. </vt:lpstr>
      <vt:lpstr>Памятка для родителей. </vt:lpstr>
      <vt:lpstr>Слайд 12</vt:lpstr>
      <vt:lpstr>Слайд 13</vt:lpstr>
      <vt:lpstr>                    ПОМНИТЕ: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родителей.</dc:title>
  <dc:creator>пк</dc:creator>
  <cp:lastModifiedBy>admin</cp:lastModifiedBy>
  <cp:revision>62</cp:revision>
  <dcterms:created xsi:type="dcterms:W3CDTF">2013-03-25T15:47:33Z</dcterms:created>
  <dcterms:modified xsi:type="dcterms:W3CDTF">2019-05-29T14:41:11Z</dcterms:modified>
</cp:coreProperties>
</file>