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0" r:id="rId6"/>
    <p:sldId id="269" r:id="rId7"/>
    <p:sldId id="270" r:id="rId8"/>
    <p:sldId id="274" r:id="rId9"/>
    <p:sldId id="271" r:id="rId10"/>
    <p:sldId id="273" r:id="rId11"/>
    <p:sldId id="261" r:id="rId12"/>
    <p:sldId id="268" r:id="rId13"/>
    <p:sldId id="262" r:id="rId14"/>
    <p:sldId id="278" r:id="rId15"/>
    <p:sldId id="277" r:id="rId16"/>
    <p:sldId id="275" r:id="rId17"/>
    <p:sldId id="276" r:id="rId18"/>
    <p:sldId id="263" r:id="rId19"/>
    <p:sldId id="272" r:id="rId20"/>
    <p:sldId id="264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00"/>
    <a:srgbClr val="660033"/>
    <a:srgbClr val="800080"/>
    <a:srgbClr val="CC0000"/>
    <a:srgbClr val="FF9933"/>
    <a:srgbClr val="FFCC66"/>
    <a:srgbClr val="99CCFF"/>
    <a:srgbClr val="CCFFCC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109985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660066"/>
                </a:solidFill>
                <a:latin typeface="Arial Black" pitchFamily="34" charset="0"/>
              </a:rPr>
              <a:t>Муниципальное бюджетное дошкольное образовательное учреждение</a:t>
            </a:r>
            <a:br>
              <a:rPr lang="ru-RU" sz="1400" b="1" dirty="0" smtClean="0">
                <a:solidFill>
                  <a:srgbClr val="660066"/>
                </a:solidFill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660066"/>
                </a:solidFill>
                <a:latin typeface="Arial Black" pitchFamily="34" charset="0"/>
                <a:cs typeface="Aharoni" pitchFamily="2" charset="-79"/>
              </a:rPr>
              <a:t> «Детский сад присмотра и оздоровления детей п. Синий Утёс»</a:t>
            </a:r>
            <a:br>
              <a:rPr lang="ru-RU" sz="1400" b="1" dirty="0" smtClean="0">
                <a:solidFill>
                  <a:srgbClr val="660066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1400" b="1" dirty="0" smtClean="0">
                <a:solidFill>
                  <a:srgbClr val="660066"/>
                </a:solidFill>
                <a:latin typeface="Arial Black" pitchFamily="34" charset="0"/>
                <a:cs typeface="Aharoni" pitchFamily="2" charset="-79"/>
              </a:rPr>
              <a:t>Томского района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7848872" cy="51845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5800" b="1" dirty="0" smtClean="0">
                <a:ln w="28575">
                  <a:solidFill>
                    <a:srgbClr val="660033"/>
                  </a:solidFill>
                </a:ln>
                <a:solidFill>
                  <a:srgbClr val="990033"/>
                </a:solidFill>
                <a:latin typeface="Monotype Corsiva" pitchFamily="66" charset="0"/>
              </a:rPr>
              <a:t>Проект «Игры с водой и песком в работе с детьми раннего возраста"</a:t>
            </a:r>
            <a:endParaRPr lang="ru-RU" sz="5800" dirty="0" smtClean="0">
              <a:ln w="28575">
                <a:solidFill>
                  <a:srgbClr val="660033"/>
                </a:solidFill>
              </a:ln>
              <a:solidFill>
                <a:srgbClr val="990033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pPr algn="r"/>
            <a:endParaRPr lang="ru-RU" sz="1500" dirty="0" smtClean="0">
              <a:solidFill>
                <a:srgbClr val="660066"/>
              </a:solidFill>
              <a:latin typeface="Arial Black" pitchFamily="34" charset="0"/>
            </a:endParaRPr>
          </a:p>
          <a:p>
            <a:pPr algn="r"/>
            <a:r>
              <a:rPr lang="ru-RU" sz="1400" dirty="0" smtClean="0">
                <a:solidFill>
                  <a:srgbClr val="660066"/>
                </a:solidFill>
                <a:latin typeface="Arial Black" pitchFamily="34" charset="0"/>
              </a:rPr>
              <a:t>Подготовила: воспитатель</a:t>
            </a:r>
          </a:p>
          <a:p>
            <a:pPr algn="r"/>
            <a:r>
              <a:rPr lang="ru-RU" sz="1400" dirty="0" smtClean="0">
                <a:solidFill>
                  <a:srgbClr val="660066"/>
                </a:solidFill>
                <a:latin typeface="Arial Black" pitchFamily="34" charset="0"/>
              </a:rPr>
              <a:t>Павлова Людмила Сергеевна</a:t>
            </a:r>
          </a:p>
          <a:p>
            <a:endParaRPr lang="ru-RU" dirty="0"/>
          </a:p>
        </p:txBody>
      </p:sp>
      <p:pic>
        <p:nvPicPr>
          <p:cNvPr id="4" name="Picture 2" descr="D:\Детский сад (работа)\группа Колобок\фото\Младшая группа 2013г-2014г\P11002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3861048"/>
            <a:ext cx="3995936" cy="2996952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тский сад (работа)\группа Колобок\фото\Младшая группа 2013г-2014г\Новая папка\P11007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08012"/>
            <a:ext cx="4896544" cy="3672409"/>
          </a:xfrm>
          <a:prstGeom prst="rect">
            <a:avLst/>
          </a:prstGeom>
          <a:noFill/>
        </p:spPr>
      </p:pic>
      <p:pic>
        <p:nvPicPr>
          <p:cNvPr id="2051" name="Picture 3" descr="D:\Детский сад (работа)\группа Колобок\фото\Младшая группа 2013г-2014г\Новая папка\P1100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915054"/>
            <a:ext cx="3696410" cy="2772308"/>
          </a:xfrm>
          <a:prstGeom prst="rect">
            <a:avLst/>
          </a:prstGeom>
          <a:noFill/>
        </p:spPr>
      </p:pic>
      <p:pic>
        <p:nvPicPr>
          <p:cNvPr id="2052" name="Picture 4" descr="D:\Детский сад (работа)\группа Колобок\фото\Младшая группа 2013г-2014г\Новая папка\P11007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933056"/>
            <a:ext cx="3696411" cy="2772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2232248"/>
          </a:xfrm>
        </p:spPr>
        <p:txBody>
          <a:bodyPr>
            <a:noAutofit/>
          </a:bodyPr>
          <a:lstStyle/>
          <a:p>
            <a:pPr marL="180000" indent="360000" algn="l"/>
            <a:r>
              <a:rPr lang="ru-RU" sz="24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+mn-lt"/>
              </a:rPr>
              <a:t>Игры с водой и песком </a:t>
            </a:r>
            <a:r>
              <a:rPr lang="ru-RU" sz="2400" b="1" dirty="0" smtClean="0">
                <a:latin typeface="+mn-lt"/>
              </a:rPr>
              <a:t>открывают широкие возможности для познавательного развития детей. Они относятся к наиболее древним забавам человечества, и до сих пор они доставляют удовольствие и детям и взрослым.</a:t>
            </a:r>
            <a:br>
              <a:rPr lang="ru-RU" sz="2400" b="1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/>
            </a:r>
            <a:br>
              <a:rPr lang="ru-RU" sz="1200" dirty="0" smtClean="0">
                <a:latin typeface="+mn-lt"/>
              </a:rPr>
            </a:br>
            <a:endParaRPr lang="ru-RU" sz="1200" dirty="0">
              <a:latin typeface="+mn-lt"/>
            </a:endParaRPr>
          </a:p>
        </p:txBody>
      </p:sp>
      <p:pic>
        <p:nvPicPr>
          <p:cNvPr id="3" name="Рисунок 2" descr="D:\Людочка\Детский сад\группа Колобок\фото\Младшая группа 2013г-2014г\Новая папка\P11003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97844">
            <a:off x="321774" y="2204725"/>
            <a:ext cx="3531902" cy="2213178"/>
          </a:xfrm>
          <a:prstGeom prst="rect">
            <a:avLst/>
          </a:prstGeom>
          <a:ln w="88900" cap="sq" cmpd="thickThin">
            <a:solidFill>
              <a:srgbClr val="3399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D:\Людочка\Детский сад\группа Колобок\фото\младшая группа 2012г-2013г\Фото058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99493">
            <a:off x="5721769" y="1473962"/>
            <a:ext cx="2305320" cy="3588817"/>
          </a:xfrm>
          <a:prstGeom prst="rect">
            <a:avLst/>
          </a:prstGeom>
          <a:ln w="88900" cap="sq" cmpd="thickThin">
            <a:solidFill>
              <a:srgbClr val="3399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D:\Людочка\Детский сад\группа Колобок\фото\младшая группа 2012г-2013г - копия\Фото059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2699791" y="4581128"/>
            <a:ext cx="3823717" cy="2109556"/>
          </a:xfrm>
          <a:prstGeom prst="rect">
            <a:avLst/>
          </a:prstGeom>
          <a:ln w="88900" cap="sq" cmpd="thickThin">
            <a:solidFill>
              <a:srgbClr val="CC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>Игры с песком и водой я провожу в любые периоды дня, в этих играх воспитывается устойчивое поведение, активность, общительность, доброжелательное отношение к товарищам.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026" name="Picture 2" descr="D:\Детский сад (работа)\группа Колобок\фото\Младшая группа 2013г-2014г\P1100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21041">
            <a:off x="61473" y="2193820"/>
            <a:ext cx="5216510" cy="3912382"/>
          </a:xfrm>
          <a:prstGeom prst="hexagon">
            <a:avLst/>
          </a:prstGeom>
          <a:ln w="88900" cap="sq" cmpd="thickThin">
            <a:solidFill>
              <a:srgbClr val="33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D:\Детский сад (работа)\группа Колобок\фото\Младшая группа 2013г-2014г\P11004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63053">
            <a:off x="4846789" y="2205945"/>
            <a:ext cx="4746873" cy="3560155"/>
          </a:xfrm>
          <a:prstGeom prst="octagon">
            <a:avLst/>
          </a:prstGeom>
          <a:ln w="88900" cap="sq" cmpd="thickThin">
            <a:solidFill>
              <a:srgbClr val="CC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7200"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+mn-lt"/>
                <a:cs typeface="Times New Roman" pitchFamily="18" charset="0"/>
              </a:rPr>
              <a:t>Но это не только развлечение. </a:t>
            </a:r>
            <a:br>
              <a:rPr lang="ru-RU" sz="2200" b="1" dirty="0" smtClean="0">
                <a:latin typeface="+mn-lt"/>
                <a:cs typeface="Times New Roman" pitchFamily="18" charset="0"/>
              </a:rPr>
            </a:br>
            <a:r>
              <a:rPr lang="ru-RU" sz="2200" b="1" dirty="0" smtClean="0">
                <a:latin typeface="+mn-lt"/>
                <a:cs typeface="Times New Roman" pitchFamily="18" charset="0"/>
              </a:rPr>
              <a:t>Занятия с песком и водой очень полезны для здоровья. </a:t>
            </a:r>
            <a:br>
              <a:rPr lang="ru-RU" sz="2200" b="1" dirty="0" smtClean="0">
                <a:latin typeface="+mn-lt"/>
                <a:cs typeface="Times New Roman" pitchFamily="18" charset="0"/>
              </a:rPr>
            </a:br>
            <a:r>
              <a:rPr lang="ru-RU" sz="2200" b="1" dirty="0" smtClean="0">
                <a:latin typeface="+mn-lt"/>
                <a:cs typeface="Times New Roman" pitchFamily="18" charset="0"/>
              </a:rPr>
              <a:t>Это благотворно влияет на психику ребёнка, успокаивает, создает умиротворенное настроение, гасит негативные эмоции. </a:t>
            </a:r>
            <a:br>
              <a:rPr lang="ru-RU" sz="2200" b="1" dirty="0" smtClean="0">
                <a:latin typeface="+mn-lt"/>
                <a:cs typeface="Times New Roman" pitchFamily="18" charset="0"/>
              </a:rPr>
            </a:br>
            <a:endParaRPr lang="ru-RU" sz="2200" b="1" dirty="0"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D:\Людочка\Детский сад\группа Колобок\фото\младшая группа 2012г-2013г\Фото059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72816"/>
            <a:ext cx="5112568" cy="3672408"/>
          </a:xfrm>
          <a:prstGeom prst="rect">
            <a:avLst/>
          </a:prstGeom>
          <a:ln w="88900" cap="sq" cmpd="thickThin">
            <a:solidFill>
              <a:srgbClr val="33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3" descr="D:\Детский сад (работа)\группа Колобок\фото\Младшая группа 2013г-2014г\Новая папка\Новая папка\P11006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767716">
            <a:off x="4945635" y="2318498"/>
            <a:ext cx="4696745" cy="3522559"/>
          </a:xfrm>
          <a:prstGeom prst="dodecagon">
            <a:avLst/>
          </a:prstGeom>
          <a:ln w="88900" cap="sq" cmpd="thickThin">
            <a:solidFill>
              <a:srgbClr val="FF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/>
            </a:r>
            <a:br>
              <a:rPr lang="ru-RU" sz="2400" b="1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Играя с песком и водой, дети познают окружающий мир, знакомятся со свойствами веществ, учатся терпению и трудолюбию. </a:t>
            </a:r>
            <a:br>
              <a:rPr lang="ru-RU" sz="2000" b="1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Игры с водой и песком помогают развить мелкую моторику, координацию движений.</a:t>
            </a:r>
            <a:endParaRPr lang="ru-RU" sz="2000" dirty="0"/>
          </a:p>
        </p:txBody>
      </p:sp>
      <p:pic>
        <p:nvPicPr>
          <p:cNvPr id="1026" name="Picture 2" descr="D:\Детский сад (работа)\группа Колобок\фото\Младшая группа 2013г-2014г\Новая папка\P11007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700808"/>
            <a:ext cx="4320480" cy="3240360"/>
          </a:xfrm>
          <a:prstGeom prst="rect">
            <a:avLst/>
          </a:prstGeom>
          <a:noFill/>
        </p:spPr>
      </p:pic>
      <p:pic>
        <p:nvPicPr>
          <p:cNvPr id="1027" name="Picture 3" descr="D:\Детский сад (работа)\группа Колобок\фото\Младшая группа 2012г-2013г\P10905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47997" y="3356992"/>
            <a:ext cx="4451987" cy="3338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</a:rPr>
              <a:t>Оснащение площадки на улице для игр с водой и песком</a:t>
            </a:r>
            <a:endParaRPr lang="ru-RU" sz="3200" dirty="0"/>
          </a:p>
        </p:txBody>
      </p:sp>
      <p:pic>
        <p:nvPicPr>
          <p:cNvPr id="3074" name="Picture 2" descr="D:\Детский сад (работа)\группа Колобок\фото\территория дет. сада\Дет.сад 2012 лето\IMG_01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340768"/>
            <a:ext cx="4104456" cy="3068960"/>
          </a:xfrm>
          <a:prstGeom prst="rect">
            <a:avLst/>
          </a:prstGeom>
          <a:noFill/>
        </p:spPr>
      </p:pic>
      <p:pic>
        <p:nvPicPr>
          <p:cNvPr id="3075" name="Picture 3" descr="D:\Детский сад (работа)\группа Колобок\фото\территория дет. сада\Дет.сад 2012 лето\IMG_01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212976"/>
            <a:ext cx="4571999" cy="3428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</a:rPr>
              <a:t>Игры на прогулке:</a:t>
            </a:r>
            <a:endParaRPr lang="ru-RU" dirty="0"/>
          </a:p>
        </p:txBody>
      </p:sp>
      <p:pic>
        <p:nvPicPr>
          <p:cNvPr id="1026" name="Picture 2" descr="D:\Детский сад (работа)\группа Колобок\фото\Младшая группа 2012г-2013г\Фото09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80728"/>
            <a:ext cx="4608512" cy="3456384"/>
          </a:xfrm>
          <a:prstGeom prst="rect">
            <a:avLst/>
          </a:prstGeom>
          <a:noFill/>
        </p:spPr>
      </p:pic>
      <p:pic>
        <p:nvPicPr>
          <p:cNvPr id="1027" name="Picture 3" descr="D:\Детский сад (работа)\группа Колобок\фото\Младшая группа 2012г-2013г\Фото1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484784"/>
            <a:ext cx="3705876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тский сад (работа)\группа Колобок\фото\Младшая группа 2012г-2013г\Фото10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4248472" cy="3186354"/>
          </a:xfrm>
          <a:prstGeom prst="rect">
            <a:avLst/>
          </a:prstGeom>
          <a:noFill/>
        </p:spPr>
      </p:pic>
      <p:pic>
        <p:nvPicPr>
          <p:cNvPr id="2051" name="Picture 3" descr="D:\Детский сад (работа)\группа Колобок\фото\Младшая группа 2011г-2012г\Фото02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75989" y="3356992"/>
            <a:ext cx="4430262" cy="3322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+mn-lt"/>
                <a:cs typeface="Times New Roman" pitchFamily="18" charset="0"/>
              </a:rPr>
              <a:t>Созданные в группе «Колобок» условия для реализации водно–песочной терапии позволяют детям раннего возраста комфортно пребывать в дошкольном учреждении, развиваться психически и физически здоровыми.</a:t>
            </a:r>
            <a:endParaRPr lang="ru-RU" sz="2000" b="1" dirty="0">
              <a:latin typeface="+mn-lt"/>
              <a:cs typeface="Times New Roman" pitchFamily="18" charset="0"/>
            </a:endParaRPr>
          </a:p>
        </p:txBody>
      </p:sp>
      <p:pic>
        <p:nvPicPr>
          <p:cNvPr id="3" name="Рисунок 2" descr="D:\Людочка\Детский сад\группа Колобок\фото\Младшая группа 2013г-2014г\Новая папка\P110040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80215">
            <a:off x="505059" y="1908907"/>
            <a:ext cx="3764223" cy="4575648"/>
          </a:xfrm>
          <a:prstGeom prst="rect">
            <a:avLst/>
          </a:prstGeom>
          <a:ln w="88900" cap="sq" cmpd="thickThin">
            <a:solidFill>
              <a:srgbClr val="3399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:\Детский сад (работа)\группа Колобок\фото\Младшая группа 2013г-2014г\Новая папка\P110046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647707">
            <a:off x="4583161" y="2201924"/>
            <a:ext cx="4538891" cy="3812295"/>
          </a:xfrm>
          <a:prstGeom prst="rect">
            <a:avLst/>
          </a:prstGeom>
          <a:ln w="88900" cap="sq" cmpd="thickThin">
            <a:solidFill>
              <a:srgbClr val="FF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50405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</a:rPr>
              <a:t>Результат деятельности: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7992888" cy="4104456"/>
          </a:xfrm>
        </p:spPr>
        <p:txBody>
          <a:bodyPr>
            <a:noAutofit/>
          </a:bodyPr>
          <a:lstStyle/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Дети стали более любознательными;</a:t>
            </a:r>
          </a:p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Расширился их словарный запас, восприимчивость к явлениям и объектам окружающего мира;</a:t>
            </a:r>
          </a:p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Получили начальное представление о физических свойствах жидких и твердых тел.;</a:t>
            </a:r>
          </a:p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В адаптационный период игры с песком и водой помогли снять эмоциональное напряжение у детей, помогли расслабиться, быстрее найти контакт с воспитателем; </a:t>
            </a:r>
          </a:p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Совместно с родителями мы добились устойчивого положительного результата в развитии познавательной активности детей раннего возраста через игровую деятельность  с водой и песком.</a:t>
            </a:r>
          </a:p>
          <a:p>
            <a:pPr indent="360000" algn="l">
              <a:spcBef>
                <a:spcPts val="0"/>
              </a:spcBef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indent="360000" algn="l">
              <a:spcBef>
                <a:spcPts val="0"/>
              </a:spcBef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074206"/>
            <a:ext cx="8496944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300" b="1" dirty="0" smtClean="0">
              <a:solidFill>
                <a:srgbClr val="6600FF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Что нужно для игр</a:t>
            </a:r>
            <a:r>
              <a:rPr kumimoji="0" lang="ru-RU" sz="4400" b="1" i="0" u="none" strike="noStrike" cap="none" normalizeH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 водой и</a:t>
            </a:r>
            <a:r>
              <a:rPr kumimoji="0" lang="ru-RU" sz="4400" b="1" i="0" u="none" strike="noStrike" cap="none" normalizeH="0" baseline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песком?</a:t>
            </a:r>
            <a:endParaRPr kumimoji="0" lang="ru-RU" sz="4400" b="0" i="0" u="none" strike="noStrike" cap="none" normalizeH="0" baseline="0" dirty="0" smtClean="0">
              <a:ln w="19050">
                <a:solidFill>
                  <a:srgbClr val="660033"/>
                </a:solidFill>
              </a:ln>
              <a:solidFill>
                <a:srgbClr val="660066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 нужно, в сущности, так мало:</a:t>
            </a:r>
            <a:endParaRPr kumimoji="0" lang="ru-RU" sz="4400" b="0" i="0" u="none" strike="noStrike" cap="none" normalizeH="0" baseline="0" dirty="0" smtClean="0">
              <a:ln w="19050">
                <a:solidFill>
                  <a:srgbClr val="660033"/>
                </a:solidFill>
              </a:ln>
              <a:solidFill>
                <a:srgbClr val="660066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Любовь, желанье, доброта,</a:t>
            </a:r>
            <a:endParaRPr kumimoji="0" lang="ru-RU" sz="4400" b="0" i="0" u="none" strike="noStrike" cap="none" normalizeH="0" baseline="0" dirty="0" smtClean="0">
              <a:ln w="19050">
                <a:solidFill>
                  <a:srgbClr val="660033"/>
                </a:solidFill>
              </a:ln>
              <a:solidFill>
                <a:srgbClr val="660066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 w="19050">
                  <a:solidFill>
                    <a:srgbClr val="660033"/>
                  </a:solidFill>
                </a:ln>
                <a:solidFill>
                  <a:srgbClr val="660066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Чтоб вера в детство не пропала!</a:t>
            </a:r>
            <a:endParaRPr kumimoji="0" lang="ru-RU" sz="4400" b="0" i="0" u="none" strike="noStrike" cap="none" normalizeH="0" baseline="0" dirty="0" smtClean="0">
              <a:ln w="19050">
                <a:solidFill>
                  <a:srgbClr val="660033"/>
                </a:solidFill>
              </a:ln>
              <a:solidFill>
                <a:srgbClr val="66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  <a:t>Творите, выдумывайте!</a:t>
            </a:r>
            <a:r>
              <a:rPr lang="ru-RU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  <a:t/>
            </a:r>
            <a:br>
              <a:rPr lang="ru-RU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b="1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  <a:t>И вы, и ваш малыш получите от этих игр пользу и огромное удовольствие!</a:t>
            </a:r>
            <a:r>
              <a:rPr lang="ru-RU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  <a:t/>
            </a:r>
            <a:br>
              <a:rPr lang="ru-RU" dirty="0" smtClean="0">
                <a:ln>
                  <a:solidFill>
                    <a:srgbClr val="660033"/>
                  </a:solidFill>
                </a:ln>
                <a:solidFill>
                  <a:srgbClr val="CC0099"/>
                </a:solidFill>
                <a:latin typeface="Monotype Corsiva" pitchFamily="66" charset="0"/>
              </a:rPr>
            </a:br>
            <a:endParaRPr lang="ru-RU" dirty="0">
              <a:ln>
                <a:solidFill>
                  <a:srgbClr val="660033"/>
                </a:solidFill>
              </a:ln>
              <a:solidFill>
                <a:srgbClr val="CC0099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D:\Детский сад (работа)\группа Колобок\фото\Младшая группа 2013г-2014г\P11002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420888"/>
            <a:ext cx="4536504" cy="3402378"/>
          </a:xfrm>
          <a:prstGeom prst="ellipse">
            <a:avLst/>
          </a:prstGeom>
          <a:noFill/>
        </p:spPr>
      </p:pic>
      <p:pic>
        <p:nvPicPr>
          <p:cNvPr id="18435" name="Picture 3" descr="D:\Детский сад (работа)\группа Колобок\фото\Младшая группа 2013г-2014г\P11003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75989" y="3140968"/>
            <a:ext cx="4668011" cy="3501008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  <a:t/>
            </a:r>
            <a:br>
              <a:rPr lang="ru-RU" sz="96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10000" b="1" dirty="0" smtClean="0">
                <a:ln w="38100">
                  <a:solidFill>
                    <a:srgbClr val="A50021"/>
                  </a:solidFill>
                </a:ln>
                <a:solidFill>
                  <a:srgbClr val="800080"/>
                </a:solidFill>
                <a:latin typeface="Monotype Corsiva" pitchFamily="66" charset="0"/>
              </a:rPr>
              <a:t>Спасибо за внимание!</a:t>
            </a:r>
            <a:endParaRPr lang="ru-RU" sz="10000" b="1" dirty="0">
              <a:ln w="38100">
                <a:solidFill>
                  <a:srgbClr val="A50021"/>
                </a:solidFill>
              </a:ln>
              <a:solidFill>
                <a:srgbClr val="80008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7772400" cy="792088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40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40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  <a:t>Актуальность проблемы:</a:t>
            </a:r>
            <a:br>
              <a:rPr lang="ru-RU" sz="40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  <a:cs typeface="Aharoni" pitchFamily="2" charset="-79"/>
              </a:rPr>
            </a:br>
            <a:endParaRPr lang="ru-RU" sz="4000" b="1" dirty="0">
              <a:ln w="28575">
                <a:solidFill>
                  <a:srgbClr val="660066"/>
                </a:solidFill>
              </a:ln>
              <a:solidFill>
                <a:srgbClr val="A50021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136904" cy="5544616"/>
          </a:xfrm>
        </p:spPr>
        <p:txBody>
          <a:bodyPr>
            <a:noAutofit/>
          </a:bodyPr>
          <a:lstStyle/>
          <a:p>
            <a:pPr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Каждый ребенок по-своему переносит трудности, связанные с поступлением в детский сад. Для этого необходимо создать эмоционально благоприятную атмосферу в группе, в которой бы ребёнок чувствовал себя комфортно и защищено, где мог бы проявлять творческую активность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</a:rPr>
              <a:t>Каждый ребенок от природы рождается исследователем. Неутолимая жажда новых впечатлений, любопытство, постоянное стремление наблюдать и экспериментировать, самостоятельно узнавать новые сведения о мире, рассматриваются как важнейшие черты детского поведения. </a:t>
            </a:r>
          </a:p>
          <a:p>
            <a:pPr indent="4500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Развитие познавательной активности у детей вопрос актуальный на сегодняшний день.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429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</a:rPr>
              <a:t>Целью моей педагогической деятельности является:</a:t>
            </a: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2700" b="1" dirty="0" smtClean="0">
                <a:latin typeface="+mn-lt"/>
              </a:rPr>
              <a:t>- Развитие познавательной активности детей раннего возраста через игры с песком и водой;</a:t>
            </a:r>
            <a:r>
              <a:rPr lang="ru-RU" sz="2700" b="1" dirty="0" smtClean="0">
                <a:solidFill>
                  <a:srgbClr val="660066"/>
                </a:solidFill>
                <a:latin typeface="+mn-lt"/>
              </a:rPr>
              <a:t/>
            </a:r>
            <a:br>
              <a:rPr lang="ru-RU" sz="2700" b="1" dirty="0" smtClean="0">
                <a:solidFill>
                  <a:srgbClr val="660066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- Создание условий для психоэмоционального развития детей раннего возраста в процессе игр с водой и песком.</a:t>
            </a:r>
            <a:r>
              <a:rPr lang="ru-RU" sz="2700" dirty="0" smtClean="0">
                <a:solidFill>
                  <a:srgbClr val="9933FF"/>
                </a:solidFill>
                <a:latin typeface="+mn-lt"/>
              </a:rPr>
              <a:t/>
            </a:r>
            <a:br>
              <a:rPr lang="ru-RU" sz="2700" dirty="0" smtClean="0">
                <a:solidFill>
                  <a:srgbClr val="9933FF"/>
                </a:solidFill>
                <a:latin typeface="+mn-lt"/>
              </a:rPr>
            </a:br>
            <a:endParaRPr lang="ru-RU" sz="2700" dirty="0">
              <a:solidFill>
                <a:srgbClr val="9933FF"/>
              </a:solidFill>
              <a:latin typeface="+mn-lt"/>
            </a:endParaRPr>
          </a:p>
        </p:txBody>
      </p:sp>
      <p:pic>
        <p:nvPicPr>
          <p:cNvPr id="15362" name="Picture 2" descr="D:\Детский сад (работа)\группа Колобок\фото\Младшая группа 2013г-2014г\P11003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2852936"/>
            <a:ext cx="5148064" cy="3861048"/>
          </a:xfrm>
          <a:prstGeom prst="dodecagon">
            <a:avLst/>
          </a:prstGeom>
          <a:noFill/>
        </p:spPr>
      </p:pic>
      <p:pic>
        <p:nvPicPr>
          <p:cNvPr id="6" name="Рисунок 5" descr="D:\Людочка\Детский сад\группа Колобок\фото\младшая группа 2012г-2013г\Фото05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233065">
            <a:off x="-163088" y="3050515"/>
            <a:ext cx="3962072" cy="3447640"/>
          </a:xfrm>
          <a:prstGeom prst="dodecagon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772400" cy="677937"/>
          </a:xfrm>
        </p:spPr>
        <p:txBody>
          <a:bodyPr>
            <a:noAutofit/>
          </a:bodyPr>
          <a:lstStyle/>
          <a:p>
            <a:pPr algn="l"/>
            <a:r>
              <a:rPr lang="ru-RU" sz="3000" dirty="0" smtClean="0">
                <a:ln w="28575">
                  <a:solidFill>
                    <a:srgbClr val="660066"/>
                  </a:solidFill>
                </a:ln>
                <a:solidFill>
                  <a:srgbClr val="A50021"/>
                </a:solidFill>
                <a:latin typeface="Arial Black" pitchFamily="34" charset="0"/>
              </a:rPr>
              <a:t>Для достижения цели мною были поставлены следующие задачи:</a:t>
            </a:r>
            <a:endParaRPr lang="ru-RU" sz="3000" dirty="0">
              <a:ln w="28575">
                <a:solidFill>
                  <a:srgbClr val="660066"/>
                </a:solidFill>
              </a:ln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80728"/>
            <a:ext cx="8784976" cy="5328592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0400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Знакомство со свойствами воды и песка;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Формировать познавательный интерес к окружающему миру;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Побуждать к речевому общению;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Формировать коммуникативные навыки детей;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Способствовать успешной адаптации в коллективе;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Обеспечивать эмоциональное благополучие;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Расширять  кругозор детей, создавать атмосферу радости и удовольствия;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Развивать мелкую моторику;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11200" b="1" dirty="0" smtClean="0">
                <a:solidFill>
                  <a:schemeClr val="tx1"/>
                </a:solidFill>
                <a:cs typeface="Times New Roman" pitchFamily="18" charset="0"/>
              </a:rPr>
              <a:t> Формировать умение экспериментировать с водой и песком.</a:t>
            </a:r>
          </a:p>
          <a:p>
            <a:pPr lvl="0" algn="just">
              <a:lnSpc>
                <a:spcPct val="120000"/>
              </a:lnSpc>
            </a:pPr>
            <a:endParaRPr lang="ru-RU" sz="10400" dirty="0" smtClean="0">
              <a:solidFill>
                <a:srgbClr val="660066"/>
              </a:solidFill>
            </a:endParaRPr>
          </a:p>
          <a:p>
            <a:pPr>
              <a:lnSpc>
                <a:spcPct val="120000"/>
              </a:lnSpc>
            </a:pPr>
            <a:endParaRPr lang="ru-RU" sz="10400" dirty="0" smtClean="0"/>
          </a:p>
          <a:p>
            <a:pPr>
              <a:lnSpc>
                <a:spcPct val="120000"/>
              </a:lnSpc>
            </a:pPr>
            <a:endParaRPr lang="ru-RU" sz="10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800" dirty="0" smtClean="0">
                <a:ln w="28575">
                  <a:solidFill>
                    <a:srgbClr val="660066"/>
                  </a:solidFill>
                </a:ln>
                <a:solidFill>
                  <a:srgbClr val="990000"/>
                </a:solidFill>
                <a:latin typeface="Arial Black" pitchFamily="34" charset="0"/>
              </a:rPr>
              <a:t>Предполагаемый результат:</a:t>
            </a:r>
            <a:endParaRPr lang="ru-RU" sz="3800" dirty="0">
              <a:ln w="28575">
                <a:solidFill>
                  <a:srgbClr val="660066"/>
                </a:solidFill>
              </a:ln>
              <a:solidFill>
                <a:srgbClr val="99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Получают удовольствие от совместной деятельности со взрослым;</a:t>
            </a:r>
          </a:p>
          <a:p>
            <a:r>
              <a:rPr lang="ru-RU" sz="3000" b="1" dirty="0" smtClean="0"/>
              <a:t>Владеют элементарными навыками продуктивной деятельности;</a:t>
            </a:r>
          </a:p>
          <a:p>
            <a:r>
              <a:rPr lang="ru-RU" sz="3000" b="1" dirty="0" smtClean="0"/>
              <a:t>Владеют действиями с предметами, разнообразными способами использования предметов;</a:t>
            </a:r>
          </a:p>
          <a:p>
            <a:r>
              <a:rPr lang="ru-RU" sz="3000" b="1" dirty="0" smtClean="0"/>
              <a:t>Способны ясно выразить мысль, вступить в диалоговое общение, используя обобщающие понятия;</a:t>
            </a:r>
          </a:p>
          <a:p>
            <a:r>
              <a:rPr lang="ru-RU" sz="3000" b="1" dirty="0" smtClean="0">
                <a:cs typeface="Times New Roman" pitchFamily="18" charset="0"/>
              </a:rPr>
              <a:t>Укрепление физического и психического здоровье малышей.</a:t>
            </a:r>
            <a:endParaRPr lang="ru-RU" sz="3000" b="1" dirty="0" smtClean="0"/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129677"/>
            <a:ext cx="8784976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 w="38100">
                  <a:solidFill>
                    <a:srgbClr val="660033"/>
                  </a:solidFill>
                </a:ln>
                <a:solidFill>
                  <a:srgbClr val="990000"/>
                </a:solidFill>
                <a:effectLst/>
                <a:latin typeface="Arial Black" pitchFamily="34" charset="0"/>
                <a:cs typeface="Times New Roman" pitchFamily="18" charset="0"/>
              </a:rPr>
              <a:t>Формы работы с</a:t>
            </a:r>
            <a:r>
              <a:rPr kumimoji="0" lang="ru-RU" sz="3600" b="1" i="0" strike="noStrike" cap="none" normalizeH="0" dirty="0" smtClean="0">
                <a:ln w="38100">
                  <a:solidFill>
                    <a:srgbClr val="660033"/>
                  </a:solidFill>
                </a:ln>
                <a:solidFill>
                  <a:srgbClr val="990000"/>
                </a:solidFill>
                <a:effectLst/>
                <a:latin typeface="Arial Black" pitchFamily="34" charset="0"/>
                <a:cs typeface="Times New Roman" pitchFamily="18" charset="0"/>
              </a:rPr>
              <a:t> детьми</a:t>
            </a:r>
            <a:r>
              <a:rPr kumimoji="0" lang="ru-RU" sz="3600" b="1" i="0" strike="noStrike" cap="none" normalizeH="0" baseline="0" dirty="0" smtClean="0">
                <a:ln w="38100">
                  <a:solidFill>
                    <a:srgbClr val="660033"/>
                  </a:solidFill>
                </a:ln>
                <a:solidFill>
                  <a:srgbClr val="990000"/>
                </a:solidFill>
                <a:effectLst/>
                <a:latin typeface="Arial Black" pitchFamily="34" charset="0"/>
                <a:cs typeface="Times New Roman" pitchFamily="18" charset="0"/>
              </a:rPr>
              <a:t>:</a:t>
            </a:r>
            <a:endParaRPr kumimoji="0" lang="ru-RU" sz="3600" b="0" i="0" strike="noStrike" cap="none" normalizeH="0" baseline="0" dirty="0" smtClean="0">
              <a:ln w="38100">
                <a:solidFill>
                  <a:srgbClr val="660033"/>
                </a:solidFill>
              </a:ln>
              <a:solidFill>
                <a:srgbClr val="99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1.Чтение и рассматривание  художественной литературы (потешки, прибаутки, шутки).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2.Проведение  игр с песком, водой.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3.Проведение игровых занятий.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4. Пополнение  предметно - развивающей среды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группы;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5. Опытно – экспериментальная деятельность.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32656"/>
            <a:ext cx="4316288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>
                <a:ln w="12700">
                  <a:solidFill>
                    <a:srgbClr val="660066"/>
                  </a:solidFill>
                </a:ln>
                <a:solidFill>
                  <a:srgbClr val="990000"/>
                </a:solidFill>
                <a:latin typeface="Arial Black" pitchFamily="34" charset="0"/>
              </a:rPr>
              <a:t>Перечень игр с водой:</a:t>
            </a:r>
            <a:endParaRPr lang="ru-RU" sz="3800" dirty="0" smtClean="0">
              <a:ln w="12700">
                <a:solidFill>
                  <a:srgbClr val="660066"/>
                </a:solidFill>
              </a:ln>
            </a:endParaRPr>
          </a:p>
          <a:p>
            <a:r>
              <a:rPr lang="ru-RU" b="1" dirty="0" smtClean="0"/>
              <a:t>Веселые кораблики;</a:t>
            </a:r>
          </a:p>
          <a:p>
            <a:r>
              <a:rPr lang="ru-RU" b="1" dirty="0" smtClean="0"/>
              <a:t>Нырки;</a:t>
            </a:r>
          </a:p>
          <a:p>
            <a:r>
              <a:rPr lang="ru-RU" b="1" dirty="0" smtClean="0"/>
              <a:t>Ловкие пальчики;</a:t>
            </a:r>
          </a:p>
          <a:p>
            <a:r>
              <a:rPr lang="ru-RU" b="1" dirty="0" smtClean="0"/>
              <a:t>Морские сокровища;</a:t>
            </a:r>
          </a:p>
          <a:p>
            <a:r>
              <a:rPr lang="ru-RU" b="1" dirty="0" smtClean="0"/>
              <a:t>Теплый – холодный;</a:t>
            </a:r>
          </a:p>
          <a:p>
            <a:r>
              <a:rPr lang="ru-RU" b="1" dirty="0" smtClean="0"/>
              <a:t>Что как плавает;</a:t>
            </a:r>
          </a:p>
          <a:p>
            <a:r>
              <a:rPr lang="ru-RU" b="1" dirty="0" smtClean="0"/>
              <a:t>Капитаны;</a:t>
            </a:r>
          </a:p>
          <a:p>
            <a:r>
              <a:rPr lang="ru-RU" b="1" dirty="0" smtClean="0"/>
              <a:t>Бутылки;</a:t>
            </a:r>
          </a:p>
          <a:p>
            <a:r>
              <a:rPr lang="ru-RU" b="1" dirty="0" smtClean="0"/>
              <a:t>Водичка-водичка…</a:t>
            </a:r>
          </a:p>
          <a:p>
            <a:r>
              <a:rPr lang="ru-RU" b="1" dirty="0" smtClean="0"/>
              <a:t>Постираем кукле платье;</a:t>
            </a:r>
          </a:p>
          <a:p>
            <a:r>
              <a:rPr lang="ru-RU" b="1" dirty="0" smtClean="0"/>
              <a:t>Перелевалочки;</a:t>
            </a:r>
          </a:p>
          <a:p>
            <a:r>
              <a:rPr lang="ru-RU" b="1" dirty="0" smtClean="0"/>
              <a:t>Водяная мельница;</a:t>
            </a:r>
          </a:p>
          <a:p>
            <a:r>
              <a:rPr lang="ru-RU" b="1" dirty="0" smtClean="0"/>
              <a:t>Вылавливание шариков;</a:t>
            </a:r>
          </a:p>
          <a:p>
            <a:r>
              <a:rPr lang="ru-RU" b="1" dirty="0" smtClean="0"/>
              <a:t>Снежинка в гостях у ребят;</a:t>
            </a:r>
          </a:p>
          <a:p>
            <a:r>
              <a:rPr lang="ru-RU" b="1" dirty="0" smtClean="0"/>
              <a:t>Выжималки.</a:t>
            </a:r>
          </a:p>
          <a:p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332656"/>
            <a:ext cx="4788024" cy="5145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>
                <a:ln w="12700">
                  <a:solidFill>
                    <a:srgbClr val="660066"/>
                  </a:solidFill>
                </a:ln>
                <a:solidFill>
                  <a:srgbClr val="990000"/>
                </a:solidFill>
                <a:latin typeface="Arial Black" pitchFamily="34" charset="0"/>
              </a:rPr>
              <a:t>Перечень игр с песком:</a:t>
            </a:r>
          </a:p>
          <a:p>
            <a:r>
              <a:rPr lang="ru-RU" b="1" dirty="0" smtClean="0">
                <a:ln w="12700">
                  <a:noFill/>
                </a:ln>
              </a:rPr>
              <a:t>Золотоискатели;</a:t>
            </a:r>
          </a:p>
          <a:p>
            <a:r>
              <a:rPr lang="ru-RU" b="1" dirty="0" smtClean="0">
                <a:ln w="12700">
                  <a:noFill/>
                </a:ln>
              </a:rPr>
              <a:t>Печём печенье;</a:t>
            </a:r>
          </a:p>
          <a:p>
            <a:r>
              <a:rPr lang="ru-RU" b="1" dirty="0" smtClean="0">
                <a:ln w="12700">
                  <a:noFill/>
                </a:ln>
              </a:rPr>
              <a:t>Забавные ладошки;</a:t>
            </a:r>
          </a:p>
          <a:p>
            <a:r>
              <a:rPr lang="ru-RU" b="1" dirty="0" smtClean="0">
                <a:ln w="12700">
                  <a:noFill/>
                </a:ln>
              </a:rPr>
              <a:t>Игрушки-потеряшки;</a:t>
            </a:r>
          </a:p>
          <a:p>
            <a:r>
              <a:rPr lang="ru-RU" b="1" dirty="0" smtClean="0">
                <a:ln w="12700">
                  <a:noFill/>
                </a:ln>
              </a:rPr>
              <a:t>Маленький художник;</a:t>
            </a:r>
          </a:p>
          <a:p>
            <a:r>
              <a:rPr lang="ru-RU" b="1" dirty="0" smtClean="0">
                <a:ln w="12700">
                  <a:noFill/>
                </a:ln>
              </a:rPr>
              <a:t>Матрёшки;</a:t>
            </a:r>
          </a:p>
          <a:p>
            <a:r>
              <a:rPr lang="ru-RU" b="1" dirty="0" smtClean="0">
                <a:ln w="12700">
                  <a:noFill/>
                </a:ln>
              </a:rPr>
              <a:t>Мышонок;</a:t>
            </a:r>
          </a:p>
          <a:p>
            <a:r>
              <a:rPr lang="ru-RU" b="1" dirty="0" smtClean="0">
                <a:ln w="12700">
                  <a:noFill/>
                </a:ln>
              </a:rPr>
              <a:t>Песочные часы;</a:t>
            </a:r>
          </a:p>
          <a:p>
            <a:r>
              <a:rPr lang="ru-RU" b="1" dirty="0" smtClean="0">
                <a:ln w="12700">
                  <a:noFill/>
                </a:ln>
              </a:rPr>
              <a:t>Песочная мозаика;</a:t>
            </a:r>
          </a:p>
          <a:p>
            <a:r>
              <a:rPr lang="ru-RU" b="1" dirty="0" smtClean="0">
                <a:ln w="12700">
                  <a:noFill/>
                </a:ln>
              </a:rPr>
              <a:t>Зоопарк в песочнице;</a:t>
            </a:r>
          </a:p>
          <a:p>
            <a:r>
              <a:rPr lang="ru-RU" b="1" dirty="0" smtClean="0">
                <a:ln w="12700">
                  <a:noFill/>
                </a:ln>
              </a:rPr>
              <a:t>Железная дорога;</a:t>
            </a:r>
          </a:p>
          <a:p>
            <a:r>
              <a:rPr lang="ru-RU" b="1" dirty="0" smtClean="0">
                <a:ln w="12700">
                  <a:noFill/>
                </a:ln>
              </a:rPr>
              <a:t>Пересыпь песочек;</a:t>
            </a:r>
          </a:p>
          <a:p>
            <a:r>
              <a:rPr lang="ru-RU" b="1" dirty="0" smtClean="0">
                <a:ln w="12700">
                  <a:noFill/>
                </a:ln>
              </a:rPr>
              <a:t>У бабушке в деревне;</a:t>
            </a:r>
          </a:p>
          <a:p>
            <a:r>
              <a:rPr lang="ru-RU" b="1" dirty="0" smtClean="0">
                <a:ln w="12700">
                  <a:noFill/>
                </a:ln>
              </a:rPr>
              <a:t>Домик с забором;</a:t>
            </a:r>
          </a:p>
          <a:p>
            <a:r>
              <a:rPr lang="ru-RU" b="1" dirty="0" smtClean="0">
                <a:ln w="12700">
                  <a:noFill/>
                </a:ln>
              </a:rPr>
              <a:t>Дорожка из камешков;</a:t>
            </a:r>
          </a:p>
          <a:p>
            <a:r>
              <a:rPr lang="ru-RU" b="1" dirty="0" smtClean="0">
                <a:ln w="12700">
                  <a:noFill/>
                </a:ln>
              </a:rPr>
              <a:t>Домик из песка и камней для черепашки;</a:t>
            </a:r>
          </a:p>
          <a:p>
            <a:r>
              <a:rPr lang="ru-RU" b="1" dirty="0" smtClean="0">
                <a:ln w="12700">
                  <a:noFill/>
                </a:ln>
              </a:rPr>
              <a:t>Сажаем клумбу.</a:t>
            </a:r>
          </a:p>
          <a:p>
            <a:endParaRPr lang="ru-RU" b="1" dirty="0" smtClean="0">
              <a:ln w="12700">
                <a:noFill/>
              </a:ln>
            </a:endParaRPr>
          </a:p>
          <a:p>
            <a:endParaRPr lang="ru-RU" dirty="0" smtClean="0">
              <a:ln w="12700">
                <a:solidFill>
                  <a:srgbClr val="660066"/>
                </a:solidFill>
              </a:ln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69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28575">
                  <a:solidFill>
                    <a:srgbClr val="660033"/>
                  </a:solidFill>
                </a:ln>
                <a:solidFill>
                  <a:srgbClr val="990000"/>
                </a:solidFill>
                <a:latin typeface="Arial Black" pitchFamily="34" charset="0"/>
                <a:cs typeface="Aharoni" pitchFamily="2" charset="-79"/>
              </a:rPr>
              <a:t>Центр детского экспериментирования</a:t>
            </a:r>
            <a:endParaRPr lang="ru-RU" sz="2800" dirty="0">
              <a:ln w="28575">
                <a:solidFill>
                  <a:srgbClr val="660033"/>
                </a:solidFill>
              </a:ln>
              <a:solidFill>
                <a:srgbClr val="99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D:\Детский сад (работа)\группа Колобок\фото\Младшая группа 2013г-2014г\Новая папка\P11007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20688"/>
            <a:ext cx="7992888" cy="5994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581</Words>
  <Application>Microsoft Office PowerPoint</Application>
  <PresentationFormat>Экран (4:3)</PresentationFormat>
  <Paragraphs>89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 «Детский сад присмотра и оздоровления детей п. Синий Утёс» Томского района</vt:lpstr>
      <vt:lpstr>Слайд 2</vt:lpstr>
      <vt:lpstr> Актуальность проблемы: </vt:lpstr>
      <vt:lpstr>Целью моей педагогической деятельности является: - Развитие познавательной активности детей раннего возраста через игры с песком и водой; - Создание условий для психоэмоционального развития детей раннего возраста в процессе игр с водой и песком. </vt:lpstr>
      <vt:lpstr>Для достижения цели мною были поставлены следующие задачи:</vt:lpstr>
      <vt:lpstr>Предполагаемый результат:</vt:lpstr>
      <vt:lpstr>Слайд 7</vt:lpstr>
      <vt:lpstr>Слайд 8</vt:lpstr>
      <vt:lpstr>Центр детского экспериментирования</vt:lpstr>
      <vt:lpstr>Слайд 10</vt:lpstr>
      <vt:lpstr>Игры с водой и песком открывают широкие возможности для познавательного развития детей. Они относятся к наиболее древним забавам человечества, и до сих пор они доставляют удовольствие и детям и взрослым.   </vt:lpstr>
      <vt:lpstr>   Игры с песком и водой я провожу в любые периоды дня, в этих играх воспитывается устойчивое поведение, активность, общительность, доброжелательное отношение к товарищам. </vt:lpstr>
      <vt:lpstr>  Но это не только развлечение.  Занятия с песком и водой очень полезны для здоровья.  Это благотворно влияет на психику ребёнка, успокаивает, создает умиротворенное настроение, гасит негативные эмоции.  </vt:lpstr>
      <vt:lpstr> Играя с песком и водой, дети познают окружающий мир, знакомятся со свойствами веществ, учатся терпению и трудолюбию.  Игры с водой и песком помогают развить мелкую моторику, координацию движений.</vt:lpstr>
      <vt:lpstr>Оснащение площадки на улице для игр с водой и песком</vt:lpstr>
      <vt:lpstr>Игры на прогулке:</vt:lpstr>
      <vt:lpstr>Слайд 17</vt:lpstr>
      <vt:lpstr>Созданные в группе «Колобок» условия для реализации водно–песочной терапии позволяют детям раннего возраста комфортно пребывать в дошкольном учреждении, развиваться психически и физически здоровыми.</vt:lpstr>
      <vt:lpstr>Результат деятельности:</vt:lpstr>
      <vt:lpstr>   Творите, выдумывайте! И вы, и ваш малыш получите от этих игр пользу и огромное удовольствие! 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присмотра и оздоровления детей п. Синий Утёс» Томского района</dc:title>
  <dc:creator>1</dc:creator>
  <cp:lastModifiedBy>1</cp:lastModifiedBy>
  <cp:revision>76</cp:revision>
  <dcterms:created xsi:type="dcterms:W3CDTF">2013-10-19T11:59:48Z</dcterms:created>
  <dcterms:modified xsi:type="dcterms:W3CDTF">2019-05-29T10:30:55Z</dcterms:modified>
</cp:coreProperties>
</file>