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1" r:id="rId4"/>
    <p:sldId id="258" r:id="rId5"/>
    <p:sldId id="262" r:id="rId6"/>
    <p:sldId id="259" r:id="rId7"/>
    <p:sldId id="260" r:id="rId8"/>
    <p:sldId id="264" r:id="rId9"/>
    <p:sldId id="265" r:id="rId10"/>
    <p:sldId id="266" r:id="rId11"/>
    <p:sldId id="267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229" autoAdjust="0"/>
  </p:normalViewPr>
  <p:slideViewPr>
    <p:cSldViewPr>
      <p:cViewPr varScale="1">
        <p:scale>
          <a:sx n="63" d="100"/>
          <a:sy n="63" d="100"/>
        </p:scale>
        <p:origin x="159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C62E7-63E0-467E-8884-ED8425D948D5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BEEB99-FF1C-46CC-939B-4E459A51BE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C62E7-63E0-467E-8884-ED8425D948D5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EEB99-FF1C-46CC-939B-4E459A51BE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C62E7-63E0-467E-8884-ED8425D948D5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EEB99-FF1C-46CC-939B-4E459A51BE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C62E7-63E0-467E-8884-ED8425D948D5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EEB99-FF1C-46CC-939B-4E459A51BE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C62E7-63E0-467E-8884-ED8425D948D5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EEB99-FF1C-46CC-939B-4E459A51BE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C62E7-63E0-467E-8884-ED8425D948D5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EEB99-FF1C-46CC-939B-4E459A51BE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C62E7-63E0-467E-8884-ED8425D948D5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EEB99-FF1C-46CC-939B-4E459A51BE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C62E7-63E0-467E-8884-ED8425D948D5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EEB99-FF1C-46CC-939B-4E459A51BE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C62E7-63E0-467E-8884-ED8425D948D5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EEB99-FF1C-46CC-939B-4E459A51BE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C62E7-63E0-467E-8884-ED8425D948D5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EEB99-FF1C-46CC-939B-4E459A51BE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C62E7-63E0-467E-8884-ED8425D948D5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EEB99-FF1C-46CC-939B-4E459A51BE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8AC62E7-63E0-467E-8884-ED8425D948D5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2BEEB99-FF1C-46CC-939B-4E459A51BE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496"/>
            <a:ext cx="7772400" cy="2962813"/>
          </a:xfrm>
        </p:spPr>
        <p:txBody>
          <a:bodyPr>
            <a:noAutofit/>
          </a:bodyPr>
          <a:lstStyle/>
          <a:p>
            <a:r>
              <a:rPr lang="ru-RU" sz="3200" dirty="0" smtClean="0"/>
              <a:t> 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ВЛИЯНИЕ ТРЕНИРОВОЧНЫХ НАГРУЗОК НА ПОВЫШЕНИЕ АТЛЕТИЧЕСКОЙ ПОДГОТОВЛЕННОСТИ СТУДЕНТОК - БАСКЕТБОЛИСТОК 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3200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5643578"/>
            <a:ext cx="6400800" cy="100013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Calibri" pitchFamily="34" charset="0"/>
              </a:rPr>
              <a:t>      </a:t>
            </a:r>
            <a:r>
              <a:rPr lang="ru-RU" sz="2800" dirty="0" smtClean="0">
                <a:solidFill>
                  <a:schemeClr val="tx1"/>
                </a:solidFill>
                <a:latin typeface="Calibri" pitchFamily="34" charset="0"/>
              </a:rPr>
              <a:t>Егорова Алена Юрьевна</a:t>
            </a:r>
            <a:endParaRPr lang="ru-RU" sz="2800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5081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285776"/>
            <a:ext cx="8229600" cy="1214446"/>
          </a:xfrm>
        </p:spPr>
        <p:txBody>
          <a:bodyPr/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Нападающие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928670"/>
          <a:ext cx="8686797" cy="54106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40971"/>
                <a:gridCol w="1240971"/>
                <a:gridCol w="1240971"/>
                <a:gridCol w="1240971"/>
                <a:gridCol w="1240971"/>
                <a:gridCol w="1240971"/>
                <a:gridCol w="1240971"/>
              </a:tblGrid>
              <a:tr h="12329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Показатели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до </a:t>
                      </a:r>
                      <a:r>
                        <a:rPr lang="ru-RU" sz="2400" dirty="0" err="1">
                          <a:latin typeface="Times New Roman"/>
                          <a:ea typeface="Times New Roman"/>
                          <a:cs typeface="Times New Roman"/>
                        </a:rPr>
                        <a:t>эксперим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после эксперим.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в </a:t>
                      </a:r>
                      <a:r>
                        <a:rPr lang="ru-RU" sz="2400" dirty="0" err="1">
                          <a:latin typeface="Times New Roman"/>
                          <a:ea typeface="Times New Roman"/>
                          <a:cs typeface="Times New Roman"/>
                        </a:rPr>
                        <a:t>ед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 измерен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822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Бег 6 м (с)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1,36 ± 0,18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1,27 ± 0,15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97790"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0,09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97790"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6,6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97790"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0,39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˃ 0,05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822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Бег 20 м (с)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3,18 ± 0,12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3,10 ± 0,05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03505"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0,08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03505"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2,5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03505"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4,74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˃ 0,05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159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Челночный бег </a:t>
                      </a:r>
                      <a:r>
                        <a:rPr lang="en-US" sz="2400">
                          <a:latin typeface="Times New Roman"/>
                          <a:ea typeface="Times New Roman"/>
                          <a:cs typeface="Times New Roman"/>
                        </a:rPr>
                        <a:t>40 c (</a:t>
                      </a: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м)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174 ± 18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184 ± 8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00330"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00330"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4,16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0,51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˃ 0,05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445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Прыжок вверх (см)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61 ± 3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65 ± 3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03505"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03505"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6,56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03505"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0,94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˃ 0,05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/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Центровые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928670"/>
          <a:ext cx="8715434" cy="54292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45062"/>
                <a:gridCol w="1245062"/>
                <a:gridCol w="1245062"/>
                <a:gridCol w="1245062"/>
                <a:gridCol w="1245062"/>
                <a:gridCol w="1245062"/>
                <a:gridCol w="1245062"/>
              </a:tblGrid>
              <a:tr h="12087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Показатели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до </a:t>
                      </a:r>
                      <a:r>
                        <a:rPr lang="ru-RU" sz="2400" dirty="0" err="1">
                          <a:latin typeface="Times New Roman"/>
                          <a:ea typeface="Times New Roman"/>
                          <a:cs typeface="Times New Roman"/>
                        </a:rPr>
                        <a:t>эксперим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после </a:t>
                      </a:r>
                      <a:r>
                        <a:rPr lang="ru-RU" sz="2400" dirty="0" err="1">
                          <a:latin typeface="Times New Roman"/>
                          <a:ea typeface="Times New Roman"/>
                          <a:cs typeface="Times New Roman"/>
                        </a:rPr>
                        <a:t>эксперим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в </a:t>
                      </a:r>
                      <a:r>
                        <a:rPr lang="ru-RU" sz="2400" dirty="0" err="1">
                          <a:latin typeface="Times New Roman"/>
                          <a:ea typeface="Times New Roman"/>
                          <a:cs typeface="Times New Roman"/>
                        </a:rPr>
                        <a:t>ед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 измерен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658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Бег 6 м (с)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1,50 ± 0,28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1,40 ± 0,12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0,1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6,6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0,33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˃ 0,05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658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Бег 20 м (с)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3,44 ± 0,24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3,30 ± 0,16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0,14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4,07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0,5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˃ 0,05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658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Челночный бег </a:t>
                      </a: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40 c (</a:t>
                      </a: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м)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168 ± 18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173 ± 9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1,19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0,25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˃ 0,05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915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Прыжок вверх (см)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53 ± 5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60 ± 4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13,2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1,09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˃ 0,05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sz="54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Спасибо за внимание!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Актуальность.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 smtClean="0">
              <a:solidFill>
                <a:schemeClr val="tx1"/>
              </a:solidFill>
              <a:latin typeface="Georgia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solidFill>
                  <a:schemeClr val="tx1"/>
                </a:solidFill>
                <a:latin typeface="Calibri" pitchFamily="34" charset="0"/>
              </a:rPr>
              <a:t>Проблема атлетической подготовки баскетболистов старших разрядов недостаточно рассматривалась </a:t>
            </a:r>
            <a:r>
              <a:rPr lang="ru-RU" sz="3600" dirty="0">
                <a:solidFill>
                  <a:schemeClr val="tx1"/>
                </a:solidFill>
                <a:latin typeface="Calibri" pitchFamily="34" charset="0"/>
              </a:rPr>
              <a:t>применительно к системе подготовки баскетболистов, обучающихся на факультетах физической культуры и являющихся широким резервом для спорта высших достижений.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4980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600200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Актуальность.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3600" dirty="0" smtClean="0">
                <a:solidFill>
                  <a:schemeClr val="tx1"/>
                </a:solidFill>
                <a:latin typeface="Calibri" pitchFamily="34" charset="0"/>
              </a:rPr>
              <a:t>Существующие разработки и рекомендации по планированию подготовки баскетболистов, рассчитанные на квалифицированных спортсменов, не учитывают особенностей режима учебы студентов, специфики календаря соревнований, особенности периодизации подготовки.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4888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Объект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и предмет исследования.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>
                <a:solidFill>
                  <a:schemeClr val="tx1"/>
                </a:solidFill>
                <a:latin typeface="Calibri" pitchFamily="34" charset="0"/>
              </a:rPr>
              <a:t>Объект исследования:</a:t>
            </a:r>
            <a:r>
              <a:rPr lang="ru-RU" sz="3600" dirty="0">
                <a:solidFill>
                  <a:schemeClr val="tx1"/>
                </a:solidFill>
                <a:latin typeface="Calibri" pitchFamily="34" charset="0"/>
              </a:rPr>
              <a:t> учебно-тренировочный процесс баскетболисток, обучающихся в академии физической культуры.</a:t>
            </a:r>
          </a:p>
          <a:p>
            <a:pPr marL="0" indent="0">
              <a:buNone/>
            </a:pPr>
            <a:r>
              <a:rPr lang="ru-RU" sz="3600" b="1" dirty="0">
                <a:solidFill>
                  <a:schemeClr val="tx1"/>
                </a:solidFill>
                <a:latin typeface="Calibri" pitchFamily="34" charset="0"/>
              </a:rPr>
              <a:t>Предмет исследования:</a:t>
            </a:r>
            <a:r>
              <a:rPr lang="ru-RU" sz="3600" dirty="0">
                <a:solidFill>
                  <a:schemeClr val="tx1"/>
                </a:solidFill>
                <a:latin typeface="Calibri" pitchFamily="34" charset="0"/>
              </a:rPr>
              <a:t> атлетическая подготовленность баскетболисток ДВГАФК.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2339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Гипотеза</a:t>
            </a:r>
            <a:r>
              <a:rPr lang="ru-RU" b="1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chemeClr val="tx1"/>
                </a:solidFill>
                <a:latin typeface="Calibri" pitchFamily="34" charset="0"/>
              </a:rPr>
              <a:t>Предполагалось, что рациональное использование средств и методов силовой подготовки, </a:t>
            </a:r>
            <a:r>
              <a:rPr lang="ru-RU" sz="3200" dirty="0" err="1" smtClean="0">
                <a:solidFill>
                  <a:schemeClr val="tx1"/>
                </a:solidFill>
                <a:latin typeface="Calibri" pitchFamily="34" charset="0"/>
              </a:rPr>
              <a:t>основаной</a:t>
            </a:r>
            <a:r>
              <a:rPr lang="ru-RU" sz="3200" dirty="0" smtClean="0">
                <a:solidFill>
                  <a:schemeClr val="tx1"/>
                </a:solidFill>
                <a:latin typeface="Calibri" pitchFamily="34" charset="0"/>
              </a:rPr>
              <a:t> на применении общеразвивающих и специализированных упражнений с отягощениями, позволит повысить уровень атлетической подготовленности баскетболисток и соответствующим образом улучшить функциональные возможности опорно- двигательного аппарата.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5836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8640"/>
            <a:ext cx="8229600" cy="648072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sz="3200" b="1" dirty="0">
                <a:solidFill>
                  <a:schemeClr val="tx1"/>
                </a:solidFill>
                <a:latin typeface="Calibri" pitchFamily="34" charset="0"/>
              </a:rPr>
              <a:t>Цель исследования</a:t>
            </a:r>
            <a:r>
              <a:rPr lang="ru-RU" sz="3200" dirty="0">
                <a:solidFill>
                  <a:schemeClr val="tx1"/>
                </a:solidFill>
                <a:latin typeface="Calibri" pitchFamily="34" charset="0"/>
              </a:rPr>
              <a:t> – повышение атлетической подготовленности </a:t>
            </a:r>
            <a:r>
              <a:rPr lang="ru-RU" sz="3200" dirty="0" smtClean="0">
                <a:solidFill>
                  <a:schemeClr val="tx1"/>
                </a:solidFill>
                <a:latin typeface="Calibri" pitchFamily="34" charset="0"/>
              </a:rPr>
              <a:t>студенток - баскетболисток.</a:t>
            </a:r>
          </a:p>
          <a:p>
            <a:pPr marL="0" indent="0">
              <a:buNone/>
            </a:pPr>
            <a:endParaRPr lang="ru-RU" sz="3200" dirty="0"/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Calibri" pitchFamily="34" charset="0"/>
              </a:rPr>
              <a:t>Задачи</a:t>
            </a:r>
            <a:r>
              <a:rPr lang="ru-RU" sz="3200" b="1" dirty="0">
                <a:solidFill>
                  <a:schemeClr val="tx1"/>
                </a:solidFill>
                <a:latin typeface="Calibri" pitchFamily="34" charset="0"/>
              </a:rPr>
              <a:t>:</a:t>
            </a:r>
            <a:endParaRPr lang="ru-RU" sz="3200" dirty="0">
              <a:solidFill>
                <a:schemeClr val="tx1"/>
              </a:solidFill>
              <a:latin typeface="Calibri" pitchFamily="34" charset="0"/>
            </a:endParaRPr>
          </a:p>
          <a:p>
            <a:pPr marL="0" lvl="0" indent="0">
              <a:buNone/>
            </a:pPr>
            <a:r>
              <a:rPr lang="ru-RU" sz="3200" dirty="0" smtClean="0">
                <a:solidFill>
                  <a:schemeClr val="tx1"/>
                </a:solidFill>
                <a:latin typeface="Calibri" pitchFamily="34" charset="0"/>
              </a:rPr>
              <a:t>1. Выполнить </a:t>
            </a:r>
            <a:r>
              <a:rPr lang="ru-RU" sz="3200" dirty="0">
                <a:solidFill>
                  <a:schemeClr val="tx1"/>
                </a:solidFill>
                <a:latin typeface="Calibri" pitchFamily="34" charset="0"/>
              </a:rPr>
              <a:t>анализ информационных источников по </a:t>
            </a:r>
            <a:r>
              <a:rPr lang="ru-RU" sz="3200" dirty="0" smtClean="0">
                <a:solidFill>
                  <a:schemeClr val="tx1"/>
                </a:solidFill>
                <a:latin typeface="Calibri" pitchFamily="34" charset="0"/>
              </a:rPr>
              <a:t>исследуемой </a:t>
            </a:r>
            <a:r>
              <a:rPr lang="ru-RU" sz="3200" dirty="0">
                <a:solidFill>
                  <a:schemeClr val="tx1"/>
                </a:solidFill>
                <a:latin typeface="Calibri" pitchFamily="34" charset="0"/>
              </a:rPr>
              <a:t>проблеме.</a:t>
            </a:r>
          </a:p>
          <a:p>
            <a:pPr marL="0" lvl="0" indent="0">
              <a:buNone/>
            </a:pPr>
            <a:r>
              <a:rPr lang="ru-RU" sz="3200" dirty="0" smtClean="0">
                <a:solidFill>
                  <a:schemeClr val="tx1"/>
                </a:solidFill>
                <a:latin typeface="Calibri" pitchFamily="34" charset="0"/>
              </a:rPr>
              <a:t>2. Разработать </a:t>
            </a:r>
            <a:r>
              <a:rPr lang="ru-RU" sz="3200" dirty="0">
                <a:solidFill>
                  <a:schemeClr val="tx1"/>
                </a:solidFill>
                <a:latin typeface="Calibri" pitchFamily="34" charset="0"/>
              </a:rPr>
              <a:t>и экспериментально доказать эффективность предложенных нами комплексов упражнений и заданий.</a:t>
            </a:r>
          </a:p>
          <a:p>
            <a:pPr marL="0" lvl="0" indent="0">
              <a:buNone/>
            </a:pPr>
            <a:r>
              <a:rPr lang="ru-RU" sz="3200" dirty="0" smtClean="0">
                <a:solidFill>
                  <a:schemeClr val="tx1"/>
                </a:solidFill>
                <a:latin typeface="Calibri" pitchFamily="34" charset="0"/>
              </a:rPr>
              <a:t>3. Изучить </a:t>
            </a:r>
            <a:r>
              <a:rPr lang="ru-RU" sz="3200" dirty="0">
                <a:solidFill>
                  <a:schemeClr val="tx1"/>
                </a:solidFill>
                <a:latin typeface="Calibri" pitchFamily="34" charset="0"/>
              </a:rPr>
              <a:t>динамику атлетической подготовленности игроков различного амплуа</a:t>
            </a:r>
            <a:r>
              <a:rPr lang="ru-RU" sz="3200" dirty="0" smtClean="0">
                <a:solidFill>
                  <a:schemeClr val="tx1"/>
                </a:solidFill>
                <a:latin typeface="Calibri" pitchFamily="34" charset="0"/>
              </a:rPr>
              <a:t>.</a:t>
            </a:r>
          </a:p>
          <a:p>
            <a:pPr marL="0" lv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1406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Методы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исследования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3600" dirty="0" smtClean="0">
                <a:solidFill>
                  <a:schemeClr val="tx1"/>
                </a:solidFill>
                <a:latin typeface="Calibri" pitchFamily="34" charset="0"/>
              </a:rPr>
              <a:t>1. Анализ информационных источников.</a:t>
            </a:r>
          </a:p>
          <a:p>
            <a:pPr marL="0" lvl="0" indent="0">
              <a:buNone/>
            </a:pPr>
            <a:r>
              <a:rPr lang="ru-RU" sz="3600" dirty="0" smtClean="0">
                <a:solidFill>
                  <a:schemeClr val="tx1"/>
                </a:solidFill>
                <a:latin typeface="Calibri" pitchFamily="34" charset="0"/>
              </a:rPr>
              <a:t>2. Педагогические  наблюдения.</a:t>
            </a:r>
          </a:p>
          <a:p>
            <a:pPr marL="0" lvl="0" indent="0">
              <a:buNone/>
            </a:pPr>
            <a:r>
              <a:rPr lang="ru-RU" sz="3600" dirty="0" smtClean="0">
                <a:solidFill>
                  <a:schemeClr val="tx1"/>
                </a:solidFill>
                <a:latin typeface="Calibri" pitchFamily="34" charset="0"/>
              </a:rPr>
              <a:t>3. Тестирование.</a:t>
            </a:r>
          </a:p>
          <a:p>
            <a:pPr marL="0" lvl="0" indent="0">
              <a:buNone/>
            </a:pPr>
            <a:r>
              <a:rPr lang="ru-RU" sz="3600" dirty="0" smtClean="0">
                <a:solidFill>
                  <a:schemeClr val="tx1"/>
                </a:solidFill>
                <a:latin typeface="Calibri" pitchFamily="34" charset="0"/>
              </a:rPr>
              <a:t>4. Педагогический эксперимент.</a:t>
            </a:r>
          </a:p>
          <a:p>
            <a:pPr marL="0" lvl="0" indent="0">
              <a:buNone/>
            </a:pPr>
            <a:r>
              <a:rPr lang="ru-RU" sz="3600" dirty="0" smtClean="0">
                <a:solidFill>
                  <a:schemeClr val="tx1"/>
                </a:solidFill>
                <a:latin typeface="Calibri" pitchFamily="34" charset="0"/>
              </a:rPr>
              <a:t>5. Методы математической статистики</a:t>
            </a:r>
            <a:r>
              <a:rPr lang="en-US" sz="3600" dirty="0" smtClean="0">
                <a:solidFill>
                  <a:schemeClr val="tx1"/>
                </a:solidFill>
                <a:latin typeface="Calibri" pitchFamily="34" charset="0"/>
              </a:rPr>
              <a:t>.</a:t>
            </a:r>
            <a:endParaRPr lang="ru-RU" sz="3600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0" indent="0"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8116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8043890" cy="178595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                                                   Таблица 3</a:t>
            </a:r>
            <a:b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Показатели</a:t>
            </a:r>
            <a:r>
              <a:rPr lang="ru-RU" sz="2000" b="1" dirty="0" smtClean="0"/>
              <a:t>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физической</a:t>
            </a:r>
            <a:r>
              <a:rPr lang="ru-RU" sz="2000" b="1" dirty="0" smtClean="0"/>
              <a:t> 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подготовленности</a:t>
            </a:r>
            <a:r>
              <a:rPr lang="ru-RU" sz="2000" b="1" dirty="0" smtClean="0"/>
              <a:t>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баскетболисток-студенток до и после эксперимента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2000" dirty="0">
              <a:solidFill>
                <a:schemeClr val="tx2">
                  <a:lumMod val="75000"/>
                </a:schemeClr>
              </a:solidFill>
              <a:latin typeface="+mj-lt"/>
              <a:cs typeface="Calibri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643050"/>
          <a:ext cx="8786875" cy="46291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7190"/>
                <a:gridCol w="1732395"/>
                <a:gridCol w="1116215"/>
                <a:gridCol w="1116215"/>
                <a:gridCol w="1116215"/>
                <a:gridCol w="1116215"/>
                <a:gridCol w="1116215"/>
                <a:gridCol w="1116215"/>
              </a:tblGrid>
              <a:tr h="341142">
                <a:tc rowSpan="2">
                  <a:txBody>
                    <a:bodyPr/>
                    <a:lstStyle/>
                    <a:p>
                      <a:r>
                        <a:rPr lang="ru-RU" dirty="0" smtClean="0"/>
                        <a:t>№ </a:t>
                      </a:r>
                      <a:r>
                        <a:rPr lang="ru-RU" dirty="0" err="1" smtClean="0"/>
                        <a:t>п</a:t>
                      </a:r>
                      <a:r>
                        <a:rPr lang="en-US" dirty="0" smtClean="0"/>
                        <a:t>/</a:t>
                      </a:r>
                      <a:r>
                        <a:rPr lang="ru-RU" dirty="0" err="1" smtClean="0"/>
                        <a:t>п</a:t>
                      </a:r>
                      <a:endParaRPr lang="en-US" dirty="0" smtClean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Тесты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82550" marR="8255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до эксперимента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/>
                </a:tc>
                <a:tc rowSpan="2"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после эксперимента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r>
                        <a:rPr lang="ru-RU" dirty="0" smtClean="0"/>
                        <a:t>        разница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  </a:t>
                      </a:r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endParaRPr lang="ru-RU" sz="2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Р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/>
                </a:tc>
              </a:tr>
              <a:tr h="5732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ед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измерения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%</a:t>
                      </a:r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/>
                </a:tc>
              </a:tr>
              <a:tr h="837251"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Бег 6м., (с)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1,41 ±0,18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1,28 ±0,08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0,13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9,2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0,65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˃ 0,05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837251">
                <a:tc>
                  <a:txBody>
                    <a:bodyPr/>
                    <a:lstStyle/>
                    <a:p>
                      <a:r>
                        <a:rPr lang="ru-RU" dirty="0" smtClean="0"/>
                        <a:t>2.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Бег 20 м., (с)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3,30 ±0,22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3,10 ± 0,18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6,1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0,7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˃ 0,05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837251">
                <a:tc>
                  <a:txBody>
                    <a:bodyPr/>
                    <a:lstStyle/>
                    <a:p>
                      <a:r>
                        <a:rPr lang="ru-RU" dirty="0" smtClean="0"/>
                        <a:t>3.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Прыжок вверх, см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58 ±3,63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65 ±2,14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12,1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1,66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˃ 0,05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837251">
                <a:tc>
                  <a:txBody>
                    <a:bodyPr/>
                    <a:lstStyle/>
                    <a:p>
                      <a:r>
                        <a:rPr lang="ru-RU" dirty="0" smtClean="0"/>
                        <a:t>4.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Челночный бег 2x40 с (м)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195 ± 17,4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205 ± 10,1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5,1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0,5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˃ 0,05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28588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                           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                                             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Таблица 4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000" b="1" dirty="0" smtClean="0"/>
              <a:t>Показатели физической подготовленности баскетболистов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разных амплуа до и после эксперимента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Защитники</a:t>
            </a:r>
            <a:r>
              <a:rPr lang="ru-RU" sz="2400" dirty="0" smtClean="0"/>
              <a:t>.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571613"/>
          <a:ext cx="8229599" cy="516372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75657"/>
                <a:gridCol w="1175657"/>
                <a:gridCol w="1175657"/>
                <a:gridCol w="1175657"/>
                <a:gridCol w="1175657"/>
                <a:gridCol w="1175657"/>
                <a:gridCol w="1175657"/>
              </a:tblGrid>
              <a:tr h="10514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Показатели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до эксперим.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после эксперим.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в ед измерен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Times New Roman"/>
                        </a:rPr>
                        <a:t>t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P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667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Бег 6 м (с)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1,34 ± 0,14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1,20 ± 0,14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60960"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0,14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60960"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10,5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60960"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0,7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˃ 0,05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667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Бег 20 м (с)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3,20 ± 0,18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3,00 ± 0,05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00330"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0,2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00330" algn="ctr"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6,3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00330"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1,05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˃ 0,05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514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Челночный бег </a:t>
                      </a:r>
                      <a:r>
                        <a:rPr lang="en-US" sz="2400">
                          <a:latin typeface="Times New Roman"/>
                          <a:ea typeface="Times New Roman"/>
                          <a:cs typeface="Times New Roman"/>
                        </a:rPr>
                        <a:t>40 c (</a:t>
                      </a: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м)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182 ± 10,3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196 ± 9,2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00330"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00330"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4,2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00330"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1,01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˃ 0,05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356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Прыжок вверх (см)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60 ± 3,8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63 ± 3,8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00330"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00330"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100330" algn="ctr"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5,56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˃ 0,05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577</TotalTime>
  <Words>505</Words>
  <Application>Microsoft Office PowerPoint</Application>
  <PresentationFormat>Экран (4:3)</PresentationFormat>
  <Paragraphs>213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Calibri</vt:lpstr>
      <vt:lpstr>Century Gothic</vt:lpstr>
      <vt:lpstr>Courier New</vt:lpstr>
      <vt:lpstr>Georgia</vt:lpstr>
      <vt:lpstr>Palatino Linotype</vt:lpstr>
      <vt:lpstr>Times New Roman</vt:lpstr>
      <vt:lpstr>Исполнительная</vt:lpstr>
      <vt:lpstr>      ВЛИЯНИЕ ТРЕНИРОВОЧНЫХ НАГРУЗОК НА ПОВЫШЕНИЕ АТЛЕТИЧЕСКОЙ ПОДГОТОВЛЕННОСТИ СТУДЕНТОК - БАСКЕТБОЛИСТОК  </vt:lpstr>
      <vt:lpstr>Актуальность.</vt:lpstr>
      <vt:lpstr>Актуальность.</vt:lpstr>
      <vt:lpstr>Объект и предмет исследования.</vt:lpstr>
      <vt:lpstr>Гипотеза.</vt:lpstr>
      <vt:lpstr>Презентация PowerPoint</vt:lpstr>
      <vt:lpstr>Методы исследования.</vt:lpstr>
      <vt:lpstr>                                                                                                            Таблица 3 Показатели физической  подготовленности баскетболисток-студенток до и после эксперимента </vt:lpstr>
      <vt:lpstr>                                                                                                                                     Таблица 4  Показатели физической подготовленности баскетболистов разных амплуа до и после эксперимента Защитники.</vt:lpstr>
      <vt:lpstr>   Нападающие.</vt:lpstr>
      <vt:lpstr>Центровые.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ПОВЫШЕНИЕ АТЛЕТИЧЕСКОЙ ПОДГОТОВЛЕННОСТИ БАСКЕТБОЛИСТОК - СТУДЕНТОК</dc:title>
  <dc:creator>Студент-02</dc:creator>
  <cp:lastModifiedBy>LEXA</cp:lastModifiedBy>
  <cp:revision>22</cp:revision>
  <dcterms:created xsi:type="dcterms:W3CDTF">2014-03-27T21:34:39Z</dcterms:created>
  <dcterms:modified xsi:type="dcterms:W3CDTF">2019-05-29T13:27:33Z</dcterms:modified>
</cp:coreProperties>
</file>