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80" r:id="rId4"/>
    <p:sldId id="279" r:id="rId5"/>
    <p:sldId id="281" r:id="rId6"/>
    <p:sldId id="282" r:id="rId7"/>
    <p:sldId id="283" r:id="rId8"/>
    <p:sldId id="286" r:id="rId9"/>
    <p:sldId id="285" r:id="rId10"/>
    <p:sldId id="284" r:id="rId11"/>
    <p:sldId id="288" r:id="rId12"/>
    <p:sldId id="287" r:id="rId13"/>
    <p:sldId id="289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D3EA"/>
    <a:srgbClr val="71BBFF"/>
    <a:srgbClr val="12C81B"/>
    <a:srgbClr val="71EBFF"/>
    <a:srgbClr val="000000"/>
    <a:srgbClr val="0A79B0"/>
    <a:srgbClr val="1190E7"/>
    <a:srgbClr val="FFFF00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8" autoAdjust="0"/>
    <p:restoredTop sz="95596" autoAdjust="0"/>
  </p:normalViewPr>
  <p:slideViewPr>
    <p:cSldViewPr>
      <p:cViewPr>
        <p:scale>
          <a:sx n="90" d="100"/>
          <a:sy n="90" d="100"/>
        </p:scale>
        <p:origin x="-2322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AE77683-DAB7-4FF9-937D-67DCF3607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20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5ECB57-D03F-4EF4-A8A0-261B3EE816C9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33998D-E29A-4951-AA00-F612487C638B}" type="slidenum">
              <a:rPr lang="en-US" sz="1200">
                <a:solidFill>
                  <a:prstClr val="black"/>
                </a:solidFill>
              </a:rPr>
              <a:pPr eaLnBrk="1" hangingPunct="1"/>
              <a:t>10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33998D-E29A-4951-AA00-F612487C638B}" type="slidenum">
              <a:rPr lang="en-US" sz="1200">
                <a:solidFill>
                  <a:prstClr val="black"/>
                </a:solidFill>
              </a:rPr>
              <a:pPr eaLnBrk="1" hangingPunct="1"/>
              <a:t>11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33998D-E29A-4951-AA00-F612487C638B}" type="slidenum">
              <a:rPr lang="en-US" sz="1200">
                <a:solidFill>
                  <a:prstClr val="black"/>
                </a:solidFill>
              </a:rPr>
              <a:pPr eaLnBrk="1" hangingPunct="1"/>
              <a:t>12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33998D-E29A-4951-AA00-F612487C638B}" type="slidenum">
              <a:rPr lang="en-US" sz="1200">
                <a:solidFill>
                  <a:prstClr val="black"/>
                </a:solidFill>
              </a:rPr>
              <a:pPr eaLnBrk="1" hangingPunct="1"/>
              <a:t>13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33998D-E29A-4951-AA00-F612487C638B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33998D-E29A-4951-AA00-F612487C638B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404684-9B99-4955-BEB9-A892F8E2B418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404684-9B99-4955-BEB9-A892F8E2B418}" type="slidenum">
              <a:rPr lang="en-US" sz="1200"/>
              <a:pPr eaLnBrk="1" hangingPunct="1"/>
              <a:t>5</a:t>
            </a:fld>
            <a:endParaRPr lang="en-US" sz="120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33998D-E29A-4951-AA00-F612487C638B}" type="slidenum">
              <a:rPr lang="en-US" sz="1200">
                <a:solidFill>
                  <a:prstClr val="black"/>
                </a:solidFill>
              </a:rPr>
              <a:pPr eaLnBrk="1" hangingPunct="1"/>
              <a:t>6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33998D-E29A-4951-AA00-F612487C638B}" type="slidenum">
              <a:rPr lang="en-US" sz="1200">
                <a:solidFill>
                  <a:prstClr val="black"/>
                </a:solidFill>
              </a:rPr>
              <a:pPr eaLnBrk="1" hangingPunct="1"/>
              <a:t>7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33998D-E29A-4951-AA00-F612487C638B}" type="slidenum">
              <a:rPr lang="en-US" sz="1200">
                <a:solidFill>
                  <a:prstClr val="black"/>
                </a:solidFill>
              </a:rPr>
              <a:pPr eaLnBrk="1" hangingPunct="1"/>
              <a:t>8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33998D-E29A-4951-AA00-F612487C638B}" type="slidenum">
              <a:rPr lang="en-US" sz="1200">
                <a:solidFill>
                  <a:prstClr val="black"/>
                </a:solidFill>
              </a:rPr>
              <a:pPr eaLnBrk="1" hangingPunct="1"/>
              <a:t>9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990600"/>
            <a:ext cx="7772400" cy="704850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676400"/>
            <a:ext cx="7772400" cy="685800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859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3182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1676400"/>
            <a:ext cx="18288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1676400"/>
            <a:ext cx="53340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8730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1676400"/>
            <a:ext cx="73152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323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0708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5299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4384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4384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763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066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3932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280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8274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uk-U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6919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676400"/>
            <a:ext cx="73152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438400"/>
            <a:ext cx="7315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hlink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hlink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hlink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hlink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hlink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hlink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hlink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hlink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184298"/>
            <a:ext cx="6324600" cy="2558901"/>
          </a:xfrm>
        </p:spPr>
        <p:txBody>
          <a:bodyPr/>
          <a:lstStyle/>
          <a:p>
            <a:pPr algn="r" eaLnBrk="1" hangingPunct="1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Краткосрочный проект 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«Загадки космоса»</a:t>
            </a:r>
            <a:endParaRPr lang="en-US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19400" y="4191000"/>
            <a:ext cx="5867400" cy="2362200"/>
          </a:xfrm>
        </p:spPr>
        <p:txBody>
          <a:bodyPr/>
          <a:lstStyle/>
          <a:p>
            <a:pPr algn="r" eaLnBrk="1" hangingPunct="1"/>
            <a:r>
              <a:rPr lang="ru-RU" sz="2300" dirty="0" smtClean="0"/>
              <a:t>Средняя группа № 4</a:t>
            </a:r>
          </a:p>
          <a:p>
            <a:pPr algn="r" eaLnBrk="1" hangingPunct="1"/>
            <a:r>
              <a:rPr lang="ru-RU" sz="2300" dirty="0" smtClean="0"/>
              <a:t>Воспитатели: </a:t>
            </a:r>
            <a:r>
              <a:rPr lang="ru-RU" sz="2300" dirty="0" err="1" smtClean="0"/>
              <a:t>Манькова</a:t>
            </a:r>
            <a:r>
              <a:rPr lang="ru-RU" sz="2300" dirty="0" smtClean="0"/>
              <a:t> О.Ю.</a:t>
            </a:r>
          </a:p>
          <a:p>
            <a:pPr algn="r" eaLnBrk="1" hangingPunct="1"/>
            <a:r>
              <a:rPr lang="ru-RU" sz="2300" dirty="0" err="1" smtClean="0"/>
              <a:t>Студеникина</a:t>
            </a:r>
            <a:r>
              <a:rPr lang="ru-RU" sz="2300" dirty="0" smtClean="0"/>
              <a:t> Ю.П.</a:t>
            </a:r>
          </a:p>
          <a:p>
            <a:pPr algn="r" eaLnBrk="1" hangingPunct="1"/>
            <a:r>
              <a:rPr lang="ru-RU" sz="2300" dirty="0" smtClean="0"/>
              <a:t>2019 год</a:t>
            </a:r>
            <a:endParaRPr lang="en-US" sz="23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86600" cy="792163"/>
          </a:xfrm>
          <a:effectLst>
            <a:outerShdw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ru-RU" sz="3800" b="1" dirty="0" smtClean="0">
                <a:solidFill>
                  <a:schemeClr val="tx1"/>
                </a:solidFill>
              </a:rPr>
              <a:t>Энциклопедии о космосе:</a:t>
            </a:r>
            <a:endParaRPr lang="en-US" sz="3800" b="1" dirty="0" smtClean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63" y="1295400"/>
            <a:ext cx="4064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78450" y="3079750"/>
            <a:ext cx="3009900" cy="401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363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86600" cy="792163"/>
          </a:xfrm>
          <a:effectLst>
            <a:outerShdw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ru-RU" sz="3800" b="1" dirty="0" smtClean="0">
                <a:solidFill>
                  <a:schemeClr val="tx1"/>
                </a:solidFill>
              </a:rPr>
              <a:t>Музыкальные игры:</a:t>
            </a:r>
            <a:endParaRPr lang="en-US" sz="3800" b="1" dirty="0" smtClean="0">
              <a:solidFill>
                <a:schemeClr val="tx1"/>
              </a:solidFill>
            </a:endParaRPr>
          </a:p>
        </p:txBody>
      </p:sp>
      <p:pic>
        <p:nvPicPr>
          <p:cNvPr id="3074" name="Picture 2" descr="D:\мое работа\новые дети\IMG_20190320_09220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" y="1143000"/>
            <a:ext cx="3613597" cy="32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21203" y="3581400"/>
            <a:ext cx="4598256" cy="2748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091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86600" cy="792163"/>
          </a:xfrm>
          <a:effectLst>
            <a:outerShdw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ru-RU" sz="3800" b="1" dirty="0" smtClean="0">
                <a:solidFill>
                  <a:schemeClr val="tx1"/>
                </a:solidFill>
              </a:rPr>
              <a:t>Космический уголок:</a:t>
            </a:r>
            <a:endParaRPr lang="en-US" sz="3800" b="1" dirty="0" smtClean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421" y="990600"/>
            <a:ext cx="3772786" cy="28295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414" y="3850316"/>
            <a:ext cx="38608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800" y="2441991"/>
            <a:ext cx="4270209" cy="2845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656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924800" cy="792163"/>
          </a:xfrm>
          <a:effectLst>
            <a:outerShdw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ru-RU" sz="3800" b="1" dirty="0" smtClean="0">
                <a:solidFill>
                  <a:schemeClr val="tx1"/>
                </a:solidFill>
              </a:rPr>
              <a:t>ФЭМП (математические игры</a:t>
            </a:r>
            <a:r>
              <a:rPr lang="ru-RU" sz="3800" b="1" dirty="0">
                <a:solidFill>
                  <a:schemeClr val="tx1"/>
                </a:solidFill>
              </a:rPr>
              <a:t>)</a:t>
            </a:r>
            <a:r>
              <a:rPr lang="ru-RU" sz="3800" b="1" dirty="0" smtClean="0">
                <a:solidFill>
                  <a:schemeClr val="tx1"/>
                </a:solidFill>
              </a:rPr>
              <a:t>:</a:t>
            </a:r>
            <a:endParaRPr lang="en-US" sz="3800" b="1" dirty="0" smtClean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1000" y="3657601"/>
            <a:ext cx="4792912" cy="303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335" y="1143000"/>
            <a:ext cx="4648200" cy="3214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688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86600" cy="792163"/>
          </a:xfrm>
          <a:effectLst>
            <a:outerShdw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ru-RU" sz="3800" dirty="0" smtClean="0">
                <a:solidFill>
                  <a:schemeClr val="tx1"/>
                </a:solidFill>
              </a:rPr>
              <a:t>Паспорт проекта</a:t>
            </a:r>
            <a:endParaRPr lang="en-US" sz="3800" dirty="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74850"/>
            <a:ext cx="6705600" cy="328295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1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Вид проекта: </a:t>
            </a:r>
            <a:r>
              <a:rPr lang="ru-RU" sz="18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творческо-информационный.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1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Продолжительность проекта: </a:t>
            </a:r>
            <a:r>
              <a:rPr lang="ru-RU" sz="18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краткосрочный.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1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Срок реализации: </a:t>
            </a:r>
            <a:r>
              <a:rPr lang="ru-RU" sz="1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8-12 апреля  2019 </a:t>
            </a:r>
            <a:r>
              <a:rPr lang="ru-RU" sz="18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года.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1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18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 дети, родители, </a:t>
            </a:r>
            <a:r>
              <a:rPr lang="ru-RU" sz="1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воспитатели </a:t>
            </a:r>
            <a:r>
              <a:rPr lang="ru-RU" sz="18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средней группы.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1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Образовательная область: </a:t>
            </a:r>
            <a:r>
              <a:rPr lang="ru-RU" sz="18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патриотическое воспитание дошкольников, ознакомление с окружающей действительностью.</a:t>
            </a:r>
          </a:p>
          <a:p>
            <a:pPr marL="0" indent="0">
              <a:lnSpc>
                <a:spcPct val="80000"/>
              </a:lnSpc>
              <a:buNone/>
            </a:pPr>
            <a:endParaRPr lang="en-US" sz="18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86600" cy="792163"/>
          </a:xfrm>
          <a:effectLst>
            <a:outerShdw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ru-RU" sz="3800" b="1" dirty="0" smtClean="0">
                <a:solidFill>
                  <a:schemeClr val="tx1"/>
                </a:solidFill>
              </a:rPr>
              <a:t>Цель проекта:</a:t>
            </a:r>
            <a:endParaRPr lang="en-US" sz="3800" b="1" dirty="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772400" cy="50292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2000" dirty="0">
                <a:solidFill>
                  <a:schemeClr val="tx1"/>
                </a:solidFill>
                <a:latin typeface="Arial" charset="0"/>
              </a:rPr>
              <a:t>Формирование  у  детей </a:t>
            </a:r>
            <a:r>
              <a:rPr lang="ru-RU" sz="2000" dirty="0" smtClean="0">
                <a:solidFill>
                  <a:schemeClr val="tx1"/>
                </a:solidFill>
                <a:latin typeface="Arial" charset="0"/>
              </a:rPr>
              <a:t>среднего </a:t>
            </a:r>
            <a:r>
              <a:rPr lang="ru-RU" sz="2000" dirty="0">
                <a:solidFill>
                  <a:schemeClr val="tx1"/>
                </a:solidFill>
                <a:latin typeface="Arial" charset="0"/>
              </a:rPr>
              <a:t>дошкольного возраста представлений о космическом пространстве, освоении космоса людьми.</a:t>
            </a:r>
            <a:br>
              <a:rPr lang="ru-RU" sz="2000" dirty="0">
                <a:solidFill>
                  <a:schemeClr val="tx1"/>
                </a:solidFill>
                <a:latin typeface="Arial" charset="0"/>
              </a:rPr>
            </a:br>
            <a:endParaRPr lang="ru-RU" sz="2000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 smtClean="0">
                <a:solidFill>
                  <a:schemeClr val="tx1"/>
                </a:solidFill>
                <a:latin typeface="+mj-lt"/>
              </a:rPr>
              <a:t>Задачи проекта: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Расширять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представление детей о космосе и космическом пространстве.      </a:t>
            </a: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Познакомить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первым лётчиком-космонавтом  Ю.А.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Гагариным, с освоением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человеком космического пространства,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 значением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космических исследований для жизни людей на Земле. </a:t>
            </a: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Воспитывать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чувство гордости за свою Родину; уважение к труду людей, работа, которых связана с освоением космоса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творческое воображение, фантазию, умение импровизировать, воспитывать взаимопомощь.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78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934200" cy="487362"/>
          </a:xfrm>
        </p:spPr>
        <p:txBody>
          <a:bodyPr/>
          <a:lstStyle/>
          <a:p>
            <a:pPr algn="ctr" eaLnBrk="1" hangingPunct="1"/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Продукты проекта</a:t>
            </a:r>
            <a:endParaRPr lang="en-US" sz="3200" b="1" u="sng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914400"/>
            <a:ext cx="7543800" cy="5715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Дети: выставка работ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«Солнечная система», «Первая ракета», «Космические цветы».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Коллективная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работа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«Планеты».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Педагоги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: презентация проекта.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      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Ожидаемые </a:t>
            </a:r>
            <a:r>
              <a:rPr lang="ru-RU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результаты: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Для детей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: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Приобщение детей к традиции проведения народного праздника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– «День космонавтики».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 Создание атмосферы радости приобщения к традиционному народному празднику.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 Повышение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познавательного интереса у детей к родной истории.</a:t>
            </a:r>
          </a:p>
          <a:p>
            <a:pPr>
              <a:lnSpc>
                <a:spcPct val="80000"/>
              </a:lnSpc>
            </a:pPr>
            <a:endParaRPr lang="ru-RU" sz="1800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Для педагогов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:</a:t>
            </a:r>
            <a:endParaRPr lang="ru-RU" sz="1800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Организация педагогического поиска через реализацию инновационных программ.</a:t>
            </a: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Повышение теоретического уровня и профессионализма педагогов.</a:t>
            </a:r>
          </a:p>
          <a:p>
            <a:pPr>
              <a:lnSpc>
                <a:spcPct val="80000"/>
              </a:lnSpc>
            </a:pPr>
            <a:endParaRPr lang="en-US" sz="2000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32185" y="1257600"/>
            <a:ext cx="8854950" cy="5058110"/>
            <a:chOff x="132185" y="1257600"/>
            <a:chExt cx="8854950" cy="50581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1520" y="1269359"/>
              <a:ext cx="1919535" cy="144016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ИЗО</a:t>
              </a:r>
            </a:p>
            <a:p>
              <a:r>
                <a:rPr lang="ru-RU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Рисование: Елочка на Рождество, Ряженые</a:t>
              </a:r>
            </a:p>
            <a:p>
              <a:r>
                <a:rPr lang="ru-RU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Аппликация: Рождественский ангел.</a:t>
              </a:r>
            </a:p>
            <a:p>
              <a:r>
                <a:rPr lang="ru-RU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Лепка из </a:t>
              </a:r>
              <a:r>
                <a:rPr lang="ru-RU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сол.теста</a:t>
              </a:r>
              <a:r>
                <a:rPr lang="ru-RU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Угощение на колядки.</a:t>
              </a:r>
              <a:endParaRPr lang="ru-RU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1257600"/>
              <a:ext cx="1919535" cy="146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1802" y="1257601"/>
              <a:ext cx="1939328" cy="146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2981325"/>
              <a:ext cx="2469346" cy="146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3005869"/>
              <a:ext cx="2974975" cy="146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5943" y="4654151"/>
              <a:ext cx="2911192" cy="146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6121" y="4653136"/>
              <a:ext cx="2856040" cy="146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185" y="4654152"/>
              <a:ext cx="2972912" cy="166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145" y="2981325"/>
              <a:ext cx="2974975" cy="146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1257602"/>
              <a:ext cx="1919535" cy="146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3359735" y="3236108"/>
              <a:ext cx="244881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u="sng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Загадочный </a:t>
              </a:r>
            </a:p>
            <a:p>
              <a:r>
                <a:rPr lang="ru-RU" sz="2800" b="1" u="sng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космос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25790" y="1273213"/>
              <a:ext cx="219964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100" u="sng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ФЭМП</a:t>
              </a:r>
            </a:p>
            <a:p>
              <a:r>
                <a:rPr lang="ru-RU" sz="11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Игровое упр.: Посчитай планеты,</a:t>
              </a:r>
            </a:p>
            <a:p>
              <a:r>
                <a:rPr lang="ru-RU" sz="11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Ближе-дальше</a:t>
              </a:r>
            </a:p>
            <a:p>
              <a:r>
                <a:rPr lang="ru-RU" sz="11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Игр.сит</a:t>
              </a:r>
              <a:r>
                <a:rPr lang="ru-RU" sz="11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.: Играем со звездами,</a:t>
              </a:r>
            </a:p>
            <a:p>
              <a:r>
                <a:rPr lang="ru-RU" sz="11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Волшебный мешочек</a:t>
              </a:r>
            </a:p>
            <a:p>
              <a:endParaRPr lang="ru-RU" sz="11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89542" y="1294511"/>
              <a:ext cx="1844414" cy="1554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u="sng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Чтение </a:t>
              </a:r>
              <a:r>
                <a:rPr lang="ru-RU" sz="1100" u="sng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худ.литературы</a:t>
              </a:r>
              <a:endParaRPr lang="ru-RU" sz="11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105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«Как Солнце и Луна друг к другу в гости приходили»,  «Краденое Солнце», </a:t>
              </a:r>
              <a:r>
                <a:rPr lang="ru-RU" sz="105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отр</a:t>
              </a:r>
              <a:r>
                <a:rPr lang="ru-RU" sz="105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.«Первый космонавт»</a:t>
              </a:r>
            </a:p>
            <a:p>
              <a:r>
                <a:rPr lang="ru-RU" sz="105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Загадывание загадок</a:t>
              </a:r>
            </a:p>
            <a:p>
              <a:r>
                <a:rPr lang="ru-RU" sz="105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Рассматривание иллюстраций </a:t>
              </a:r>
              <a:endParaRPr lang="ru-RU" sz="1050" dirty="0" smtClean="0">
                <a:solidFill>
                  <a:schemeClr val="bg1"/>
                </a:solidFill>
              </a:endParaRPr>
            </a:p>
            <a:p>
              <a:endParaRPr lang="ru-RU" sz="105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65118" y="1273213"/>
              <a:ext cx="1902681" cy="1392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u="sng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Развитие речи</a:t>
              </a:r>
            </a:p>
            <a:p>
              <a:pPr lvl="0"/>
              <a:r>
                <a:rPr lang="ru-RU" sz="105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Беседы </a:t>
              </a:r>
              <a:r>
                <a:rPr lang="ru-RU" sz="1050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«Что такое космос»</a:t>
              </a:r>
            </a:p>
            <a:p>
              <a:pPr lvl="0"/>
              <a:r>
                <a:rPr lang="ru-RU" sz="1050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«Первый космонавт»</a:t>
              </a:r>
            </a:p>
            <a:p>
              <a:pPr lvl="0"/>
              <a:r>
                <a:rPr lang="ru-RU" sz="1050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«Солнечная система»</a:t>
              </a:r>
              <a:endParaRPr lang="ru-RU" sz="10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/>
              <a:r>
                <a:rPr lang="ru-RU" sz="1050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Разучивание </a:t>
              </a:r>
              <a:r>
                <a:rPr lang="ru-RU" sz="105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колядок, стихов</a:t>
              </a:r>
            </a:p>
            <a:p>
              <a:r>
                <a:rPr lang="ru-RU" sz="105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Обогащение словаря: Планеты, звезды, вселенная, скафандр.</a:t>
              </a:r>
              <a:endParaRPr lang="ru-RU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1145" y="3140968"/>
              <a:ext cx="2926013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u="sng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Физическая культура</a:t>
              </a:r>
            </a:p>
            <a:p>
              <a:r>
                <a:rPr lang="ru-RU" sz="11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Подвиж.игры</a:t>
              </a:r>
              <a:r>
                <a:rPr lang="ru-RU" sz="11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 «Невесомость», «Космонавты», «Ракета»</a:t>
              </a:r>
            </a:p>
            <a:p>
              <a:r>
                <a:rPr lang="ru-RU" sz="110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Дидак.игры</a:t>
              </a:r>
              <a:r>
                <a:rPr lang="ru-RU" sz="11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 «Что есть в космосе», «Разрезанные картинки»</a:t>
              </a:r>
            </a:p>
            <a:p>
              <a:r>
                <a:rPr lang="ru-RU" sz="11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Сюжетно-рол. игра: «Исследователи космоса</a:t>
              </a:r>
              <a:r>
                <a:rPr lang="ru-RU" sz="1100" dirty="0" smtClean="0">
                  <a:solidFill>
                    <a:schemeClr val="bg1"/>
                  </a:solidFill>
                  <a:latin typeface="Times New Roman"/>
                </a:rPr>
                <a:t>».</a:t>
              </a:r>
              <a:endParaRPr lang="ru-RU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75943" y="3086404"/>
              <a:ext cx="2791856" cy="1369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u="sng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Музыка</a:t>
              </a:r>
            </a:p>
            <a:p>
              <a:r>
                <a:rPr lang="ru-RU" sz="9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Музыкальные игры: с колокольчиком  «Космические спасатели», « Собери космический мусор»</a:t>
              </a:r>
            </a:p>
            <a:p>
              <a:r>
                <a:rPr lang="ru-RU" sz="9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Игра в оркестре на различных музыкальных инструментах</a:t>
              </a:r>
              <a:r>
                <a:rPr lang="ru-RU" sz="9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  <a:p>
              <a:r>
                <a:rPr lang="ru-RU" sz="9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Прослушивание космической музыки, песен о космосе</a:t>
              </a:r>
              <a:endPara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1145" y="4869160"/>
              <a:ext cx="2926013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u="sng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ИКТ</a:t>
              </a:r>
            </a:p>
            <a:p>
              <a:r>
                <a:rPr lang="ru-RU" sz="1100" dirty="0">
                  <a:solidFill>
                    <a:schemeClr val="bg1"/>
                  </a:solidFill>
                  <a:latin typeface="Times New Roman"/>
                </a:rPr>
                <a:t>Просмотр презентации </a:t>
              </a:r>
              <a:r>
                <a:rPr lang="ru-RU" sz="1100" dirty="0" smtClean="0">
                  <a:solidFill>
                    <a:schemeClr val="bg1"/>
                  </a:solidFill>
                  <a:latin typeface="Times New Roman"/>
                </a:rPr>
                <a:t>«Солнечная система».</a:t>
              </a:r>
            </a:p>
            <a:p>
              <a:r>
                <a:rPr lang="ru-RU" sz="1100" dirty="0" smtClean="0">
                  <a:solidFill>
                    <a:schemeClr val="bg1"/>
                  </a:solidFill>
                  <a:latin typeface="Times New Roman"/>
                </a:rPr>
                <a:t>Просмотр мультфильма «Тайна третьей планеты»</a:t>
              </a:r>
            </a:p>
            <a:p>
              <a:r>
                <a:rPr lang="ru-RU" sz="1100" dirty="0" err="1" smtClean="0">
                  <a:solidFill>
                    <a:schemeClr val="bg1"/>
                  </a:solidFill>
                  <a:latin typeface="Times New Roman"/>
                </a:rPr>
                <a:t>Интер.игра</a:t>
              </a:r>
              <a:r>
                <a:rPr lang="ru-RU" sz="1100" dirty="0" smtClean="0">
                  <a:solidFill>
                    <a:schemeClr val="bg1"/>
                  </a:solidFill>
                  <a:latin typeface="Times New Roman"/>
                </a:rPr>
                <a:t> «Созвездия»</a:t>
              </a:r>
            </a:p>
            <a:p>
              <a:r>
                <a:rPr lang="ru-RU" sz="1100" dirty="0">
                  <a:solidFill>
                    <a:schemeClr val="bg1"/>
                  </a:solidFill>
                  <a:latin typeface="Times New Roman"/>
                </a:rPr>
                <a:t>Просмотр телевизионных передач по теме</a:t>
              </a:r>
              <a:r>
                <a:rPr lang="ru-RU" sz="1100" dirty="0" smtClean="0">
                  <a:solidFill>
                    <a:schemeClr val="bg1"/>
                  </a:solidFill>
                  <a:latin typeface="Times New Roman"/>
                </a:rPr>
                <a:t>.</a:t>
              </a:r>
            </a:p>
            <a:p>
              <a:r>
                <a:rPr lang="ru-RU" sz="1100" dirty="0" smtClean="0">
                  <a:solidFill>
                    <a:schemeClr val="bg1"/>
                  </a:solidFill>
                  <a:latin typeface="Times New Roman"/>
                  <a:cs typeface="Times New Roman" panose="02020603050405020304" pitchFamily="18" charset="0"/>
                </a:rPr>
                <a:t>Создание презентации о ходе проекта и видеоотчета</a:t>
              </a:r>
              <a:endParaRPr lang="ru-RU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06602" y="4751566"/>
              <a:ext cx="27335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u="sng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Индивидуальная работа</a:t>
              </a:r>
              <a:endParaRPr lang="ru-RU" sz="11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87212" y="4882371"/>
              <a:ext cx="271162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u="sng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Работа с родителями</a:t>
              </a:r>
            </a:p>
            <a:p>
              <a:pPr algn="ctr"/>
              <a:r>
                <a:rPr lang="ru-RU" sz="11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Повторение с детьми стихотворений Создание макетов планет</a:t>
              </a:r>
              <a:endParaRPr lang="ru-RU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712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86600" cy="792163"/>
          </a:xfrm>
          <a:effectLst>
            <a:outerShdw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ru-RU" sz="3800" b="1" dirty="0" smtClean="0">
                <a:solidFill>
                  <a:schemeClr val="tx1"/>
                </a:solidFill>
              </a:rPr>
              <a:t>Лепка:</a:t>
            </a:r>
            <a:endParaRPr lang="en-US" sz="3800" b="1" dirty="0" smtClean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143000"/>
            <a:ext cx="7606145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166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86600" cy="792163"/>
          </a:xfrm>
          <a:effectLst>
            <a:outerShdw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ru-RU" sz="3800" b="1" dirty="0" smtClean="0">
                <a:solidFill>
                  <a:schemeClr val="tx1"/>
                </a:solidFill>
              </a:rPr>
              <a:t>Оригами:</a:t>
            </a:r>
            <a:endParaRPr lang="en-US" sz="3800" b="1" dirty="0" smtClean="0">
              <a:solidFill>
                <a:schemeClr val="tx1"/>
              </a:solidFill>
            </a:endParaRPr>
          </a:p>
        </p:txBody>
      </p:sp>
      <p:pic>
        <p:nvPicPr>
          <p:cNvPr id="4098" name="Picture 2" descr="D:\мое работа\Фото дети работа\IMG_20160414_1035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940" y="1219200"/>
            <a:ext cx="7620000" cy="5200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97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792163"/>
          </a:xfrm>
          <a:effectLst>
            <a:outerShdw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ru-RU" sz="3800" b="1" dirty="0" smtClean="0">
                <a:solidFill>
                  <a:schemeClr val="tx1"/>
                </a:solidFill>
              </a:rPr>
              <a:t>Рисование с эл. аппликации:</a:t>
            </a:r>
            <a:endParaRPr lang="en-US" sz="38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D:\мое работа\новые дети\3Z2n0vEqAJ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1143000"/>
            <a:ext cx="3733800" cy="497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е работа\новые дети\zCd8QqukLe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2635250"/>
            <a:ext cx="4648200" cy="3486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2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86600" cy="792163"/>
          </a:xfrm>
          <a:effectLst>
            <a:outerShdw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ru-RU" sz="3800" b="1" dirty="0" smtClean="0">
                <a:solidFill>
                  <a:schemeClr val="tx1"/>
                </a:solidFill>
              </a:rPr>
              <a:t>Конструирование:</a:t>
            </a:r>
            <a:endParaRPr lang="en-US" sz="3800" b="1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 descr="D:\мое работа\новые дети\IMG_20190412_08035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0599" y="1151861"/>
            <a:ext cx="3820491" cy="34201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1981200"/>
            <a:ext cx="3288506" cy="4209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1076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Custom 118">
      <a:dk1>
        <a:srgbClr val="FFFFFF"/>
      </a:dk1>
      <a:lt1>
        <a:srgbClr val="FFFFFF"/>
      </a:lt1>
      <a:dk2>
        <a:srgbClr val="FFFFFF"/>
      </a:dk2>
      <a:lt2>
        <a:srgbClr val="0541C6"/>
      </a:lt2>
      <a:accent1>
        <a:srgbClr val="175DF9"/>
      </a:accent1>
      <a:accent2>
        <a:srgbClr val="578AFB"/>
      </a:accent2>
      <a:accent3>
        <a:srgbClr val="FFFFFF"/>
      </a:accent3>
      <a:accent4>
        <a:srgbClr val="BBC9D7"/>
      </a:accent4>
      <a:accent5>
        <a:srgbClr val="BBC9D7"/>
      </a:accent5>
      <a:accent6>
        <a:srgbClr val="99AEC3"/>
      </a:accent6>
      <a:hlink>
        <a:srgbClr val="00B0F0"/>
      </a:hlink>
      <a:folHlink>
        <a:srgbClr val="FFFFFF"/>
      </a:folHlink>
    </a:clrScheme>
    <a:fontScheme name="powerpoint-template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 1">
        <a:dk1>
          <a:srgbClr val="4D4D4D"/>
        </a:dk1>
        <a:lt1>
          <a:srgbClr val="FFFFFF"/>
        </a:lt1>
        <a:dk2>
          <a:srgbClr val="4D4D4D"/>
        </a:dk2>
        <a:lt2>
          <a:srgbClr val="80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2">
        <a:dk1>
          <a:srgbClr val="4D4D4D"/>
        </a:dk1>
        <a:lt1>
          <a:srgbClr val="FFFFFF"/>
        </a:lt1>
        <a:dk2>
          <a:srgbClr val="4D4D4D"/>
        </a:dk2>
        <a:lt2>
          <a:srgbClr val="B92B2B"/>
        </a:lt2>
        <a:accent1>
          <a:srgbClr val="0095B7"/>
        </a:accent1>
        <a:accent2>
          <a:srgbClr val="FAAC8F"/>
        </a:accent2>
        <a:accent3>
          <a:srgbClr val="FFFFFF"/>
        </a:accent3>
        <a:accent4>
          <a:srgbClr val="404040"/>
        </a:accent4>
        <a:accent5>
          <a:srgbClr val="AAC8D8"/>
        </a:accent5>
        <a:accent6>
          <a:srgbClr val="E39B81"/>
        </a:accent6>
        <a:hlink>
          <a:srgbClr val="2D328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3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4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1FAA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5">
        <a:dk1>
          <a:srgbClr val="4D4D4D"/>
        </a:dk1>
        <a:lt1>
          <a:srgbClr val="FFFFFF"/>
        </a:lt1>
        <a:dk2>
          <a:srgbClr val="4D4D4D"/>
        </a:dk2>
        <a:lt2>
          <a:srgbClr val="F6DF52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6">
        <a:dk1>
          <a:srgbClr val="4D4D4D"/>
        </a:dk1>
        <a:lt1>
          <a:srgbClr val="FFFFFF"/>
        </a:lt1>
        <a:dk2>
          <a:srgbClr val="4D4D4D"/>
        </a:dk2>
        <a:lt2>
          <a:srgbClr val="17593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7">
        <a:dk1>
          <a:srgbClr val="4D4D4D"/>
        </a:dk1>
        <a:lt1>
          <a:srgbClr val="FFFFFF"/>
        </a:lt1>
        <a:dk2>
          <a:srgbClr val="4D4D4D"/>
        </a:dk2>
        <a:lt2>
          <a:srgbClr val="17593B"/>
        </a:lt2>
        <a:accent1>
          <a:srgbClr val="2167BF"/>
        </a:accent1>
        <a:accent2>
          <a:srgbClr val="5D5537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534C31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8">
        <a:dk1>
          <a:srgbClr val="4D4D4D"/>
        </a:dk1>
        <a:lt1>
          <a:srgbClr val="FFFFFF"/>
        </a:lt1>
        <a:dk2>
          <a:srgbClr val="4D4D4D"/>
        </a:dk2>
        <a:lt2>
          <a:srgbClr val="17593B"/>
        </a:lt2>
        <a:accent1>
          <a:srgbClr val="2167BF"/>
        </a:accent1>
        <a:accent2>
          <a:srgbClr val="7F7863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726C59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9">
        <a:dk1>
          <a:srgbClr val="4D4D4D"/>
        </a:dk1>
        <a:lt1>
          <a:srgbClr val="FFFFFF"/>
        </a:lt1>
        <a:dk2>
          <a:srgbClr val="4D4D4D"/>
        </a:dk2>
        <a:lt2>
          <a:srgbClr val="17593B"/>
        </a:lt2>
        <a:accent1>
          <a:srgbClr val="2167BF"/>
        </a:accent1>
        <a:accent2>
          <a:srgbClr val="7F7863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726C59"/>
        </a:accent6>
        <a:hlink>
          <a:srgbClr val="4588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0">
        <a:dk1>
          <a:srgbClr val="4D4D4D"/>
        </a:dk1>
        <a:lt1>
          <a:srgbClr val="FFFFFF"/>
        </a:lt1>
        <a:dk2>
          <a:srgbClr val="4D4D4D"/>
        </a:dk2>
        <a:lt2>
          <a:srgbClr val="869BCC"/>
        </a:lt2>
        <a:accent1>
          <a:srgbClr val="00A2D9"/>
        </a:accent1>
        <a:accent2>
          <a:srgbClr val="B486B0"/>
        </a:accent2>
        <a:accent3>
          <a:srgbClr val="FFFFFF"/>
        </a:accent3>
        <a:accent4>
          <a:srgbClr val="404040"/>
        </a:accent4>
        <a:accent5>
          <a:srgbClr val="AACEE9"/>
        </a:accent5>
        <a:accent6>
          <a:srgbClr val="A3799F"/>
        </a:accent6>
        <a:hlink>
          <a:srgbClr val="3D5EA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1">
        <a:dk1>
          <a:srgbClr val="4D4D4D"/>
        </a:dk1>
        <a:lt1>
          <a:srgbClr val="FFFFFF"/>
        </a:lt1>
        <a:dk2>
          <a:srgbClr val="4D4D4D"/>
        </a:dk2>
        <a:lt2>
          <a:srgbClr val="2C86AA"/>
        </a:lt2>
        <a:accent1>
          <a:srgbClr val="4B782A"/>
        </a:accent1>
        <a:accent2>
          <a:srgbClr val="38AFD0"/>
        </a:accent2>
        <a:accent3>
          <a:srgbClr val="FFFFFF"/>
        </a:accent3>
        <a:accent4>
          <a:srgbClr val="404040"/>
        </a:accent4>
        <a:accent5>
          <a:srgbClr val="B1BEAC"/>
        </a:accent5>
        <a:accent6>
          <a:srgbClr val="329EBC"/>
        </a:accent6>
        <a:hlink>
          <a:srgbClr val="9DBC2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2">
        <a:dk1>
          <a:srgbClr val="4D4D4D"/>
        </a:dk1>
        <a:lt1>
          <a:srgbClr val="FFFFFF"/>
        </a:lt1>
        <a:dk2>
          <a:srgbClr val="4D4D4D"/>
        </a:dk2>
        <a:lt2>
          <a:srgbClr val="2A5CA3"/>
        </a:lt2>
        <a:accent1>
          <a:srgbClr val="45B0E1"/>
        </a:accent1>
        <a:accent2>
          <a:srgbClr val="2277C8"/>
        </a:accent2>
        <a:accent3>
          <a:srgbClr val="FFFFFF"/>
        </a:accent3>
        <a:accent4>
          <a:srgbClr val="404040"/>
        </a:accent4>
        <a:accent5>
          <a:srgbClr val="B0D4EE"/>
        </a:accent5>
        <a:accent6>
          <a:srgbClr val="1E6BB5"/>
        </a:accent6>
        <a:hlink>
          <a:srgbClr val="6BC5E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3">
        <a:dk1>
          <a:srgbClr val="4D4D4D"/>
        </a:dk1>
        <a:lt1>
          <a:srgbClr val="FFFFFF"/>
        </a:lt1>
        <a:dk2>
          <a:srgbClr val="4D4D4D"/>
        </a:dk2>
        <a:lt2>
          <a:srgbClr val="234C89"/>
        </a:lt2>
        <a:accent1>
          <a:srgbClr val="33C3E5"/>
        </a:accent1>
        <a:accent2>
          <a:srgbClr val="2277C8"/>
        </a:accent2>
        <a:accent3>
          <a:srgbClr val="FFFFFF"/>
        </a:accent3>
        <a:accent4>
          <a:srgbClr val="404040"/>
        </a:accent4>
        <a:accent5>
          <a:srgbClr val="ADDEF0"/>
        </a:accent5>
        <a:accent6>
          <a:srgbClr val="1E6BB5"/>
        </a:accent6>
        <a:hlink>
          <a:srgbClr val="2BA6D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4">
        <a:dk1>
          <a:srgbClr val="4D4D4D"/>
        </a:dk1>
        <a:lt1>
          <a:srgbClr val="FFFFFF"/>
        </a:lt1>
        <a:dk2>
          <a:srgbClr val="4D4D4D"/>
        </a:dk2>
        <a:lt2>
          <a:srgbClr val="31211B"/>
        </a:lt2>
        <a:accent1>
          <a:srgbClr val="9D8C83"/>
        </a:accent1>
        <a:accent2>
          <a:srgbClr val="7E6152"/>
        </a:accent2>
        <a:accent3>
          <a:srgbClr val="FFFFFF"/>
        </a:accent3>
        <a:accent4>
          <a:srgbClr val="404040"/>
        </a:accent4>
        <a:accent5>
          <a:srgbClr val="CCC5C1"/>
        </a:accent5>
        <a:accent6>
          <a:srgbClr val="725749"/>
        </a:accent6>
        <a:hlink>
          <a:srgbClr val="544A3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5">
        <a:dk1>
          <a:srgbClr val="4D4D4D"/>
        </a:dk1>
        <a:lt1>
          <a:srgbClr val="FFFFFF"/>
        </a:lt1>
        <a:dk2>
          <a:srgbClr val="4D4D4D"/>
        </a:dk2>
        <a:lt2>
          <a:srgbClr val="3F1531"/>
        </a:lt2>
        <a:accent1>
          <a:srgbClr val="800428"/>
        </a:accent1>
        <a:accent2>
          <a:srgbClr val="BF4F73"/>
        </a:accent2>
        <a:accent3>
          <a:srgbClr val="FFFFFF"/>
        </a:accent3>
        <a:accent4>
          <a:srgbClr val="404040"/>
        </a:accent4>
        <a:accent5>
          <a:srgbClr val="C0AAAC"/>
        </a:accent5>
        <a:accent6>
          <a:srgbClr val="AD4768"/>
        </a:accent6>
        <a:hlink>
          <a:srgbClr val="122F4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6">
        <a:dk1>
          <a:srgbClr val="4D4D4D"/>
        </a:dk1>
        <a:lt1>
          <a:srgbClr val="FFFFFF"/>
        </a:lt1>
        <a:dk2>
          <a:srgbClr val="4D4D4D"/>
        </a:dk2>
        <a:lt2>
          <a:srgbClr val="1C2CDB"/>
        </a:lt2>
        <a:accent1>
          <a:srgbClr val="7B34D8"/>
        </a:accent1>
        <a:accent2>
          <a:srgbClr val="EC2143"/>
        </a:accent2>
        <a:accent3>
          <a:srgbClr val="FFFFFF"/>
        </a:accent3>
        <a:accent4>
          <a:srgbClr val="404040"/>
        </a:accent4>
        <a:accent5>
          <a:srgbClr val="BFAEE9"/>
        </a:accent5>
        <a:accent6>
          <a:srgbClr val="D61D3C"/>
        </a:accent6>
        <a:hlink>
          <a:srgbClr val="FF370E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powerpoint-template-24</Template>
  <TotalTime>174</TotalTime>
  <Words>393</Words>
  <Application>Microsoft Office PowerPoint</Application>
  <PresentationFormat>Экран (4:3)</PresentationFormat>
  <Paragraphs>90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powerpoint-template-24</vt:lpstr>
      <vt:lpstr>Краткосрочный проект  «Загадки космоса»</vt:lpstr>
      <vt:lpstr>Паспорт проекта</vt:lpstr>
      <vt:lpstr>Цель проекта:</vt:lpstr>
      <vt:lpstr>Продукты проекта</vt:lpstr>
      <vt:lpstr>Презентация PowerPoint</vt:lpstr>
      <vt:lpstr>Лепка:</vt:lpstr>
      <vt:lpstr>Оригами:</vt:lpstr>
      <vt:lpstr>Рисование с эл. аппликации:</vt:lpstr>
      <vt:lpstr>Конструирование:</vt:lpstr>
      <vt:lpstr>Энциклопедии о космосе:</vt:lpstr>
      <vt:lpstr>Музыкальные игры:</vt:lpstr>
      <vt:lpstr>Космический уголок:</vt:lpstr>
      <vt:lpstr>ФЭМП (математические игры):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Ula</dc:creator>
  <cp:lastModifiedBy>Пользователь</cp:lastModifiedBy>
  <cp:revision>20</cp:revision>
  <dcterms:created xsi:type="dcterms:W3CDTF">2012-04-26T08:00:11Z</dcterms:created>
  <dcterms:modified xsi:type="dcterms:W3CDTF">2019-05-29T18:42:30Z</dcterms:modified>
</cp:coreProperties>
</file>