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670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490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5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74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80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042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831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66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303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951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187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30CE9-D01B-48BD-8CFE-0792331A3506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E42D4-4FB8-4027-B03F-BBBC6F4F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072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tructure.mil.ru/structure/forces/type/navy/baltic.htm" TargetMode="External"/><Relationship Id="rId2" Type="http://schemas.openxmlformats.org/officeDocument/2006/relationships/hyperlink" Target="https://structure.mil.ru/structure/forces/type/navy/north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ructure.mil.ru/structure/forces/type/navy/kasp.htm" TargetMode="External"/><Relationship Id="rId5" Type="http://schemas.openxmlformats.org/officeDocument/2006/relationships/hyperlink" Target="https://structure.mil.ru/structure/forces/type/navy/pacific.htm" TargetMode="External"/><Relationship Id="rId4" Type="http://schemas.openxmlformats.org/officeDocument/2006/relationships/hyperlink" Target="https://structure.mil.ru/structure/forces/type/navy/black_sea.htm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structure.mil.ru/structure/forces/strategic_rocket/structure/details.htm?id=11220@egOrganization" TargetMode="External"/><Relationship Id="rId13" Type="http://schemas.openxmlformats.org/officeDocument/2006/relationships/hyperlink" Target="https://structure.mil.ru/structure/forces/strategic_rocket/structure/details.htm?id=11224@egOrganization" TargetMode="External"/><Relationship Id="rId3" Type="http://schemas.openxmlformats.org/officeDocument/2006/relationships/hyperlink" Target="https://structure.mil.ru/structure/forces/strategic_rocket/structure/details.htm?id=11216@egOrganization" TargetMode="External"/><Relationship Id="rId7" Type="http://schemas.openxmlformats.org/officeDocument/2006/relationships/hyperlink" Target="https://structure.mil.ru/structure/forces/strategic_rocket/structure/details.htm?id=11221@egOrganization" TargetMode="External"/><Relationship Id="rId12" Type="http://schemas.openxmlformats.org/officeDocument/2006/relationships/hyperlink" Target="https://structure.mil.ru/structure/forces/strategic_rocket/structure/details.htm?id=11228@egOrganization" TargetMode="External"/><Relationship Id="rId2" Type="http://schemas.openxmlformats.org/officeDocument/2006/relationships/hyperlink" Target="https://structure.mil.ru/structure/forces/strategic_rocket/structure/details.htm?id=11215@egOrganization" TargetMode="External"/><Relationship Id="rId16" Type="http://schemas.openxmlformats.org/officeDocument/2006/relationships/hyperlink" Target="https://structure.mil.ru/structure/forces/strategic_rocket/structure/details.htm?id=11227@egOrganizati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ructure.mil.ru/structure/forces/strategic_rocket/structure/details.htm?id=11217@egOrganization" TargetMode="External"/><Relationship Id="rId11" Type="http://schemas.openxmlformats.org/officeDocument/2006/relationships/hyperlink" Target="https://structure.mil.ru/structure/forces/strategic_rocket/structure/details.htm?id=11226@egOrganization" TargetMode="External"/><Relationship Id="rId5" Type="http://schemas.openxmlformats.org/officeDocument/2006/relationships/hyperlink" Target="https://structure.mil.ru/structure/forces/strategic_rocket/structure/details.htm?id=11218@egOrganization" TargetMode="External"/><Relationship Id="rId15" Type="http://schemas.openxmlformats.org/officeDocument/2006/relationships/hyperlink" Target="https://structure.mil.ru/structure/forces/strategic_rocket/structure/details.htm?id=11232@egOrganization" TargetMode="External"/><Relationship Id="rId10" Type="http://schemas.openxmlformats.org/officeDocument/2006/relationships/hyperlink" Target="https://structure.mil.ru/structure/forces/strategic_rocket/structure/details.htm?id=11225@egOrganization" TargetMode="External"/><Relationship Id="rId4" Type="http://schemas.openxmlformats.org/officeDocument/2006/relationships/hyperlink" Target="https://structure.mil.ru/structure/forces/strategic_rocket/structure/details.htm?id=11219@egOrganization" TargetMode="External"/><Relationship Id="rId9" Type="http://schemas.openxmlformats.org/officeDocument/2006/relationships/hyperlink" Target="https://structure.mil.ru/structure/forces/strategic_rocket/structure/details.htm?id=11222@egOrganization" TargetMode="External"/><Relationship Id="rId14" Type="http://schemas.openxmlformats.org/officeDocument/2006/relationships/hyperlink" Target="https://structure.mil.ru/structure/forces/strategic_rocket/structure/details.htm?id=11230@egOrganization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tructure.mil.ru/structure/forces/strategic_rocket/structure/details.htm?id=11233@egOrganization" TargetMode="External"/><Relationship Id="rId2" Type="http://schemas.openxmlformats.org/officeDocument/2006/relationships/hyperlink" Target="https://structure.mil.ru/structure/forces/strategic_rocket/structure/details.htm?id=11234@egOrganizati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tat.ens.mil.ru/education/higher/academy/more.htm?id=8661@morfOrgEduc" TargetMode="External"/><Relationship Id="rId5" Type="http://schemas.openxmlformats.org/officeDocument/2006/relationships/hyperlink" Target="http://structure.mil.ru/structure/ministry_of_defence/details.htm?id=11229@egOrganization" TargetMode="External"/><Relationship Id="rId4" Type="http://schemas.openxmlformats.org/officeDocument/2006/relationships/hyperlink" Target="http://structure.mil.ru/structure/ministry_of_defence/details.htm?id=11231@egOrganization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structure.mil.ru/structure/forces/airborne/structure/details.htm?id=11749@egOrganization" TargetMode="External"/><Relationship Id="rId3" Type="http://schemas.openxmlformats.org/officeDocument/2006/relationships/hyperlink" Target="https://structure.mil.ru/structure/forces/airborne/structure/details.htm?id=11270@egOrganization" TargetMode="External"/><Relationship Id="rId7" Type="http://schemas.openxmlformats.org/officeDocument/2006/relationships/hyperlink" Target="http://structure.mil.ru/structure/forces/airborne/structure/details.htm?id=11269@egOrganization" TargetMode="External"/><Relationship Id="rId2" Type="http://schemas.openxmlformats.org/officeDocument/2006/relationships/hyperlink" Target="https://structure.mil.ru/structure/forces/airborne/structure/details.htm?id=9802@egOrganizati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ructure.mil.ru/structure/forces/airborne/structure/details.htm?id=11269@egOrganization" TargetMode="External"/><Relationship Id="rId11" Type="http://schemas.openxmlformats.org/officeDocument/2006/relationships/hyperlink" Target="https://structure.mil.ru/structure/forces/airborne/structure/details.htm?id=11750@egOrganization" TargetMode="External"/><Relationship Id="rId5" Type="http://schemas.openxmlformats.org/officeDocument/2006/relationships/hyperlink" Target="https://structure.mil.ru/structure/forces/airborne/structure/details.htm?id=11268@egOrganization" TargetMode="External"/><Relationship Id="rId10" Type="http://schemas.openxmlformats.org/officeDocument/2006/relationships/hyperlink" Target="https://structure.mil.ru/structure/forces/airborne/structure/details.htm?id=11752@egOrganization" TargetMode="External"/><Relationship Id="rId4" Type="http://schemas.openxmlformats.org/officeDocument/2006/relationships/hyperlink" Target="https://structure.mil.ru/structure/forces/airborne/structure/details.htm?id=11271@egOrganization" TargetMode="External"/><Relationship Id="rId9" Type="http://schemas.openxmlformats.org/officeDocument/2006/relationships/hyperlink" Target="https://structure.mil.ru/structure/forces/airborne/structure/details.htm?id=11272@egOrganization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structure.mil.ru/structure/forces/airborne/structure/details.htm?id=11266@egOrganization" TargetMode="External"/><Relationship Id="rId3" Type="http://schemas.openxmlformats.org/officeDocument/2006/relationships/hyperlink" Target="https://structure.mil.ru/structure/forces/airborne/structure/details.htm?id=11747@egOrganization" TargetMode="External"/><Relationship Id="rId7" Type="http://schemas.openxmlformats.org/officeDocument/2006/relationships/hyperlink" Target="https://structure.mil.ru/structure/forces/airborne/structure/details.htm?id=11266@egOrganization" TargetMode="External"/><Relationship Id="rId2" Type="http://schemas.openxmlformats.org/officeDocument/2006/relationships/hyperlink" Target="https://structure.mil.ru/structure/forces/airborne/structure/details.htm?id=8686@morfOrgEduc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ructure.mil.ru/structure/forces/airborne/structure/details.htm?id=11267@morfOrgEduc" TargetMode="External"/><Relationship Id="rId5" Type="http://schemas.openxmlformats.org/officeDocument/2006/relationships/hyperlink" Target="https://structure.mil.ru/structure/forces/airborne/structure/details.htm?id=12213@egOrganization" TargetMode="External"/><Relationship Id="rId4" Type="http://schemas.openxmlformats.org/officeDocument/2006/relationships/hyperlink" Target="https://structure.mil.ru/structure/forces/airborne/structure/details.htm?id=10652@morfOrgEduc" TargetMode="External"/><Relationship Id="rId9" Type="http://schemas.openxmlformats.org/officeDocument/2006/relationships/hyperlink" Target="https://structure.mil.ru/structure/forces/airborne/structure/details.htm?id=11265@egOrganization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structure.mil.ru/structure/forces/ground/structure/rhbz.htm" TargetMode="External"/><Relationship Id="rId3" Type="http://schemas.openxmlformats.org/officeDocument/2006/relationships/hyperlink" Target="https://structure.mil.ru/structure/forces/ground/structure/tank.htm" TargetMode="External"/><Relationship Id="rId7" Type="http://schemas.openxmlformats.org/officeDocument/2006/relationships/hyperlink" Target="https://structure.mil.ru/structure/forces/ground/structure/engineers.htm" TargetMode="External"/><Relationship Id="rId2" Type="http://schemas.openxmlformats.org/officeDocument/2006/relationships/hyperlink" Target="https://structure.mil.ru/structure/forces/ground/structure/motorised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ructure.mil.ru/structure/forces/ground/structure/reconnaissance.htm" TargetMode="External"/><Relationship Id="rId5" Type="http://schemas.openxmlformats.org/officeDocument/2006/relationships/hyperlink" Target="https://structure.mil.ru/structure/forces/ground/structure/vpvo.htm" TargetMode="External"/><Relationship Id="rId4" Type="http://schemas.openxmlformats.org/officeDocument/2006/relationships/hyperlink" Target="https://structure.mil.ru/structure/forces/ground/structure/rvia.htm" TargetMode="External"/><Relationship Id="rId9" Type="http://schemas.openxmlformats.org/officeDocument/2006/relationships/hyperlink" Target="https://structure.mil.ru/structure/forces/ground/structure/link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tructure.mil.ru/structure/forces/cosmic/news.htm" TargetMode="External"/><Relationship Id="rId2" Type="http://schemas.openxmlformats.org/officeDocument/2006/relationships/hyperlink" Target="https://structure.mil.ru/structure/forces/air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tructure.mil.ru/structure/forces/vks/pvo-pro/news.ht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structure.mil.ru/structure/forces/type/navy/pacific.htm" TargetMode="External"/><Relationship Id="rId3" Type="http://schemas.openxmlformats.org/officeDocument/2006/relationships/hyperlink" Target="https://structure.mil.ru/structure/forces/navy/structure/coastal_troops_fleet.htm" TargetMode="External"/><Relationship Id="rId7" Type="http://schemas.openxmlformats.org/officeDocument/2006/relationships/hyperlink" Target="https://structure.mil.ru/structure/forces/navy/structure/submarine_forces.htm" TargetMode="External"/><Relationship Id="rId2" Type="http://schemas.openxmlformats.org/officeDocument/2006/relationships/hyperlink" Target="https://structure.mil.ru/structure/okruga/north/news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ructure.mil.ru/structure/forces/type/navy/black_sea.htm" TargetMode="External"/><Relationship Id="rId5" Type="http://schemas.openxmlformats.org/officeDocument/2006/relationships/hyperlink" Target="https://structure.mil.ru/structure/forces/navy/structure/surface_forces.htm" TargetMode="External"/><Relationship Id="rId10" Type="http://schemas.openxmlformats.org/officeDocument/2006/relationships/hyperlink" Target="https://structure.mil.ru/structure/forces/navy/combined_fleet.htm" TargetMode="External"/><Relationship Id="rId4" Type="http://schemas.openxmlformats.org/officeDocument/2006/relationships/hyperlink" Target="https://structure.mil.ru/structure/forces/type/navy/baltic.htm" TargetMode="External"/><Relationship Id="rId9" Type="http://schemas.openxmlformats.org/officeDocument/2006/relationships/hyperlink" Target="https://structure.mil.ru/structure/forces/navy/structure/naval_aviation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0262" y="176839"/>
            <a:ext cx="1141423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Организационная структура Вооруженных Сил Российской Федерации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Вооруженных Сил, рода войск. История их развития и предназначение.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968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779" y="158869"/>
            <a:ext cx="115088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u="none" strike="noStrike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Военно-Морской Флот</a:t>
            </a:r>
          </a:p>
          <a:p>
            <a:pPr algn="ctr"/>
            <a:r>
              <a:rPr lang="ru-RU" sz="40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флота</a:t>
            </a: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Северный флот</a:t>
            </a:r>
            <a:endParaRPr lang="ru-RU" sz="40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Балтийский флот</a:t>
            </a:r>
            <a:endParaRPr lang="ru-RU" sz="40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Черноморский флот</a:t>
            </a:r>
            <a:endParaRPr lang="ru-RU" sz="40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Тихоокеанский флот</a:t>
            </a:r>
            <a:endParaRPr lang="ru-RU" sz="40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Каспийская флотилия</a:t>
            </a:r>
            <a:endParaRPr lang="ru-RU" sz="4000" b="1" i="0" u="sng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148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309" y="0"/>
            <a:ext cx="11666483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u="none" strike="noStrike" dirty="0" smtClean="0">
                <a:effectLst/>
                <a:latin typeface="Georgia" panose="02040502050405020303" pitchFamily="18" charset="0"/>
              </a:rPr>
              <a:t>Ракетные войска стратегического назначения</a:t>
            </a:r>
          </a:p>
          <a:p>
            <a:pPr algn="ctr"/>
            <a:r>
              <a:rPr lang="ru-RU" b="1" i="0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Командование Ракетных войск стратегического назначения</a:t>
            </a:r>
          </a:p>
          <a:p>
            <a:r>
              <a:rPr lang="ru-RU" b="1" i="0" u="sng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Ракетные армии:</a:t>
            </a:r>
          </a:p>
          <a:p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2"/>
              </a:rPr>
              <a:t>- Владимирское ракетное объединение (гвардейская ракетная Витебская Краснознаменная армия)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3"/>
              </a:rPr>
              <a:t>- Оренбургское ракетное объединение (Оренбургская ракетная армия)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4"/>
              </a:rPr>
              <a:t>- Омское ракетное объединение (гвардейская ракетная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4"/>
              </a:rPr>
              <a:t>Бериславско-Хинганская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4"/>
              </a:rPr>
              <a:t> дважды Краснознаменная, ордена Суворова армия)</a:t>
            </a:r>
            <a:endParaRPr lang="ru-RU" b="0" i="0" dirty="0" smtClean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r>
              <a:rPr lang="ru-RU" b="1" i="0" u="sng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Ракетные соединения:</a:t>
            </a:r>
          </a:p>
          <a:p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5"/>
              </a:rPr>
              <a:t>-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5"/>
              </a:rPr>
              <a:t>Бологоевское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5"/>
              </a:rPr>
              <a:t> ракетное соединение (гвардейская Краснознаменная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5"/>
              </a:rPr>
              <a:t>Режицкая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5"/>
              </a:rPr>
              <a:t> ракетная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6"/>
              </a:rPr>
              <a:t>- Барнаульское ракетное соединение (ракетная Краснознаменная орденов Кутузова и Александра Невского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7"/>
              </a:rPr>
              <a:t>- Иркутское ракетное соединение (гвардейская ракетная Витебская ордена Ленина Краснознаменная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8"/>
              </a:rPr>
              <a:t>- Йошкар-Олинское ракетное соединение (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8"/>
              </a:rPr>
              <a:t>Киевско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8"/>
              </a:rPr>
              <a:t>-Житомирская ордена Кутузова III степени ракетная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9"/>
              </a:rPr>
              <a:t>-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9"/>
              </a:rPr>
              <a:t>Козельское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9"/>
              </a:rPr>
              <a:t> ракетное соединение (гвардейская Краснознаменная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0"/>
              </a:rPr>
              <a:t>- Новосибирское ракетное соединение (гвардейская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0"/>
              </a:rPr>
              <a:t>Глуховская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0"/>
              </a:rPr>
              <a:t> ордена Ленина, Краснознаменная орденов Суворова, Кутузова и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0"/>
              </a:rPr>
              <a:t>Б.Хмельницкого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0"/>
              </a:rPr>
              <a:t> ракетная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1"/>
              </a:rPr>
              <a:t>-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1"/>
              </a:rPr>
              <a:t>Татищевское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1"/>
              </a:rPr>
              <a:t> ракетное соединение (Таманская ракетная ордена Октябрьской революции Краснознаменная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2"/>
              </a:rPr>
              <a:t>-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2"/>
              </a:rPr>
              <a:t>Тагильское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2"/>
              </a:rPr>
              <a:t> ракетное соединение (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2"/>
              </a:rPr>
              <a:t>Тагильская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2"/>
              </a:rPr>
              <a:t> ракетная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3"/>
              </a:rPr>
              <a:t>-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3"/>
              </a:rPr>
              <a:t>Тейковское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3"/>
              </a:rPr>
              <a:t> ракетное соединение (гвардейская ракетная ордена Кутузова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4"/>
              </a:rPr>
              <a:t>-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4"/>
              </a:rPr>
              <a:t>Ужурское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4"/>
              </a:rPr>
              <a:t> ракетное соединение (Краснознаменная ракетная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5"/>
              </a:rPr>
              <a:t>-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5"/>
              </a:rPr>
              <a:t>Юрьянское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5"/>
              </a:rPr>
              <a:t> ракетное соединение (Мелитопольская Краснознаменная ракетная дивизия)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6"/>
              </a:rPr>
              <a:t>- </a:t>
            </a:r>
            <a:r>
              <a:rPr lang="ru-RU" b="0" i="0" dirty="0" err="1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6"/>
              </a:rPr>
              <a:t>Ясненское</a:t>
            </a:r>
            <a:r>
              <a:rPr lang="ru-RU" b="0" i="0" dirty="0" smtClean="0">
                <a:solidFill>
                  <a:srgbClr val="E86131"/>
                </a:solidFill>
                <a:effectLst/>
                <a:latin typeface="arial" panose="020B0604020202020204" pitchFamily="34" charset="0"/>
                <a:hlinkClick r:id="rId16"/>
              </a:rPr>
              <a:t> ракетное соединение (Ракетная Краснознаменная дивизия)</a:t>
            </a:r>
            <a:endParaRPr lang="ru-RU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712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434" y="1169047"/>
            <a:ext cx="115088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0" i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Государственный центральный межвидовой полигон Министерства обороны Российской Федерации</a:t>
            </a:r>
            <a:endParaRPr lang="ru-RU" sz="3200" b="0" i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0" u="sng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центры и школы техников:</a:t>
            </a:r>
          </a:p>
          <a:p>
            <a:pPr algn="ctr"/>
            <a:r>
              <a:rPr lang="ru-RU" sz="3200" b="0" i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- 161-я школа техников РВСН (Астраханская область)</a:t>
            </a:r>
            <a:r>
              <a:rPr lang="ru-RU" sz="3200" b="0" i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i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- 90-й Межвидовый региональный учебный центр Ракетных войск стратегического назначения (Ярославская область)</a:t>
            </a:r>
            <a:r>
              <a:rPr lang="ru-RU" sz="3200" b="0" i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i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 Межвидовой региональный учебный центр Ракетных войск стратегического назначения (Псковская область)</a:t>
            </a:r>
            <a:endParaRPr lang="ru-RU" sz="3200" b="0" i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0" u="sng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Высшие военно-учебные заведения:</a:t>
            </a:r>
          </a:p>
          <a:p>
            <a:pPr algn="ctr"/>
            <a:r>
              <a:rPr lang="ru-RU" sz="3200" b="0" i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- Военная академия Ракетных войск стратегического назначения им. Петра Великого</a:t>
            </a:r>
            <a:endParaRPr lang="ru-RU" sz="32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996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8014" y="197346"/>
            <a:ext cx="1155612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u="none" strike="noStrike" dirty="0" smtClean="0">
                <a:solidFill>
                  <a:srgbClr val="FFFFFF"/>
                </a:solidFill>
                <a:effectLst/>
                <a:latin typeface="Georgia" panose="02040502050405020303" pitchFamily="18" charset="0"/>
              </a:rPr>
              <a:t>Воздушно-десантные войска</a:t>
            </a:r>
          </a:p>
          <a:p>
            <a:pPr algn="ctr"/>
            <a:r>
              <a:rPr lang="ru-RU" sz="2400" b="1" i="0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Командование Воздушно-десантных войск</a:t>
            </a:r>
            <a:endParaRPr lang="ru-RU" sz="2400" b="1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Воздушно-десантные и </a:t>
            </a:r>
            <a:r>
              <a:rPr lang="ru-RU" sz="2400" b="1" i="0" u="sng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десантно</a:t>
            </a:r>
            <a:r>
              <a:rPr lang="ru-RU" sz="2400" b="1" i="0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-штурмовые дивизии: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7-я гвардейская </a:t>
            </a:r>
            <a:r>
              <a:rPr lang="ru-RU" sz="2400" b="0" i="0" dirty="0" err="1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десантно</a:t>
            </a: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-штурмовая (горная) Краснознаменная орденов Суворова и Кутузова 2-й степени дивизия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76-я гвардейская </a:t>
            </a:r>
            <a:r>
              <a:rPr lang="ru-RU" sz="2400" b="0" i="0" dirty="0" err="1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десантно</a:t>
            </a: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-штурмовая Черниговская Краснознамённая дивизия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98-я гвардейская воздушно-десантная Свирская Краснознамённая ордена Кутузова 2-й степени дивизия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106-я гвардейская воздушно-десантная Тульская Краснознамённая ордена Кутузова дивизия</a:t>
            </a: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;</a:t>
            </a:r>
            <a:endParaRPr lang="ru-RU" sz="24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sng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Десантно</a:t>
            </a:r>
            <a:r>
              <a:rPr lang="ru-RU" sz="2400" b="1" i="0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-штурмовые бригады: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11-я отдельная гвардейская </a:t>
            </a:r>
            <a:r>
              <a:rPr lang="ru-RU" sz="2400" b="0" i="0" dirty="0" err="1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десантно</a:t>
            </a: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-штурмовая бригада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31-я отдельная гвардейская </a:t>
            </a:r>
            <a:r>
              <a:rPr lang="ru-RU" sz="2400" b="0" i="0" dirty="0" err="1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десантно</a:t>
            </a: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-штурмовая Ордена Кутузова 2-й степени бригада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56-я отдельная гвардейская </a:t>
            </a:r>
            <a:r>
              <a:rPr lang="ru-RU" sz="2400" b="0" i="0" dirty="0" err="1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десантно</a:t>
            </a: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-штурмовая ордена Отечественной войны бригада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83-я отдельная гвардейская </a:t>
            </a:r>
            <a:r>
              <a:rPr lang="ru-RU" sz="2400" b="0" i="0" dirty="0" err="1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десантно</a:t>
            </a:r>
            <a:r>
              <a:rPr lang="ru-RU" sz="24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-штурмовая бригада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990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0620" y="255832"/>
            <a:ext cx="1127234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учреждения: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Рязанское высшее воздушно-десантное командное училище (военный институт) имени генерала армии В.Ф. </a:t>
            </a:r>
            <a:r>
              <a:rPr lang="ru-RU" sz="2800" b="0" i="0" dirty="0" err="1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Маргелова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Омский кадетский военный корпус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Ульяновское гвардейское суворовское военное училище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Тульское суворовское военное училище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242-й учебный центр (подготовки младших специалистов Воздушно-десантных войск)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b="1" i="0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Воинская часть специального назначения: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45-я отдельная гвардейская орденов Кутузова и Александра Невского бригада специального назначения</a:t>
            </a:r>
            <a:r>
              <a:rPr lang="ru-RU" sz="28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;</a:t>
            </a:r>
            <a:endParaRPr lang="ru-RU" sz="28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Воинские части обеспечения: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38-я гвардейская бригада управления Воздушно-десантных войск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905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ructure.mil.ru/images/upload/2015/SAVX5384-5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72" y="203693"/>
            <a:ext cx="11130456" cy="627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193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2952" y="381790"/>
            <a:ext cx="6096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Минобороны России</a:t>
            </a:r>
          </a:p>
          <a:p>
            <a:endParaRPr lang="ru-RU" b="1" i="0" dirty="0" smtClean="0">
              <a:solidFill>
                <a:srgbClr val="333333"/>
              </a:solidFill>
              <a:effectLst/>
              <a:latin typeface="Georgia" panose="02040502050405020303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565" y="1305176"/>
            <a:ext cx="115876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МИНИСТР ОБОРОНЫ РОССИЙСКОЙ ФЕДЕРАЦИИ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ЗАМЕСТИТЕЛИ МИНИСТРА ОБОРОНЫ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ГЕНЕРАЛЬНЫЙ ШТАБ ВООРУЖЕННЫХ СИЛ РОССИЙСКОЙ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ГЛАВНЫЕ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ДЕПАРТАМЕНТЫ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СЛУЖБЫ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 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КОМАНДОВАНИЯ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КОМАНДОВАНИЯ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52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103" y="141889"/>
            <a:ext cx="6353504" cy="644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3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393" y="0"/>
            <a:ext cx="11792607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Путин Владимир Владимирович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Российской Федерации – Верховный Главнокомандующий Вооруженными Силами Российской Федерации</a:t>
            </a:r>
          </a:p>
          <a:p>
            <a:r>
              <a:rPr lang="ru-RU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 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7 октября 1952 г. в Ленинграде (ныне – Санкт-Петербург).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1975 г. окончил юридический факультет Ленинградского государственного университета.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распределению был направлен на работу в органы государственной безопасности. В 1985-1990 гг. работал в ГДР.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1990 г. – помощник ректора Ленинградского государственного университета по международным вопросам, затем – советник председателя Ленинградского городского совета.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июня 1991 г. – председатель Комитета по внешним связям мэрии Санкт-Петербурга, одновременно – с 1994 года – первый заместитель председателя правительства Санкт-Петербурга.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августа 1996 г. – заместитель управляющего делами Президента Российской Федерации.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марта 1997 г. – заместитель руководителя Администрации Президента Российской Федерации, начальник Главного контрольного управления Президента Российской Федерации.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мая 1998 г. – первый заместитель руководителя Администрации Президента Российской Федерации.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июле 1998 г. назначен директором Федеральной службы безопасности Российской Федерации, одновременно – с марта 1999 г. – Секретарь Совета Безопасности Российской Федерации.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августа 1999 г. – Председатель Правительства Российской Федерации.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31 декабря 1999 г. – исполняющий обязанности Президента Российской Федерации.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26 марта 2000 г. избран Президентом Российской Федерации. Вступил в должность 7 мая 2000 г.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 марта 2004 г. избран Президентом Российской Федерации на второй срок.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 мая 2008 г. Указом Президента Российской Федерации назначен Председателем Правительства Российской Федерации.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 марта 2012 г. избран Президентом Российской Федерации. Вступил в должность 7 мая 2012 г.</a:t>
            </a:r>
          </a:p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18 марта 2018 г. избран Президентом Российской Федерации. Вступил в должность 7 мая 2018 г.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экономических наук.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немецким и английским языками. </a:t>
            </a:r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77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¨Ð¾Ð¹Ð³Ñ Ð¡ÐµÑÐ³ÐµÐ¹ ÐÑÐ¶ÑÐ³ÐµÑÐ¾Ð²Ð¸Ñ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352" y="180044"/>
            <a:ext cx="5722881" cy="640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674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973" y="243291"/>
            <a:ext cx="1196602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Шойгу Сергей 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Кужугетович</a:t>
            </a:r>
            <a:endParaRPr lang="ru-RU" b="1" i="0" dirty="0" smtClean="0">
              <a:solidFill>
                <a:srgbClr val="333333"/>
              </a:solidFill>
              <a:effectLst/>
              <a:latin typeface="Georgia" panose="02040502050405020303" pitchFamily="18" charset="0"/>
            </a:endParaRP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Министр обороны Российской Федерации, генерал армии.</a:t>
            </a:r>
          </a:p>
          <a:p>
            <a:r>
              <a:rPr lang="ru-RU" b="1" dirty="0"/>
              <a:t>Биография</a:t>
            </a:r>
          </a:p>
          <a:p>
            <a:r>
              <a:rPr lang="ru-RU" dirty="0"/>
              <a:t>Родился 21 мая 1955 г. в г. Чадан Тувинской АССР (ныне – Республика Тыва</a:t>
            </a:r>
            <a:r>
              <a:rPr lang="ru-RU" dirty="0" smtClean="0"/>
              <a:t>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1977 г. окончил Красноярский политехнический институт по специальности «инженер-строитель</a:t>
            </a:r>
            <a:r>
              <a:rPr lang="ru-RU" dirty="0" smtClean="0"/>
              <a:t>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1977-1978 гг.— мастер треста «</a:t>
            </a:r>
            <a:r>
              <a:rPr lang="ru-RU" dirty="0" err="1"/>
              <a:t>Промхимстрой</a:t>
            </a:r>
            <a:r>
              <a:rPr lang="ru-RU" dirty="0"/>
              <a:t>» (г. Красноярск), в 1978-1979 гг. — мастер, начальник участка треста «</a:t>
            </a:r>
            <a:r>
              <a:rPr lang="ru-RU" dirty="0" err="1"/>
              <a:t>Тувинстрой</a:t>
            </a:r>
            <a:r>
              <a:rPr lang="ru-RU" dirty="0"/>
              <a:t>» (г. Кызыл</a:t>
            </a:r>
            <a:r>
              <a:rPr lang="ru-RU" dirty="0" smtClean="0"/>
              <a:t>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1979-1984 гг. — старший прораб, главный инженер, начальник строительного треста «</a:t>
            </a:r>
            <a:r>
              <a:rPr lang="ru-RU" dirty="0" err="1"/>
              <a:t>Ачинскалюминийстрой</a:t>
            </a:r>
            <a:r>
              <a:rPr lang="ru-RU" dirty="0"/>
              <a:t>» (г. Ачинск</a:t>
            </a:r>
            <a:r>
              <a:rPr lang="ru-RU" dirty="0" smtClean="0"/>
              <a:t>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1984-1985 гг. — заместитель управляющего трестом «</a:t>
            </a:r>
            <a:r>
              <a:rPr lang="ru-RU" dirty="0" err="1"/>
              <a:t>Саяналюминстрой</a:t>
            </a:r>
            <a:r>
              <a:rPr lang="ru-RU" dirty="0"/>
              <a:t>» (г. Саяногорск</a:t>
            </a:r>
            <a:r>
              <a:rPr lang="ru-RU" dirty="0" smtClean="0"/>
              <a:t>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1985-1986 гг. — управляющий трестом «</a:t>
            </a:r>
            <a:r>
              <a:rPr lang="ru-RU" dirty="0" err="1"/>
              <a:t>Саянтяжстрой</a:t>
            </a:r>
            <a:r>
              <a:rPr lang="ru-RU" dirty="0"/>
              <a:t>» (г. Абакан</a:t>
            </a:r>
            <a:r>
              <a:rPr lang="ru-RU" dirty="0" smtClean="0"/>
              <a:t>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1986-1988 гг. — управляющий трестом «</a:t>
            </a:r>
            <a:r>
              <a:rPr lang="ru-RU" dirty="0" err="1"/>
              <a:t>Абаканвагонстрой</a:t>
            </a:r>
            <a:r>
              <a:rPr lang="ru-RU" dirty="0"/>
              <a:t>» (г. Абакан</a:t>
            </a:r>
            <a:r>
              <a:rPr lang="ru-RU" dirty="0" smtClean="0"/>
              <a:t>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1988-1989 гг. — второй секретарь Абаканского ГК КПСС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1989-1990 гг. — инспектор Красноярского крайкома КПСС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 1990-1991 гг. — заместитель Председателя Государственного комитета РСФСР по архитектуре и строительству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 1991 г. — председатель Российского корпуса спасателей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 1991 г. — председатель Государственного комитета РСФСР по чрезвычайным ситуациям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849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566" y="220058"/>
            <a:ext cx="1187143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1991-1994 гг. — председатель Государственного комитета Российской Федерации по делам гражданской обороны, чрезвычайным ситуациям и ликвидации последствий стихийных бедствий.</a:t>
            </a:r>
            <a:br>
              <a:rPr lang="ru-RU" dirty="0" smtClean="0"/>
            </a:br>
            <a:r>
              <a:rPr lang="ru-RU" dirty="0" smtClean="0"/>
              <a:t>В 1994-2012 гг.— Министр Российской Федерации по делам гражданской обороны, чрезвычайным ситуациям и ликвидации последствий стихийных бедствий (с 10.01.2000 г. по 7.05.2000 г. — заместитель Председателя Правительства Российской Федерации - Министр МЧС России).</a:t>
            </a:r>
            <a:br>
              <a:rPr lang="ru-RU" dirty="0" smtClean="0"/>
            </a:br>
            <a:r>
              <a:rPr lang="ru-RU" dirty="0" smtClean="0"/>
              <a:t>С 11 мая 2012 г. — Губернатор Московской области.</a:t>
            </a:r>
            <a:br>
              <a:rPr lang="ru-RU" dirty="0" smtClean="0"/>
            </a:br>
            <a:r>
              <a:rPr lang="ru-RU" dirty="0" smtClean="0"/>
              <a:t>Указом Президента Российской Федерации от 6 ноября 2012 г. назначен Министром обороны Российской Федерации.</a:t>
            </a:r>
            <a:br>
              <a:rPr lang="ru-RU" dirty="0" smtClean="0"/>
            </a:br>
            <a:r>
              <a:rPr lang="ru-RU" dirty="0" smtClean="0"/>
              <a:t>Генерал армии.</a:t>
            </a:r>
            <a:br>
              <a:rPr lang="ru-RU" dirty="0" smtClean="0"/>
            </a:br>
            <a:r>
              <a:rPr lang="ru-RU" dirty="0" smtClean="0"/>
              <a:t>Герой Российской Федерации.</a:t>
            </a:r>
            <a:br>
              <a:rPr lang="ru-RU" dirty="0" smtClean="0"/>
            </a:br>
            <a:r>
              <a:rPr lang="ru-RU" dirty="0" smtClean="0"/>
              <a:t>Кандидат экономических наук.</a:t>
            </a:r>
            <a:br>
              <a:rPr lang="ru-RU" dirty="0" smtClean="0"/>
            </a:br>
            <a:r>
              <a:rPr lang="ru-RU" dirty="0" smtClean="0"/>
              <a:t>Постоянный член Совета Безопасности Российской Федерации (Указ Президента Российской Федерации от 25 мая 2012 г. № 715 в редакции Указа Президента Российской Федерации от 6 ноября 2012 г. №1487).</a:t>
            </a:r>
            <a:br>
              <a:rPr lang="ru-RU" dirty="0" smtClean="0"/>
            </a:br>
            <a:r>
              <a:rPr lang="ru-RU" dirty="0" smtClean="0"/>
              <a:t>Член Национального антитеррористического комитета (по должности) (Указ Президента Российской Федерации от 8 октября 2010 г. № 1222).</a:t>
            </a:r>
            <a:br>
              <a:rPr lang="ru-RU" dirty="0" smtClean="0"/>
            </a:br>
            <a:r>
              <a:rPr lang="ru-RU" dirty="0" smtClean="0"/>
              <a:t>Член Межведомственной комиссии по противодействию экстремизму в Российской Федерации (по должности) (Указ Президента Российской Федерации от 26 июля 2011 г. № 988).</a:t>
            </a:r>
            <a:br>
              <a:rPr lang="ru-RU" dirty="0" smtClean="0"/>
            </a:br>
            <a:r>
              <a:rPr lang="ru-RU" dirty="0" smtClean="0"/>
              <a:t>Заместитель руководителя межведомственной рабочей группы при Президенте Российской Федерации по контролю за выполнением государственного оборонного заказа и реализацией государственной программы вооружения (распоряжение Президента Российской Федерации от 16 октября 2012 г. №472-рп в редакции распоряжения Президента Российской Федерации от 6 ноября 2012 г. №498-рп).</a:t>
            </a:r>
            <a:br>
              <a:rPr lang="ru-RU" dirty="0" smtClean="0"/>
            </a:br>
            <a:r>
              <a:rPr lang="ru-RU" dirty="0" smtClean="0"/>
              <a:t>Награжден многими орденами и медалями.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056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497" y="0"/>
            <a:ext cx="1189245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u="none" strike="noStrike" dirty="0" smtClean="0">
                <a:solidFill>
                  <a:srgbClr val="FFFFFF"/>
                </a:solidFill>
                <a:effectLst/>
                <a:latin typeface="Georgia" panose="02040502050405020303" pitchFamily="18" charset="0"/>
              </a:rPr>
              <a:t>Сухопутные войска</a:t>
            </a:r>
          </a:p>
          <a:p>
            <a:pPr algn="ctr"/>
            <a:r>
              <a:rPr lang="ru-RU" sz="36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командование Сухопутных войск</a:t>
            </a:r>
          </a:p>
          <a:p>
            <a:r>
              <a:rPr lang="ru-RU" sz="36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Мотострелковые войска</a:t>
            </a:r>
            <a:endParaRPr lang="ru-RU" sz="36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Танковые войска</a:t>
            </a:r>
            <a:endParaRPr lang="ru-RU" sz="36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Ракетные войска и артиллерия</a:t>
            </a:r>
            <a:endParaRPr lang="ru-RU" sz="36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Войска противовоздушной обороны</a:t>
            </a:r>
            <a:endParaRPr lang="ru-RU" sz="36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Разведывательные соединения и воинские части</a:t>
            </a:r>
            <a:endParaRPr lang="ru-RU" sz="36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Инженерные войска</a:t>
            </a:r>
            <a:endParaRPr lang="ru-RU" sz="36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Войска радиационной, химической и биологической защиты</a:t>
            </a:r>
            <a:endParaRPr lang="ru-RU" sz="36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Войска связи</a:t>
            </a:r>
            <a:endParaRPr lang="ru-RU" sz="3600" b="1" i="0" u="sng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850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0980" y="423492"/>
            <a:ext cx="1116198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u="none" strike="noStrike" dirty="0" smtClean="0">
                <a:solidFill>
                  <a:srgbClr val="FFFFFF"/>
                </a:solidFill>
                <a:effectLst/>
                <a:latin typeface="Georgia" panose="02040502050405020303" pitchFamily="18" charset="0"/>
              </a:rPr>
              <a:t>Воздушно-космические силы</a:t>
            </a:r>
          </a:p>
          <a:p>
            <a:pPr algn="ctr"/>
            <a:r>
              <a:rPr lang="ru-RU" sz="40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командование Воздушно-космических сил</a:t>
            </a: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Военно-воздушные силы</a:t>
            </a:r>
            <a:endParaRPr lang="ru-RU" sz="40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Космические войска</a:t>
            </a:r>
            <a:endParaRPr lang="ru-RU" sz="40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Войска ПВО-ПРО</a:t>
            </a:r>
            <a:endParaRPr lang="ru-RU" sz="4000" b="1" i="0" u="sng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781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309" y="146493"/>
            <a:ext cx="11666483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u="none" strike="noStrike" dirty="0" smtClean="0">
                <a:solidFill>
                  <a:srgbClr val="FFFFFF"/>
                </a:solidFill>
                <a:effectLst/>
                <a:latin typeface="Georgia" panose="02040502050405020303" pitchFamily="18" charset="0"/>
              </a:rPr>
              <a:t>Военно-Морской Флот</a:t>
            </a:r>
          </a:p>
          <a:p>
            <a:pPr algn="ctr"/>
            <a:r>
              <a:rPr lang="ru-RU" sz="40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командование Военно-Морского Флота</a:t>
            </a: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</a:t>
            </a:r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ереговые войска</a:t>
            </a:r>
            <a:endParaRPr lang="ru-RU" sz="40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Н</a:t>
            </a:r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адводные силы</a:t>
            </a:r>
            <a:endParaRPr lang="ru-RU" sz="40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П</a:t>
            </a:r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одводные силы</a:t>
            </a:r>
            <a:endParaRPr lang="ru-RU" sz="40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М</a:t>
            </a:r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орская авиация</a:t>
            </a:r>
            <a:endParaRPr lang="ru-RU" sz="4000" b="1" i="0" u="sng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0" u="sng" dirty="0" smtClean="0">
                <a:solidFill>
                  <a:srgbClr val="E861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Объединение флота</a:t>
            </a:r>
            <a:endParaRPr lang="ru-RU" sz="4000" b="1" i="0" u="sng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4292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286</Words>
  <Application>Microsoft Office PowerPoint</Application>
  <PresentationFormat>Широкоэкранный</PresentationFormat>
  <Paragraphs>86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2019-03-19T08:46:10Z</dcterms:created>
  <dcterms:modified xsi:type="dcterms:W3CDTF">2019-03-19T09:02:58Z</dcterms:modified>
</cp:coreProperties>
</file>