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8"/>
  </p:notesMasterIdLst>
  <p:handoutMasterIdLst>
    <p:handoutMasterId r:id="rId19"/>
  </p:handoutMasterIdLst>
  <p:sldIdLst>
    <p:sldId id="257" r:id="rId5"/>
    <p:sldId id="266" r:id="rId6"/>
    <p:sldId id="268" r:id="rId7"/>
    <p:sldId id="269" r:id="rId8"/>
    <p:sldId id="270" r:id="rId9"/>
    <p:sldId id="272" r:id="rId10"/>
    <p:sldId id="276" r:id="rId11"/>
    <p:sldId id="274" r:id="rId12"/>
    <p:sldId id="277" r:id="rId13"/>
    <p:sldId id="275" r:id="rId14"/>
    <p:sldId id="278" r:id="rId15"/>
    <p:sldId id="279" r:id="rId16"/>
    <p:sldId id="281" r:id="rId17"/>
  </p:sldIdLst>
  <p:sldSz cx="12192000"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D03447BB-5D67-496B-8E87-E561075AD55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623" autoAdjust="0"/>
    <p:restoredTop sz="95590" autoAdjust="0"/>
  </p:normalViewPr>
  <p:slideViewPr>
    <p:cSldViewPr>
      <p:cViewPr varScale="1">
        <p:scale>
          <a:sx n="65" d="100"/>
          <a:sy n="65" d="100"/>
        </p:scale>
        <p:origin x="-82" y="-22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57" d="100"/>
          <a:sy n="57" d="100"/>
        </p:scale>
        <p:origin x="1878" y="84"/>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ru-RU" dirty="0"/>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B0154B1C-7EF0-44D2-8E14-EB3DC0D9A0EE}" type="datetime1">
              <a:rPr lang="ru-RU" smtClean="0"/>
              <a:pPr algn="r" rtl="0"/>
              <a:t>30.05.2019</a:t>
            </a:fld>
            <a:endParaRPr lang="ru-RU"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ru-RU" dirty="0"/>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r>
              <a:rPr lang="ru-RU" dirty="0" smtClean="0"/>
              <a:t>‹#›</a:t>
            </a:r>
            <a:endParaRPr lang="ru-RU" dirty="0"/>
          </a:p>
        </p:txBody>
      </p:sp>
    </p:spTree>
    <p:extLst>
      <p:ext uri="{BB962C8B-B14F-4D97-AF65-F5344CB8AC3E}">
        <p14:creationId xmlns="" xmlns:p14="http://schemas.microsoft.com/office/powerpoint/2010/main" val="21908472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vl1pPr>
          </a:lstStyle>
          <a:p>
            <a:fld id="{D1F3F38E-6A19-4BB9-A228-1BC22CE614C9}" type="datetime1">
              <a:rPr lang="ru-RU" smtClean="0"/>
              <a:pPr/>
              <a:t>30.05.2019</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dirty="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vl1pPr>
          </a:lstStyle>
          <a:p>
            <a:r>
              <a:rPr lang="ru-RU" dirty="0" smtClean="0"/>
              <a:t>‹#›</a:t>
            </a:r>
            <a:endParaRPr lang="ru-RU" dirty="0"/>
          </a:p>
        </p:txBody>
      </p:sp>
    </p:spTree>
    <p:extLst>
      <p:ext uri="{BB962C8B-B14F-4D97-AF65-F5344CB8AC3E}">
        <p14:creationId xmlns="" xmlns:p14="http://schemas.microsoft.com/office/powerpoint/2010/main" val="210761948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r>
              <a:rPr lang="ru-RU" smtClean="0"/>
              <a:t>‹#›</a:t>
            </a:r>
            <a:endParaRPr lang="ru-RU" dirty="0"/>
          </a:p>
        </p:txBody>
      </p:sp>
    </p:spTree>
    <p:extLst>
      <p:ext uri="{BB962C8B-B14F-4D97-AF65-F5344CB8AC3E}">
        <p14:creationId xmlns="" xmlns:p14="http://schemas.microsoft.com/office/powerpoint/2010/main" val="257537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r>
              <a:rPr lang="ru-RU" dirty="0"/>
              <a:t>Чтобы заменить этот рисунок, выберите и удалите его. После этого щелкните значок «Вставить рисунок», чтобы добавить собственный рисунок.</a:t>
            </a:r>
            <a:endParaRPr lang="en-US" dirty="0"/>
          </a:p>
        </p:txBody>
      </p:sp>
      <p:sp>
        <p:nvSpPr>
          <p:cNvPr id="4" name="Номер слайда 3"/>
          <p:cNvSpPr>
            <a:spLocks noGrp="1"/>
          </p:cNvSpPr>
          <p:nvPr>
            <p:ph type="sldNum" sz="quarter" idx="10"/>
          </p:nvPr>
        </p:nvSpPr>
        <p:spPr/>
        <p:txBody>
          <a:bodyPr rtlCol="0"/>
          <a:lstStyle/>
          <a:p>
            <a:pPr rtl="0"/>
            <a:r>
              <a:rPr lang="en-US" dirty="0" smtClean="0"/>
              <a:t>2</a:t>
            </a:r>
            <a:endParaRPr lang="en-US" dirty="0"/>
          </a:p>
        </p:txBody>
      </p:sp>
    </p:spTree>
    <p:extLst>
      <p:ext uri="{BB962C8B-B14F-4D97-AF65-F5344CB8AC3E}">
        <p14:creationId xmlns:p14="http://schemas.microsoft.com/office/powerpoint/2010/main" xmlns="" val="58160259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638800" y="304801"/>
            <a:ext cx="5486400" cy="2514599"/>
          </a:xfrm>
        </p:spPr>
        <p:txBody>
          <a:bodyPr rtlCol="0" anchor="b">
            <a:normAutofit/>
          </a:bodyPr>
          <a:lstStyle>
            <a:lvl1pPr algn="l" rtl="0">
              <a:defRPr sz="5400"/>
            </a:lvl1pPr>
          </a:lstStyle>
          <a:p>
            <a:pPr rtl="0"/>
            <a:r>
              <a:rPr lang="ru-RU" dirty="0" smtClean="0"/>
              <a:t>Образец заголовка</a:t>
            </a:r>
            <a:endParaRPr lang="ru-RU" dirty="0"/>
          </a:p>
        </p:txBody>
      </p:sp>
      <p:sp>
        <p:nvSpPr>
          <p:cNvPr id="3" name="Подзаголовок 2"/>
          <p:cNvSpPr>
            <a:spLocks noGrp="1"/>
          </p:cNvSpPr>
          <p:nvPr>
            <p:ph type="subTitle" idx="1"/>
          </p:nvPr>
        </p:nvSpPr>
        <p:spPr>
          <a:xfrm>
            <a:off x="5638800" y="2895600"/>
            <a:ext cx="5486400" cy="914400"/>
          </a:xfrm>
        </p:spPr>
        <p:txBody>
          <a:bodyPr rtlCol="0"/>
          <a:lstStyle>
            <a:lvl1pPr marL="0" indent="0" algn="l" rtl="0">
              <a:spcBef>
                <a:spcPts val="1200"/>
              </a:spcBef>
              <a:buNone/>
              <a:defRPr sz="2400">
                <a:solidFill>
                  <a:schemeClr val="bg2">
                    <a:lumMod val="50000"/>
                    <a:lumOff val="50000"/>
                  </a:schemeClr>
                </a:solidFill>
              </a:defRPr>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ru-RU" dirty="0" smtClean="0"/>
              <a:t>Образец подзаголовка</a:t>
            </a:r>
            <a:endParaRPr lang="ru-RU" dirty="0"/>
          </a:p>
        </p:txBody>
      </p:sp>
    </p:spTree>
    <p:extLst>
      <p:ext uri="{BB962C8B-B14F-4D97-AF65-F5344CB8AC3E}">
        <p14:creationId xmlns="" xmlns:p14="http://schemas.microsoft.com/office/powerpoint/2010/main" val="820533759"/>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dirty="0" smtClean="0"/>
              <a:t>Образец заголовка</a:t>
            </a:r>
            <a:endParaRPr lang="ru-RU" dirty="0"/>
          </a:p>
        </p:txBody>
      </p:sp>
      <p:sp>
        <p:nvSpPr>
          <p:cNvPr id="3" name="Вертикальный текст 2"/>
          <p:cNvSpPr>
            <a:spLocks noGrp="1"/>
          </p:cNvSpPr>
          <p:nvPr>
            <p:ph type="body" orient="vert" idx="1"/>
          </p:nvPr>
        </p:nvSpPr>
        <p:spPr/>
        <p:txBody>
          <a:bodyPr vert="eaVert"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4" name="Дата 3"/>
          <p:cNvSpPr>
            <a:spLocks noGrp="1"/>
          </p:cNvSpPr>
          <p:nvPr>
            <p:ph type="dt" sz="half" idx="10"/>
          </p:nvPr>
        </p:nvSpPr>
        <p:spPr/>
        <p:txBody>
          <a:bodyPr rtlCol="0"/>
          <a:lstStyle/>
          <a:p>
            <a:pPr rtl="0"/>
            <a:fld id="{5FB6F5D6-E407-4790-A4C5-9D02BFF32147}" type="datetime1">
              <a:rPr lang="ru-RU" smtClean="0"/>
              <a:pPr rtl="0"/>
              <a:t>30.05.2019</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r>
              <a:rPr lang="ru-RU" dirty="0" smtClean="0"/>
              <a:t>‹#›</a:t>
            </a:r>
            <a:endParaRPr lang="ru-RU" dirty="0"/>
          </a:p>
        </p:txBody>
      </p:sp>
    </p:spTree>
    <p:extLst>
      <p:ext uri="{BB962C8B-B14F-4D97-AF65-F5344CB8AC3E}">
        <p14:creationId xmlns="" xmlns:p14="http://schemas.microsoft.com/office/powerpoint/2010/main" val="317451268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296400" y="365125"/>
            <a:ext cx="1828800" cy="5654675"/>
          </a:xfrm>
        </p:spPr>
        <p:txBody>
          <a:bodyPr vert="eaVert" rtlCol="0"/>
          <a:lstStyle/>
          <a:p>
            <a:pPr rtl="0"/>
            <a:r>
              <a:rPr lang="ru-RU" dirty="0" smtClean="0"/>
              <a:t>Образец заголовка</a:t>
            </a:r>
            <a:endParaRPr lang="ru-RU" dirty="0"/>
          </a:p>
        </p:txBody>
      </p:sp>
      <p:sp>
        <p:nvSpPr>
          <p:cNvPr id="3" name="Вертикальный текст 2"/>
          <p:cNvSpPr>
            <a:spLocks noGrp="1"/>
          </p:cNvSpPr>
          <p:nvPr>
            <p:ph type="body" orient="vert" idx="1"/>
          </p:nvPr>
        </p:nvSpPr>
        <p:spPr>
          <a:xfrm>
            <a:off x="1066800" y="365125"/>
            <a:ext cx="8001000" cy="5654675"/>
          </a:xfrm>
        </p:spPr>
        <p:txBody>
          <a:bodyPr vert="eaVert"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4" name="Дата 3"/>
          <p:cNvSpPr>
            <a:spLocks noGrp="1"/>
          </p:cNvSpPr>
          <p:nvPr>
            <p:ph type="dt" sz="half" idx="10"/>
          </p:nvPr>
        </p:nvSpPr>
        <p:spPr/>
        <p:txBody>
          <a:bodyPr rtlCol="0"/>
          <a:lstStyle/>
          <a:p>
            <a:pPr rtl="0"/>
            <a:fld id="{B7ACA3DE-3081-417E-B48D-C310A5005564}" type="datetime1">
              <a:rPr lang="ru-RU" smtClean="0"/>
              <a:pPr rtl="0"/>
              <a:t>30.05.2019</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r>
              <a:rPr lang="ru-RU" dirty="0" smtClean="0"/>
              <a:t>‹#›</a:t>
            </a:r>
            <a:endParaRPr lang="ru-RU" dirty="0"/>
          </a:p>
        </p:txBody>
      </p:sp>
    </p:spTree>
    <p:extLst>
      <p:ext uri="{BB962C8B-B14F-4D97-AF65-F5344CB8AC3E}">
        <p14:creationId xmlns="" xmlns:p14="http://schemas.microsoft.com/office/powerpoint/2010/main" val="447379043"/>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dirty="0" smtClean="0"/>
              <a:t>Образец заголовка</a:t>
            </a:r>
            <a:endParaRPr lang="ru-RU" dirty="0"/>
          </a:p>
        </p:txBody>
      </p:sp>
      <p:sp>
        <p:nvSpPr>
          <p:cNvPr id="3" name="Объект 2"/>
          <p:cNvSpPr>
            <a:spLocks noGrp="1"/>
          </p:cNvSpPr>
          <p:nvPr>
            <p:ph idx="1"/>
          </p:nvPr>
        </p:nvSpPr>
        <p:spPr/>
        <p:txBody>
          <a:bodyPr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4" name="Дата 3"/>
          <p:cNvSpPr>
            <a:spLocks noGrp="1"/>
          </p:cNvSpPr>
          <p:nvPr>
            <p:ph type="dt" sz="half" idx="10"/>
          </p:nvPr>
        </p:nvSpPr>
        <p:spPr/>
        <p:txBody>
          <a:bodyPr rtlCol="0"/>
          <a:lstStyle/>
          <a:p>
            <a:pPr rtl="0"/>
            <a:fld id="{CD4100BF-A590-47AD-AB95-20CB64AD4081}" type="datetime1">
              <a:rPr lang="ru-RU" smtClean="0"/>
              <a:pPr rtl="0"/>
              <a:t>30.05.2019</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r>
              <a:rPr lang="ru-RU" dirty="0" smtClean="0"/>
              <a:t>‹#›</a:t>
            </a:r>
            <a:endParaRPr lang="ru-RU" dirty="0"/>
          </a:p>
        </p:txBody>
      </p:sp>
    </p:spTree>
    <p:extLst>
      <p:ext uri="{BB962C8B-B14F-4D97-AF65-F5344CB8AC3E}">
        <p14:creationId xmlns="" xmlns:p14="http://schemas.microsoft.com/office/powerpoint/2010/main" val="327300975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0450" y="1676401"/>
            <a:ext cx="10058400" cy="1752600"/>
          </a:xfrm>
        </p:spPr>
        <p:txBody>
          <a:bodyPr rtlCol="0" anchor="b">
            <a:normAutofit/>
          </a:bodyPr>
          <a:lstStyle>
            <a:lvl1pPr algn="l" rtl="0">
              <a:defRPr sz="4800"/>
            </a:lvl1pPr>
          </a:lstStyle>
          <a:p>
            <a:pPr rtl="0"/>
            <a:r>
              <a:rPr lang="ru-RU" dirty="0" smtClean="0"/>
              <a:t>Образец заголовка</a:t>
            </a:r>
            <a:endParaRPr lang="ru-RU" dirty="0"/>
          </a:p>
        </p:txBody>
      </p:sp>
      <p:sp>
        <p:nvSpPr>
          <p:cNvPr id="3" name="Текст 2"/>
          <p:cNvSpPr>
            <a:spLocks noGrp="1"/>
          </p:cNvSpPr>
          <p:nvPr>
            <p:ph type="body" idx="1"/>
          </p:nvPr>
        </p:nvSpPr>
        <p:spPr>
          <a:xfrm>
            <a:off x="1060450" y="3581400"/>
            <a:ext cx="10058400" cy="1143000"/>
          </a:xfrm>
        </p:spPr>
        <p:txBody>
          <a:bodyPr rtlCol="0"/>
          <a:lstStyle>
            <a:lvl1pPr marL="0" indent="0" algn="l" rtl="0">
              <a:spcBef>
                <a:spcPts val="1200"/>
              </a:spcBef>
              <a:buNone/>
              <a:defRPr sz="2400">
                <a:solidFill>
                  <a:schemeClr val="tx1">
                    <a:tint val="75000"/>
                  </a:schemeClr>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ru-RU" dirty="0"/>
              <a:t>Образец текста</a:t>
            </a:r>
          </a:p>
        </p:txBody>
      </p:sp>
      <p:sp>
        <p:nvSpPr>
          <p:cNvPr id="4" name="Дата 3"/>
          <p:cNvSpPr>
            <a:spLocks noGrp="1"/>
          </p:cNvSpPr>
          <p:nvPr>
            <p:ph type="dt" sz="half" idx="10"/>
          </p:nvPr>
        </p:nvSpPr>
        <p:spPr/>
        <p:txBody>
          <a:bodyPr rtlCol="0"/>
          <a:lstStyle/>
          <a:p>
            <a:pPr rtl="0"/>
            <a:fld id="{E28FFA48-CAAA-4AE3-B5CB-6DBC6069D8EA}" type="datetime1">
              <a:rPr lang="ru-RU" smtClean="0"/>
              <a:pPr rtl="0"/>
              <a:t>30.05.2019</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r>
              <a:rPr lang="ru-RU" dirty="0" smtClean="0"/>
              <a:t>‹#›</a:t>
            </a:r>
            <a:endParaRPr lang="ru-RU" dirty="0"/>
          </a:p>
        </p:txBody>
      </p:sp>
    </p:spTree>
    <p:extLst>
      <p:ext uri="{BB962C8B-B14F-4D97-AF65-F5344CB8AC3E}">
        <p14:creationId xmlns="" xmlns:p14="http://schemas.microsoft.com/office/powerpoint/2010/main" val="415665522"/>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dirty="0" smtClean="0"/>
              <a:t>Образец заголовка</a:t>
            </a:r>
            <a:endParaRPr lang="ru-RU" dirty="0"/>
          </a:p>
        </p:txBody>
      </p:sp>
      <p:sp>
        <p:nvSpPr>
          <p:cNvPr id="3" name="Объект 2"/>
          <p:cNvSpPr>
            <a:spLocks noGrp="1"/>
          </p:cNvSpPr>
          <p:nvPr>
            <p:ph sz="half" idx="1"/>
          </p:nvPr>
        </p:nvSpPr>
        <p:spPr>
          <a:xfrm>
            <a:off x="1066800" y="1676401"/>
            <a:ext cx="4846320" cy="4343400"/>
          </a:xfrm>
        </p:spPr>
        <p:txBody>
          <a:bodyPr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4" name="Объект 3"/>
          <p:cNvSpPr>
            <a:spLocks noGrp="1"/>
          </p:cNvSpPr>
          <p:nvPr>
            <p:ph sz="half" idx="2"/>
          </p:nvPr>
        </p:nvSpPr>
        <p:spPr>
          <a:xfrm>
            <a:off x="6278880" y="1676401"/>
            <a:ext cx="4846320" cy="4343400"/>
          </a:xfrm>
        </p:spPr>
        <p:txBody>
          <a:bodyPr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5" name="Дата 4"/>
          <p:cNvSpPr>
            <a:spLocks noGrp="1"/>
          </p:cNvSpPr>
          <p:nvPr>
            <p:ph type="dt" sz="half" idx="10"/>
          </p:nvPr>
        </p:nvSpPr>
        <p:spPr/>
        <p:txBody>
          <a:bodyPr rtlCol="0"/>
          <a:lstStyle/>
          <a:p>
            <a:pPr rtl="0"/>
            <a:fld id="{AEF5C7D0-FF79-4BC5-B2AB-3DEC4C3635C6}" type="datetime1">
              <a:rPr lang="ru-RU" smtClean="0"/>
              <a:pPr rtl="0"/>
              <a:t>30.05.2019</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r>
              <a:rPr lang="ru-RU" dirty="0" smtClean="0"/>
              <a:t>‹#›</a:t>
            </a:r>
            <a:endParaRPr lang="ru-RU" dirty="0"/>
          </a:p>
        </p:txBody>
      </p:sp>
    </p:spTree>
    <p:extLst>
      <p:ext uri="{BB962C8B-B14F-4D97-AF65-F5344CB8AC3E}">
        <p14:creationId xmlns="" xmlns:p14="http://schemas.microsoft.com/office/powerpoint/2010/main" val="339025691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dirty="0" smtClean="0"/>
              <a:t>Образец заголовка</a:t>
            </a:r>
            <a:endParaRPr lang="ru-RU" dirty="0"/>
          </a:p>
        </p:txBody>
      </p:sp>
      <p:sp>
        <p:nvSpPr>
          <p:cNvPr id="3" name="Текст 2"/>
          <p:cNvSpPr>
            <a:spLocks noGrp="1"/>
          </p:cNvSpPr>
          <p:nvPr>
            <p:ph type="body" idx="1"/>
          </p:nvPr>
        </p:nvSpPr>
        <p:spPr>
          <a:xfrm>
            <a:off x="1066800" y="1681163"/>
            <a:ext cx="4846320" cy="823912"/>
          </a:xfrm>
        </p:spPr>
        <p:txBody>
          <a:bodyPr rtlCol="0" anchor="ctr"/>
          <a:lstStyle>
            <a:lvl1pPr marL="0" indent="0" algn="l" rtl="0">
              <a:buNone/>
              <a:defRPr sz="2400" b="0">
                <a:solidFill>
                  <a:schemeClr val="bg2">
                    <a:lumMod val="50000"/>
                    <a:lumOff val="50000"/>
                  </a:schemeClr>
                </a:solidFill>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ru-RU" dirty="0"/>
              <a:t>Образец текста</a:t>
            </a:r>
          </a:p>
        </p:txBody>
      </p:sp>
      <p:sp>
        <p:nvSpPr>
          <p:cNvPr id="4" name="Объект 3"/>
          <p:cNvSpPr>
            <a:spLocks noGrp="1"/>
          </p:cNvSpPr>
          <p:nvPr>
            <p:ph sz="half" idx="2"/>
          </p:nvPr>
        </p:nvSpPr>
        <p:spPr>
          <a:xfrm>
            <a:off x="1066800" y="2505075"/>
            <a:ext cx="4846320" cy="3514725"/>
          </a:xfrm>
        </p:spPr>
        <p:txBody>
          <a:bodyPr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5" name="Текст 4"/>
          <p:cNvSpPr>
            <a:spLocks noGrp="1"/>
          </p:cNvSpPr>
          <p:nvPr>
            <p:ph type="body" sz="quarter" idx="3"/>
          </p:nvPr>
        </p:nvSpPr>
        <p:spPr>
          <a:xfrm>
            <a:off x="6278880" y="1681163"/>
            <a:ext cx="4846320" cy="823912"/>
          </a:xfrm>
        </p:spPr>
        <p:txBody>
          <a:bodyPr rtlCol="0" anchor="ctr"/>
          <a:lstStyle>
            <a:lvl1pPr marL="0" indent="0" algn="l" rtl="0">
              <a:buNone/>
              <a:defRPr sz="2400" b="0">
                <a:solidFill>
                  <a:schemeClr val="bg2">
                    <a:lumMod val="50000"/>
                    <a:lumOff val="50000"/>
                  </a:schemeClr>
                </a:solidFill>
              </a:defRPr>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ru-RU" dirty="0"/>
              <a:t>Образец текста</a:t>
            </a:r>
          </a:p>
        </p:txBody>
      </p:sp>
      <p:sp>
        <p:nvSpPr>
          <p:cNvPr id="6" name="Объект 5"/>
          <p:cNvSpPr>
            <a:spLocks noGrp="1"/>
          </p:cNvSpPr>
          <p:nvPr>
            <p:ph sz="quarter" idx="4"/>
          </p:nvPr>
        </p:nvSpPr>
        <p:spPr>
          <a:xfrm>
            <a:off x="6278880" y="2505075"/>
            <a:ext cx="4846320" cy="3514725"/>
          </a:xfrm>
        </p:spPr>
        <p:txBody>
          <a:bodyPr rtlCol="0"/>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7" name="Дата 6"/>
          <p:cNvSpPr>
            <a:spLocks noGrp="1"/>
          </p:cNvSpPr>
          <p:nvPr>
            <p:ph type="dt" sz="half" idx="10"/>
          </p:nvPr>
        </p:nvSpPr>
        <p:spPr/>
        <p:txBody>
          <a:bodyPr rtlCol="0"/>
          <a:lstStyle/>
          <a:p>
            <a:pPr rtl="0"/>
            <a:fld id="{1212CEF5-3F00-450F-B555-C71EC3AFFC5F}" type="datetime1">
              <a:rPr lang="ru-RU" smtClean="0"/>
              <a:pPr rtl="0"/>
              <a:t>30.05.2019</a:t>
            </a:fld>
            <a:endParaRPr lang="ru-RU" dirty="0"/>
          </a:p>
        </p:txBody>
      </p:sp>
      <p:sp>
        <p:nvSpPr>
          <p:cNvPr id="8" name="Нижний колонтитул 7"/>
          <p:cNvSpPr>
            <a:spLocks noGrp="1"/>
          </p:cNvSpPr>
          <p:nvPr>
            <p:ph type="ftr" sz="quarter" idx="11"/>
          </p:nvPr>
        </p:nvSpPr>
        <p:spPr/>
        <p:txBody>
          <a:bodyPr rtlCol="0"/>
          <a:lstStyle/>
          <a:p>
            <a:pPr rtl="0"/>
            <a:endParaRPr lang="ru-RU" dirty="0"/>
          </a:p>
        </p:txBody>
      </p:sp>
      <p:sp>
        <p:nvSpPr>
          <p:cNvPr id="9" name="Номер слайда 8"/>
          <p:cNvSpPr>
            <a:spLocks noGrp="1"/>
          </p:cNvSpPr>
          <p:nvPr>
            <p:ph type="sldNum" sz="quarter" idx="12"/>
          </p:nvPr>
        </p:nvSpPr>
        <p:spPr/>
        <p:txBody>
          <a:bodyPr rtlCol="0"/>
          <a:lstStyle/>
          <a:p>
            <a:pPr rtl="0"/>
            <a:r>
              <a:rPr lang="ru-RU" dirty="0" smtClean="0"/>
              <a:t>‹#›</a:t>
            </a:r>
            <a:endParaRPr lang="ru-RU" dirty="0"/>
          </a:p>
        </p:txBody>
      </p:sp>
    </p:spTree>
    <p:extLst>
      <p:ext uri="{BB962C8B-B14F-4D97-AF65-F5344CB8AC3E}">
        <p14:creationId xmlns="" xmlns:p14="http://schemas.microsoft.com/office/powerpoint/2010/main" val="69242623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dirty="0" smtClean="0"/>
              <a:t>Образец заголовка</a:t>
            </a:r>
            <a:endParaRPr lang="ru-RU" dirty="0"/>
          </a:p>
        </p:txBody>
      </p:sp>
      <p:sp>
        <p:nvSpPr>
          <p:cNvPr id="3" name="Дата 2"/>
          <p:cNvSpPr>
            <a:spLocks noGrp="1"/>
          </p:cNvSpPr>
          <p:nvPr>
            <p:ph type="dt" sz="half" idx="10"/>
          </p:nvPr>
        </p:nvSpPr>
        <p:spPr/>
        <p:txBody>
          <a:bodyPr rtlCol="0"/>
          <a:lstStyle/>
          <a:p>
            <a:pPr rtl="0"/>
            <a:fld id="{46A5A490-FEAD-40CD-A233-304C34B18CFD}" type="datetime1">
              <a:rPr lang="ru-RU" smtClean="0"/>
              <a:pPr rtl="0"/>
              <a:t>30.05.2019</a:t>
            </a:fld>
            <a:endParaRPr lang="ru-RU" dirty="0"/>
          </a:p>
        </p:txBody>
      </p:sp>
      <p:sp>
        <p:nvSpPr>
          <p:cNvPr id="4" name="Нижний колонтитул 3"/>
          <p:cNvSpPr>
            <a:spLocks noGrp="1"/>
          </p:cNvSpPr>
          <p:nvPr>
            <p:ph type="ftr" sz="quarter" idx="11"/>
          </p:nvPr>
        </p:nvSpPr>
        <p:spPr/>
        <p:txBody>
          <a:bodyPr rtlCol="0"/>
          <a:lstStyle/>
          <a:p>
            <a:pPr rtl="0"/>
            <a:endParaRPr lang="ru-RU" dirty="0"/>
          </a:p>
        </p:txBody>
      </p:sp>
      <p:sp>
        <p:nvSpPr>
          <p:cNvPr id="5" name="Номер слайда 4"/>
          <p:cNvSpPr>
            <a:spLocks noGrp="1"/>
          </p:cNvSpPr>
          <p:nvPr>
            <p:ph type="sldNum" sz="quarter" idx="12"/>
          </p:nvPr>
        </p:nvSpPr>
        <p:spPr/>
        <p:txBody>
          <a:bodyPr rtlCol="0"/>
          <a:lstStyle/>
          <a:p>
            <a:pPr rtl="0"/>
            <a:r>
              <a:rPr lang="ru-RU" dirty="0" smtClean="0"/>
              <a:t>‹#›</a:t>
            </a:r>
            <a:endParaRPr lang="ru-RU" dirty="0"/>
          </a:p>
        </p:txBody>
      </p:sp>
    </p:spTree>
    <p:extLst>
      <p:ext uri="{BB962C8B-B14F-4D97-AF65-F5344CB8AC3E}">
        <p14:creationId xmlns="" xmlns:p14="http://schemas.microsoft.com/office/powerpoint/2010/main" val="381093044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p>
            <a:pPr rtl="0"/>
            <a:fld id="{69053BDA-E76D-411E-8B6E-689049D06094}" type="datetime1">
              <a:rPr lang="ru-RU" smtClean="0"/>
              <a:pPr rtl="0"/>
              <a:t>30.05.2019</a:t>
            </a:fld>
            <a:endParaRPr lang="ru-RU" dirty="0"/>
          </a:p>
        </p:txBody>
      </p:sp>
      <p:sp>
        <p:nvSpPr>
          <p:cNvPr id="3" name="Нижний колонтитул 2"/>
          <p:cNvSpPr>
            <a:spLocks noGrp="1"/>
          </p:cNvSpPr>
          <p:nvPr>
            <p:ph type="ftr" sz="quarter" idx="11"/>
          </p:nvPr>
        </p:nvSpPr>
        <p:spPr/>
        <p:txBody>
          <a:bodyPr rtlCol="0"/>
          <a:lstStyle/>
          <a:p>
            <a:pPr rtl="0"/>
            <a:endParaRPr lang="ru-RU" dirty="0"/>
          </a:p>
        </p:txBody>
      </p:sp>
      <p:sp>
        <p:nvSpPr>
          <p:cNvPr id="4" name="Номер слайда 3"/>
          <p:cNvSpPr>
            <a:spLocks noGrp="1"/>
          </p:cNvSpPr>
          <p:nvPr>
            <p:ph type="sldNum" sz="quarter" idx="12"/>
          </p:nvPr>
        </p:nvSpPr>
        <p:spPr/>
        <p:txBody>
          <a:bodyPr rtlCol="0"/>
          <a:lstStyle/>
          <a:p>
            <a:pPr rtl="0"/>
            <a:r>
              <a:rPr lang="ru-RU" dirty="0" smtClean="0"/>
              <a:t>‹#›</a:t>
            </a:r>
            <a:endParaRPr lang="ru-RU" dirty="0"/>
          </a:p>
        </p:txBody>
      </p:sp>
    </p:spTree>
    <p:extLst>
      <p:ext uri="{BB962C8B-B14F-4D97-AF65-F5344CB8AC3E}">
        <p14:creationId xmlns="" xmlns:p14="http://schemas.microsoft.com/office/powerpoint/2010/main" val="235120009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74676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2" name="Заголовок 1"/>
          <p:cNvSpPr>
            <a:spLocks noGrp="1"/>
          </p:cNvSpPr>
          <p:nvPr>
            <p:ph type="title"/>
          </p:nvPr>
        </p:nvSpPr>
        <p:spPr>
          <a:xfrm>
            <a:off x="7924800" y="838200"/>
            <a:ext cx="3657600" cy="2133600"/>
          </a:xfrm>
        </p:spPr>
        <p:txBody>
          <a:bodyPr rtlCol="0" anchor="b">
            <a:normAutofit/>
          </a:bodyPr>
          <a:lstStyle>
            <a:lvl1pPr algn="l" rtl="0">
              <a:defRPr sz="3600"/>
            </a:lvl1pPr>
          </a:lstStyle>
          <a:p>
            <a:pPr rtl="0"/>
            <a:r>
              <a:rPr lang="ru-RU" dirty="0" smtClean="0"/>
              <a:t>Образец заголовка</a:t>
            </a:r>
            <a:endParaRPr lang="ru-RU" dirty="0"/>
          </a:p>
        </p:txBody>
      </p:sp>
      <p:sp>
        <p:nvSpPr>
          <p:cNvPr id="3" name="Объект 2"/>
          <p:cNvSpPr>
            <a:spLocks noGrp="1"/>
          </p:cNvSpPr>
          <p:nvPr>
            <p:ph idx="1"/>
          </p:nvPr>
        </p:nvSpPr>
        <p:spPr>
          <a:xfrm>
            <a:off x="609600" y="838200"/>
            <a:ext cx="6172200" cy="5181601"/>
          </a:xfrm>
        </p:spPr>
        <p:txBody>
          <a:bodyPr rtlCol="0">
            <a:normAutofit/>
          </a:bodyPr>
          <a:lstStyle>
            <a:lvl1pPr algn="l" rtl="0">
              <a:defRPr sz="2400"/>
            </a:lvl1pPr>
            <a:lvl2pPr algn="l" rtl="0">
              <a:defRPr sz="2000"/>
            </a:lvl2pPr>
            <a:lvl3pPr algn="l" rtl="0">
              <a:defRPr sz="1800"/>
            </a:lvl3pPr>
            <a:lvl4pPr algn="l" rtl="0">
              <a:defRPr sz="1600"/>
            </a:lvl4pPr>
            <a:lvl5pPr algn="l" rtl="0">
              <a:defRPr sz="1600"/>
            </a:lvl5pPr>
            <a:lvl6pPr algn="l" rtl="0">
              <a:defRPr sz="2000"/>
            </a:lvl6pPr>
            <a:lvl7pPr algn="l" rtl="0">
              <a:defRPr sz="2000"/>
            </a:lvl7pPr>
            <a:lvl8pPr algn="l" rtl="0">
              <a:defRPr sz="2000"/>
            </a:lvl8pPr>
            <a:lvl9pPr algn="l" rtl="0">
              <a:defRPr sz="2000"/>
            </a:lvl9pPr>
          </a:lstStyle>
          <a:p>
            <a:pPr lvl="0" rtl="0"/>
            <a:r>
              <a:rPr lang="ru-RU" dirty="0" smtClean="0"/>
              <a:t>Образец текста</a:t>
            </a:r>
          </a:p>
          <a:p>
            <a:pPr lvl="1" rtl="0"/>
            <a:r>
              <a:rPr lang="ru-RU" dirty="0" smtClean="0"/>
              <a:t>Второй уровень</a:t>
            </a:r>
          </a:p>
          <a:p>
            <a:pPr lvl="2" rtl="0"/>
            <a:r>
              <a:rPr lang="ru-RU" dirty="0" smtClean="0"/>
              <a:t>Третий уровень</a:t>
            </a:r>
          </a:p>
          <a:p>
            <a:pPr lvl="3" rtl="0"/>
            <a:r>
              <a:rPr lang="ru-RU" dirty="0" smtClean="0"/>
              <a:t>Четвертый уровень</a:t>
            </a:r>
          </a:p>
          <a:p>
            <a:pPr lvl="4" rtl="0"/>
            <a:r>
              <a:rPr lang="ru-RU" dirty="0" smtClean="0"/>
              <a:t>Пятый уровень</a:t>
            </a:r>
            <a:endParaRPr lang="ru-RU" dirty="0"/>
          </a:p>
        </p:txBody>
      </p:sp>
      <p:sp>
        <p:nvSpPr>
          <p:cNvPr id="4" name="Текст 3"/>
          <p:cNvSpPr>
            <a:spLocks noGrp="1"/>
          </p:cNvSpPr>
          <p:nvPr>
            <p:ph type="body" sz="half" idx="2"/>
          </p:nvPr>
        </p:nvSpPr>
        <p:spPr>
          <a:xfrm>
            <a:off x="7924802" y="3124200"/>
            <a:ext cx="3657600" cy="2895600"/>
          </a:xfrm>
        </p:spPr>
        <p:txBody>
          <a:bodyPr rtlCol="0">
            <a:normAutofit/>
          </a:bodyPr>
          <a:lstStyle>
            <a:lvl1pPr marL="0" indent="0" algn="l" rtl="0">
              <a:spcBef>
                <a:spcPts val="1200"/>
              </a:spcBef>
              <a:buNone/>
              <a:defRPr sz="24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ru-RU" dirty="0"/>
              <a:t>Образец текста</a:t>
            </a:r>
          </a:p>
        </p:txBody>
      </p:sp>
    </p:spTree>
    <p:extLst>
      <p:ext uri="{BB962C8B-B14F-4D97-AF65-F5344CB8AC3E}">
        <p14:creationId xmlns="" xmlns:p14="http://schemas.microsoft.com/office/powerpoint/2010/main" val="3979593354"/>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7239000" y="0"/>
            <a:ext cx="228600" cy="6858000"/>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2" name="Заголовок 1"/>
          <p:cNvSpPr>
            <a:spLocks noGrp="1"/>
          </p:cNvSpPr>
          <p:nvPr>
            <p:ph type="title"/>
          </p:nvPr>
        </p:nvSpPr>
        <p:spPr>
          <a:xfrm>
            <a:off x="7924800" y="838200"/>
            <a:ext cx="3657600" cy="2133600"/>
          </a:xfrm>
        </p:spPr>
        <p:txBody>
          <a:bodyPr rtlCol="0" anchor="b">
            <a:normAutofit/>
          </a:bodyPr>
          <a:lstStyle>
            <a:lvl1pPr algn="l" rtl="0">
              <a:defRPr sz="3600"/>
            </a:lvl1pPr>
          </a:lstStyle>
          <a:p>
            <a:pPr rtl="0"/>
            <a:r>
              <a:rPr lang="ru-RU" dirty="0" smtClean="0"/>
              <a:t>Образец заголовка</a:t>
            </a:r>
            <a:endParaRPr lang="ru-RU" dirty="0"/>
          </a:p>
        </p:txBody>
      </p:sp>
      <p:sp>
        <p:nvSpPr>
          <p:cNvPr id="4" name="Текст 3"/>
          <p:cNvSpPr>
            <a:spLocks noGrp="1"/>
          </p:cNvSpPr>
          <p:nvPr>
            <p:ph type="body" sz="half" idx="2"/>
          </p:nvPr>
        </p:nvSpPr>
        <p:spPr>
          <a:xfrm>
            <a:off x="7924801" y="3124200"/>
            <a:ext cx="3657600" cy="2895600"/>
          </a:xfrm>
        </p:spPr>
        <p:txBody>
          <a:bodyPr rtlCol="0">
            <a:normAutofit/>
          </a:bodyPr>
          <a:lstStyle>
            <a:lvl1pPr marL="0" indent="0" algn="l" rtl="0">
              <a:spcBef>
                <a:spcPts val="1200"/>
              </a:spcBef>
              <a:buNone/>
              <a:defRPr sz="24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ru-RU" dirty="0"/>
              <a:t>Образец текста</a:t>
            </a:r>
          </a:p>
        </p:txBody>
      </p:sp>
      <p:sp>
        <p:nvSpPr>
          <p:cNvPr id="3" name="Рисунок 2"/>
          <p:cNvSpPr>
            <a:spLocks noGrp="1"/>
          </p:cNvSpPr>
          <p:nvPr>
            <p:ph type="pic" idx="1"/>
          </p:nvPr>
        </p:nvSpPr>
        <p:spPr>
          <a:xfrm>
            <a:off x="0" y="0"/>
            <a:ext cx="7239000" cy="6858000"/>
          </a:xfrm>
          <a:solidFill>
            <a:schemeClr val="bg1"/>
          </a:solidFill>
        </p:spPr>
        <p:txBody>
          <a:bodyPr tIns="365760" rtlCol="0">
            <a:normAutofit/>
          </a:bodyPr>
          <a:lstStyle>
            <a:lvl1pPr marL="0" indent="0" algn="ctr" rtl="0">
              <a:buNone/>
              <a:defRPr sz="24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endParaRPr lang="ru-RU" dirty="0"/>
          </a:p>
        </p:txBody>
      </p:sp>
    </p:spTree>
    <p:extLst>
      <p:ext uri="{BB962C8B-B14F-4D97-AF65-F5344CB8AC3E}">
        <p14:creationId xmlns="" xmlns:p14="http://schemas.microsoft.com/office/powerpoint/2010/main" val="194411586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304800"/>
            <a:ext cx="10058400" cy="1143000"/>
          </a:xfrm>
          <a:prstGeom prst="rect">
            <a:avLst/>
          </a:prstGeom>
        </p:spPr>
        <p:txBody>
          <a:bodyPr vert="horz" lIns="91440" tIns="45720" rIns="91440" bIns="45720" rtlCol="0" anchor="b">
            <a:normAutofit/>
          </a:bodyPr>
          <a:lstStyle/>
          <a:p>
            <a:pPr rtl="0"/>
            <a:r>
              <a:rPr lang="ru-RU" dirty="0" smtClean="0"/>
              <a:t>Образец заголовка</a:t>
            </a:r>
            <a:endParaRPr lang="ru-RU" dirty="0"/>
          </a:p>
        </p:txBody>
      </p:sp>
      <p:sp>
        <p:nvSpPr>
          <p:cNvPr id="3" name="Текст 2"/>
          <p:cNvSpPr>
            <a:spLocks noGrp="1"/>
          </p:cNvSpPr>
          <p:nvPr>
            <p:ph type="body" idx="1"/>
          </p:nvPr>
        </p:nvSpPr>
        <p:spPr>
          <a:xfrm>
            <a:off x="1066800" y="1676400"/>
            <a:ext cx="10058400" cy="4343400"/>
          </a:xfrm>
          <a:prstGeom prst="rect">
            <a:avLst/>
          </a:prstGeom>
        </p:spPr>
        <p:txBody>
          <a:bodyPr vert="horz" lIns="91440" tIns="45720" rIns="91440" bIns="45720" rtlCol="0">
            <a:normAutofit/>
          </a:bodyPr>
          <a:lstStyle/>
          <a:p>
            <a:pPr lvl="0" rtl="0"/>
            <a:r>
              <a:rPr lang="ru-RU" dirty="0"/>
              <a:t>Образец текста</a:t>
            </a:r>
          </a:p>
          <a:p>
            <a:pPr lvl="1" rtl="0"/>
            <a:r>
              <a:rPr lang="ru-RU" dirty="0"/>
              <a:t>Второй уровень</a:t>
            </a:r>
          </a:p>
          <a:p>
            <a:pPr lvl="2" rtl="0"/>
            <a:r>
              <a:rPr lang="ru-RU" dirty="0"/>
              <a:t>Третий уровень</a:t>
            </a:r>
          </a:p>
          <a:p>
            <a:pPr lvl="3" rtl="0"/>
            <a:r>
              <a:rPr lang="ru-RU" dirty="0"/>
              <a:t>Четвертый уровень</a:t>
            </a:r>
          </a:p>
          <a:p>
            <a:pPr lvl="4" rtl="0"/>
            <a:r>
              <a:rPr lang="ru-RU" dirty="0"/>
              <a:t>Пятый уровень</a:t>
            </a:r>
          </a:p>
        </p:txBody>
      </p:sp>
      <p:sp>
        <p:nvSpPr>
          <p:cNvPr id="4" name="Дата 3"/>
          <p:cNvSpPr>
            <a:spLocks noGrp="1"/>
          </p:cNvSpPr>
          <p:nvPr>
            <p:ph type="dt" sz="half" idx="2"/>
          </p:nvPr>
        </p:nvSpPr>
        <p:spPr>
          <a:xfrm>
            <a:off x="8534400" y="6392562"/>
            <a:ext cx="1295400" cy="180976"/>
          </a:xfrm>
          <a:prstGeom prst="rect">
            <a:avLst/>
          </a:prstGeom>
        </p:spPr>
        <p:txBody>
          <a:bodyPr vert="horz" lIns="91440" tIns="45720" rIns="91440" bIns="45720" rtlCol="0" anchor="ctr"/>
          <a:lstStyle>
            <a:lvl1pPr algn="r" rtl="0">
              <a:defRPr sz="800">
                <a:solidFill>
                  <a:schemeClr val="tx1">
                    <a:tint val="75000"/>
                  </a:schemeClr>
                </a:solidFill>
              </a:defRPr>
            </a:lvl1pPr>
          </a:lstStyle>
          <a:p>
            <a:fld id="{60F7E2BC-6D35-4DC3-9D55-B8094224CF0F}" type="datetime1">
              <a:rPr lang="ru-RU" smtClean="0"/>
              <a:pPr/>
              <a:t>30.05.2019</a:t>
            </a:fld>
            <a:endParaRPr lang="ru-RU" dirty="0"/>
          </a:p>
        </p:txBody>
      </p:sp>
      <p:sp>
        <p:nvSpPr>
          <p:cNvPr id="5" name="Нижний колонтитул 4"/>
          <p:cNvSpPr>
            <a:spLocks noGrp="1"/>
          </p:cNvSpPr>
          <p:nvPr>
            <p:ph type="ftr" sz="quarter" idx="3"/>
          </p:nvPr>
        </p:nvSpPr>
        <p:spPr>
          <a:xfrm>
            <a:off x="1070918" y="6392562"/>
            <a:ext cx="7082481" cy="180976"/>
          </a:xfrm>
          <a:prstGeom prst="rect">
            <a:avLst/>
          </a:prstGeom>
        </p:spPr>
        <p:txBody>
          <a:bodyPr vert="horz" lIns="91440" tIns="45720" rIns="91440" bIns="45720" rtlCol="0" anchor="ctr"/>
          <a:lstStyle>
            <a:lvl1pPr algn="l" rtl="0">
              <a:defRPr sz="800">
                <a:solidFill>
                  <a:schemeClr val="tx1">
                    <a:tint val="75000"/>
                  </a:schemeClr>
                </a:solidFill>
              </a:defRPr>
            </a:lvl1pPr>
          </a:lstStyle>
          <a:p>
            <a:pPr rtl="0"/>
            <a:endParaRPr lang="ru-RU" dirty="0"/>
          </a:p>
        </p:txBody>
      </p:sp>
      <p:sp>
        <p:nvSpPr>
          <p:cNvPr id="6" name="Номер слайда 5"/>
          <p:cNvSpPr>
            <a:spLocks noGrp="1"/>
          </p:cNvSpPr>
          <p:nvPr>
            <p:ph type="sldNum" sz="quarter" idx="4"/>
          </p:nvPr>
        </p:nvSpPr>
        <p:spPr>
          <a:xfrm>
            <a:off x="10058400" y="6392562"/>
            <a:ext cx="1066800" cy="180976"/>
          </a:xfrm>
          <a:prstGeom prst="rect">
            <a:avLst/>
          </a:prstGeom>
        </p:spPr>
        <p:txBody>
          <a:bodyPr vert="horz" lIns="91440" tIns="45720" rIns="91440" bIns="45720" rtlCol="0" anchor="ctr"/>
          <a:lstStyle>
            <a:lvl1pPr algn="r" rtl="0">
              <a:defRPr sz="800">
                <a:solidFill>
                  <a:schemeClr val="tx1">
                    <a:tint val="75000"/>
                  </a:schemeClr>
                </a:solidFill>
              </a:defRPr>
            </a:lvl1pPr>
          </a:lstStyle>
          <a:p>
            <a:r>
              <a:rPr lang="ru-RU" dirty="0" smtClean="0"/>
              <a:t>‹#›</a:t>
            </a:r>
            <a:endParaRPr lang="ru-RU" dirty="0"/>
          </a:p>
        </p:txBody>
      </p:sp>
    </p:spTree>
    <p:extLst>
      <p:ext uri="{BB962C8B-B14F-4D97-AF65-F5344CB8AC3E}">
        <p14:creationId xmlns="" xmlns:p14="http://schemas.microsoft.com/office/powerpoint/2010/main" val="2569209519"/>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Arial" panose="020B0604020202020204" pitchFamily="34" charset="0"/>
        <a:buChar char="•"/>
        <a:defRPr sz="2400" kern="1200">
          <a:solidFill>
            <a:schemeClr val="tx1"/>
          </a:solidFill>
          <a:latin typeface="+mn-lt"/>
          <a:ea typeface="+mn-ea"/>
          <a:cs typeface="+mn-cs"/>
        </a:defRPr>
      </a:lvl1pPr>
      <a:lvl2pPr marL="502920" indent="-228600" algn="l" defTabSz="914400" rtl="0" eaLnBrk="1" latinLnBrk="0" hangingPunct="1">
        <a:lnSpc>
          <a:spcPct val="90000"/>
        </a:lnSpc>
        <a:spcBef>
          <a:spcPts val="1200"/>
        </a:spcBef>
        <a:buFont typeface="Arial" panose="020B0604020202020204" pitchFamily="34" charset="0"/>
        <a:buChar char="•"/>
        <a:defRPr sz="2000" kern="1200">
          <a:solidFill>
            <a:schemeClr val="tx1"/>
          </a:solidFill>
          <a:latin typeface="+mn-lt"/>
          <a:ea typeface="+mn-ea"/>
          <a:cs typeface="+mn-cs"/>
        </a:defRPr>
      </a:lvl2pPr>
      <a:lvl3pPr marL="777240" indent="-228600" algn="l" defTabSz="914400" rtl="0" eaLnBrk="1" latinLnBrk="0" hangingPunct="1">
        <a:lnSpc>
          <a:spcPct val="90000"/>
        </a:lnSpc>
        <a:spcBef>
          <a:spcPts val="600"/>
        </a:spcBef>
        <a:buFont typeface="Arial" panose="020B0604020202020204" pitchFamily="34" charset="0"/>
        <a:buChar char="•"/>
        <a:defRPr sz="1800" kern="1200">
          <a:solidFill>
            <a:schemeClr val="tx1"/>
          </a:solidFill>
          <a:latin typeface="+mn-lt"/>
          <a:ea typeface="+mn-ea"/>
          <a:cs typeface="+mn-cs"/>
        </a:defRPr>
      </a:lvl3pPr>
      <a:lvl4pPr marL="105156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4pPr>
      <a:lvl5pPr marL="132588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5pPr>
      <a:lvl6pPr marL="160020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6pPr>
      <a:lvl7pPr marL="187452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7pPr>
      <a:lvl8pPr marL="214884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8pPr>
      <a:lvl9pPr marL="2423160" indent="-228600" algn="l" defTabSz="914400" rtl="0" eaLnBrk="1" latinLnBrk="0" hangingPunct="1">
        <a:lnSpc>
          <a:spcPct val="90000"/>
        </a:lnSpc>
        <a:spcBef>
          <a:spcPts val="6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 xmlns:p15="http://schemas.microsoft.com/office/powerpoint/2012/main">
        <p15:guide id="1" pos="3840" userDrawn="1">
          <p15:clr>
            <a:srgbClr val="F26B43"/>
          </p15:clr>
        </p15:guide>
        <p15:guide id="2" orient="horz" pos="21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638800" y="1600200"/>
            <a:ext cx="5486400" cy="4343400"/>
          </a:xfrm>
        </p:spPr>
        <p:txBody>
          <a:bodyPr rtlCol="0">
            <a:normAutofit/>
          </a:bodyPr>
          <a:lstStyle/>
          <a:p>
            <a:pPr rtl="0"/>
            <a:r>
              <a:rPr lang="ru-RU" dirty="0" smtClean="0">
                <a:latin typeface="Arial Narrow" pitchFamily="34" charset="0"/>
              </a:rPr>
              <a:t>ЛОВЛЯ И ПЕРЕДАЧА МЯЧА</a:t>
            </a:r>
          </a:p>
          <a:p>
            <a:pPr rtl="0"/>
            <a:endParaRPr lang="ru-RU" dirty="0" smtClean="0">
              <a:latin typeface="Arial Narrow" pitchFamily="34" charset="0"/>
            </a:endParaRPr>
          </a:p>
          <a:p>
            <a:pPr rtl="0"/>
            <a:endParaRPr lang="ru-RU" dirty="0" smtClean="0">
              <a:latin typeface="Arial Narrow" pitchFamily="34" charset="0"/>
            </a:endParaRPr>
          </a:p>
          <a:p>
            <a:pPr rtl="0"/>
            <a:endParaRPr lang="ru-RU" dirty="0" smtClean="0">
              <a:latin typeface="Arial Narrow" pitchFamily="34" charset="0"/>
            </a:endParaRPr>
          </a:p>
          <a:p>
            <a:pPr rtl="0"/>
            <a:endParaRPr lang="ru-RU" dirty="0" smtClean="0">
              <a:latin typeface="Arial Narrow" pitchFamily="34" charset="0"/>
            </a:endParaRPr>
          </a:p>
          <a:p>
            <a:pPr rtl="0"/>
            <a:endParaRPr lang="ru-RU" dirty="0" smtClean="0">
              <a:latin typeface="Arial Narrow" pitchFamily="34" charset="0"/>
            </a:endParaRPr>
          </a:p>
          <a:p>
            <a:pPr rtl="0"/>
            <a:endParaRPr lang="ru-RU" dirty="0" smtClean="0">
              <a:solidFill>
                <a:schemeClr val="bg1"/>
              </a:solidFill>
              <a:latin typeface="Arial Narrow" pitchFamily="34" charset="0"/>
            </a:endParaRPr>
          </a:p>
          <a:p>
            <a:pPr rtl="0"/>
            <a:endParaRPr lang="ru-RU" dirty="0" smtClean="0"/>
          </a:p>
          <a:p>
            <a:pPr rtl="0"/>
            <a:endParaRPr lang="ru-RU" dirty="0" smtClean="0"/>
          </a:p>
          <a:p>
            <a:pPr rtl="0"/>
            <a:endParaRPr lang="ru-RU" dirty="0" smtClean="0"/>
          </a:p>
          <a:p>
            <a:pPr rtl="0"/>
            <a:endParaRPr lang="ru-RU" dirty="0" smtClean="0"/>
          </a:p>
          <a:p>
            <a:pPr rtl="0"/>
            <a:endParaRPr lang="ru-RU" dirty="0"/>
          </a:p>
        </p:txBody>
      </p:sp>
      <p:sp>
        <p:nvSpPr>
          <p:cNvPr id="4" name="Заголовок 3"/>
          <p:cNvSpPr>
            <a:spLocks noGrp="1"/>
          </p:cNvSpPr>
          <p:nvPr>
            <p:ph type="ctrTitle"/>
          </p:nvPr>
        </p:nvSpPr>
        <p:spPr>
          <a:xfrm>
            <a:off x="5715000" y="533400"/>
            <a:ext cx="5029200" cy="914400"/>
          </a:xfrm>
        </p:spPr>
        <p:txBody>
          <a:bodyPr/>
          <a:lstStyle/>
          <a:p>
            <a:r>
              <a:rPr lang="ru-RU" dirty="0" smtClean="0">
                <a:latin typeface="Arial Narrow" pitchFamily="34" charset="0"/>
              </a:rPr>
              <a:t>БАСКЕТБОЛ</a:t>
            </a:r>
            <a:endParaRPr lang="ru-RU" dirty="0">
              <a:latin typeface="Arial Narrow" pitchFamily="34" charset="0"/>
            </a:endParaRPr>
          </a:p>
        </p:txBody>
      </p:sp>
    </p:spTree>
    <p:extLst>
      <p:ext uri="{BB962C8B-B14F-4D97-AF65-F5344CB8AC3E}">
        <p14:creationId xmlns="" xmlns:p14="http://schemas.microsoft.com/office/powerpoint/2010/main" val="576090978"/>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52401"/>
            <a:ext cx="6248400" cy="762000"/>
          </a:xfrm>
        </p:spPr>
        <p:txBody>
          <a:bodyPr rtlCol="0"/>
          <a:lstStyle/>
          <a:p>
            <a:r>
              <a:rPr lang="ru-RU" i="1" dirty="0" smtClean="0">
                <a:effectLst>
                  <a:outerShdw blurRad="38100" dist="38100" dir="2700000" algn="tl">
                    <a:srgbClr val="000000">
                      <a:alpha val="43137"/>
                    </a:srgbClr>
                  </a:outerShdw>
                </a:effectLst>
                <a:latin typeface="Arial Narrow" pitchFamily="34" charset="0"/>
              </a:rPr>
              <a:t>Передача одной рукой</a:t>
            </a:r>
            <a:endParaRPr lang="ru-RU" dirty="0">
              <a:effectLst>
                <a:outerShdw blurRad="38100" dist="38100" dir="2700000" algn="tl">
                  <a:srgbClr val="000000">
                    <a:alpha val="43137"/>
                  </a:srgbClr>
                </a:outerShdw>
              </a:effectLst>
              <a:latin typeface="Arial Narrow" pitchFamily="34" charset="0"/>
            </a:endParaRPr>
          </a:p>
        </p:txBody>
      </p:sp>
      <p:sp>
        <p:nvSpPr>
          <p:cNvPr id="3" name="Текст 2"/>
          <p:cNvSpPr>
            <a:spLocks noGrp="1"/>
          </p:cNvSpPr>
          <p:nvPr>
            <p:ph type="body" idx="1"/>
          </p:nvPr>
        </p:nvSpPr>
        <p:spPr>
          <a:xfrm>
            <a:off x="304800" y="1143000"/>
            <a:ext cx="10814050" cy="2971800"/>
          </a:xfrm>
        </p:spPr>
        <p:txBody>
          <a:bodyPr rtlCol="0">
            <a:normAutofit/>
          </a:bodyPr>
          <a:lstStyle/>
          <a:p>
            <a:r>
              <a:rPr lang="ru-RU" dirty="0" smtClean="0">
                <a:latin typeface="Arial Narrow" pitchFamily="34" charset="0"/>
              </a:rPr>
              <a:t>Передача одной рукой применяется давно. Эта передача во всех ее разновидностях — от плеча, снизу, сбоку и т. п. употребляется в основном для длинных передач. Она обеспечивает большую скорость полета мяча. Передача одной рукой от плеча является самой распространенной. При ее выполнении баскетболист ставит полусогнутые ноги на ширину плеч (тяжесть тела распределяется на две ноги), кисть руки с мячом находится на высоте плеча. Резким рывком разгибая руку в направлении передачи, игрок выпускает мяч.</a:t>
            </a:r>
          </a:p>
          <a:p>
            <a:pPr rtl="0"/>
            <a:endParaRPr lang="ru-RU" dirty="0"/>
          </a:p>
        </p:txBody>
      </p:sp>
      <p:pic>
        <p:nvPicPr>
          <p:cNvPr id="7170" name="Picture 2" descr="C:\Users\рпарп\Desktop\аттестация Логиновой  И. Г\конспекты  и презентации для аттестации\мои презентации\передача одной рукой.jpg"/>
          <p:cNvPicPr>
            <a:picLocks noChangeAspect="1" noChangeArrowheads="1"/>
          </p:cNvPicPr>
          <p:nvPr/>
        </p:nvPicPr>
        <p:blipFill>
          <a:blip r:embed="rId2" cstate="email"/>
          <a:srcRect/>
          <a:stretch>
            <a:fillRect/>
          </a:stretch>
        </p:blipFill>
        <p:spPr bwMode="auto">
          <a:xfrm>
            <a:off x="1295400" y="3810000"/>
            <a:ext cx="7696200" cy="2362200"/>
          </a:xfrm>
          <a:prstGeom prst="rect">
            <a:avLst/>
          </a:prstGeom>
          <a:noFill/>
        </p:spPr>
      </p:pic>
    </p:spTree>
    <p:extLst>
      <p:ext uri="{BB962C8B-B14F-4D97-AF65-F5344CB8AC3E}">
        <p14:creationId xmlns:p14="http://schemas.microsoft.com/office/powerpoint/2010/main" xmlns="" val="29931110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228600"/>
            <a:ext cx="6248400" cy="990600"/>
          </a:xfrm>
        </p:spPr>
        <p:txBody>
          <a:bodyPr>
            <a:normAutofit fontScale="90000"/>
          </a:bodyPr>
          <a:lstStyle/>
          <a:p>
            <a:r>
              <a:rPr lang="ru-RU" sz="4400" dirty="0" smtClean="0">
                <a:effectLst>
                  <a:outerShdw blurRad="38100" dist="38100" dir="2700000" algn="tl">
                    <a:srgbClr val="000000">
                      <a:alpha val="43137"/>
                    </a:srgbClr>
                  </a:outerShdw>
                </a:effectLst>
                <a:latin typeface="Arial Narrow" pitchFamily="34" charset="0"/>
              </a:rPr>
              <a:t>Передача мяча</a:t>
            </a:r>
            <a:r>
              <a:rPr lang="ru-RU" dirty="0" smtClean="0">
                <a:effectLst>
                  <a:outerShdw blurRad="38100" dist="38100" dir="2700000" algn="tl">
                    <a:srgbClr val="000000">
                      <a:alpha val="43137"/>
                    </a:srgbClr>
                  </a:outerShdw>
                </a:effectLst>
                <a:latin typeface="Arial Narrow" pitchFamily="34" charset="0"/>
              </a:rPr>
              <a:t/>
            </a:r>
            <a:br>
              <a:rPr lang="ru-RU" dirty="0" smtClean="0">
                <a:effectLst>
                  <a:outerShdw blurRad="38100" dist="38100" dir="2700000" algn="tl">
                    <a:srgbClr val="000000">
                      <a:alpha val="43137"/>
                    </a:srgbClr>
                  </a:outerShdw>
                </a:effectLst>
                <a:latin typeface="Arial Narrow" pitchFamily="34" charset="0"/>
              </a:rPr>
            </a:br>
            <a:endParaRPr lang="ru-RU" dirty="0"/>
          </a:p>
        </p:txBody>
      </p:sp>
      <p:sp>
        <p:nvSpPr>
          <p:cNvPr id="3" name="Текст 2"/>
          <p:cNvSpPr>
            <a:spLocks noGrp="1"/>
          </p:cNvSpPr>
          <p:nvPr>
            <p:ph type="body" idx="1"/>
          </p:nvPr>
        </p:nvSpPr>
        <p:spPr>
          <a:xfrm>
            <a:off x="228600" y="533400"/>
            <a:ext cx="7315200" cy="6477000"/>
          </a:xfrm>
        </p:spPr>
        <p:txBody>
          <a:bodyPr>
            <a:normAutofit fontScale="77500" lnSpcReduction="20000"/>
          </a:bodyPr>
          <a:lstStyle/>
          <a:p>
            <a:r>
              <a:rPr lang="ru-RU" sz="3100" dirty="0" smtClean="0">
                <a:latin typeface="Arial Narrow" pitchFamily="34" charset="0"/>
              </a:rPr>
              <a:t>1. Не показывайте противнику направление передачи. Используйте при передачах периферическое зрение (игрок будто не смотрит в направлении передачи мяча, но в действительности он видит его уголком глаза).</a:t>
            </a:r>
          </a:p>
          <a:p>
            <a:r>
              <a:rPr lang="ru-RU" sz="3100" dirty="0" smtClean="0">
                <a:latin typeface="Arial Narrow" pitchFamily="34" charset="0"/>
              </a:rPr>
              <a:t>2. При передачах, пытаясь обмануть противника, не обманывайте своего партнера.</a:t>
            </a:r>
          </a:p>
          <a:p>
            <a:r>
              <a:rPr lang="ru-RU" sz="3100" dirty="0" smtClean="0">
                <a:latin typeface="Arial Narrow" pitchFamily="34" charset="0"/>
              </a:rPr>
              <a:t>3. Не злоупотребляйте передачами. Излишние передачи мяча - это пустая трата времени.</a:t>
            </a:r>
          </a:p>
          <a:p>
            <a:r>
              <a:rPr lang="ru-RU" sz="3100" dirty="0" smtClean="0">
                <a:latin typeface="Arial Narrow" pitchFamily="34" charset="0"/>
              </a:rPr>
              <a:t>4. Используйте в комбинациях самые простые передачи.</a:t>
            </a:r>
          </a:p>
          <a:p>
            <a:r>
              <a:rPr lang="ru-RU" sz="3100" dirty="0" smtClean="0">
                <a:latin typeface="Arial Narrow" pitchFamily="34" charset="0"/>
              </a:rPr>
              <a:t>5. Изучайте, какие способы передач целесообразно применять в различных игровых положениях. Например, отдавая мяч в центр, применяйте передачу из-за головы резким движением кистей.</a:t>
            </a:r>
          </a:p>
          <a:p>
            <a:r>
              <a:rPr lang="ru-RU" sz="3100" dirty="0" smtClean="0">
                <a:latin typeface="Arial Narrow" pitchFamily="34" charset="0"/>
              </a:rPr>
              <a:t>6. Надуманные, вычурные передачи лишь увеличивают число потерь.</a:t>
            </a:r>
          </a:p>
          <a:p>
            <a:r>
              <a:rPr lang="ru-RU" sz="3100" dirty="0" smtClean="0">
                <a:latin typeface="Arial Narrow" pitchFamily="34" charset="0"/>
              </a:rPr>
              <a:t>7. Сигнализируйте вашему партнеру, что вы собираетесь передать ему мяч. Смотрите также, когда и куда  он ожидает передачу.</a:t>
            </a:r>
          </a:p>
          <a:p>
            <a:r>
              <a:rPr lang="ru-RU" sz="3100" dirty="0" smtClean="0">
                <a:latin typeface="Arial Narrow" pitchFamily="34" charset="0"/>
              </a:rPr>
              <a:t>8. Старайтесь передать мяч на высоте, удобной для принимающего.</a:t>
            </a:r>
          </a:p>
          <a:p>
            <a:endParaRPr lang="ru-RU" dirty="0"/>
          </a:p>
        </p:txBody>
      </p:sp>
      <p:pic>
        <p:nvPicPr>
          <p:cNvPr id="4" name="Рисунок 3" descr="передача мяча в баскетболе"/>
          <p:cNvPicPr/>
          <p:nvPr/>
        </p:nvPicPr>
        <p:blipFill>
          <a:blip r:embed="rId2" cstate="email"/>
          <a:srcRect/>
          <a:stretch>
            <a:fillRect/>
          </a:stretch>
        </p:blipFill>
        <p:spPr bwMode="auto">
          <a:xfrm>
            <a:off x="7772400" y="381000"/>
            <a:ext cx="4267200" cy="5943600"/>
          </a:xfrm>
          <a:prstGeom prst="rect">
            <a:avLst/>
          </a:prstGeom>
          <a:noFill/>
          <a:ln w="9525">
            <a:noFill/>
            <a:miter lim="800000"/>
            <a:headEnd/>
            <a:tailEnd/>
          </a:ln>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381001"/>
            <a:ext cx="4343400" cy="1066800"/>
          </a:xfrm>
        </p:spPr>
        <p:txBody>
          <a:bodyPr rtlCol="0">
            <a:normAutofit fontScale="90000"/>
          </a:bodyPr>
          <a:lstStyle/>
          <a:p>
            <a:r>
              <a:rPr lang="ru-RU" dirty="0" smtClean="0">
                <a:effectLst>
                  <a:outerShdw blurRad="38100" dist="38100" dir="2700000" algn="tl">
                    <a:srgbClr val="000000">
                      <a:alpha val="43137"/>
                    </a:srgbClr>
                  </a:outerShdw>
                </a:effectLst>
                <a:latin typeface="Arial Narrow" pitchFamily="34" charset="0"/>
              </a:rPr>
              <a:t>Передача мяча</a:t>
            </a:r>
            <a:br>
              <a:rPr lang="ru-RU" dirty="0" smtClean="0">
                <a:effectLst>
                  <a:outerShdw blurRad="38100" dist="38100" dir="2700000" algn="tl">
                    <a:srgbClr val="000000">
                      <a:alpha val="43137"/>
                    </a:srgbClr>
                  </a:outerShdw>
                </a:effectLst>
                <a:latin typeface="Arial Narrow" pitchFamily="34" charset="0"/>
              </a:rPr>
            </a:br>
            <a:endParaRPr lang="ru-RU" dirty="0"/>
          </a:p>
        </p:txBody>
      </p:sp>
      <p:sp>
        <p:nvSpPr>
          <p:cNvPr id="3" name="Текст 2"/>
          <p:cNvSpPr>
            <a:spLocks noGrp="1"/>
          </p:cNvSpPr>
          <p:nvPr>
            <p:ph type="body" idx="1"/>
          </p:nvPr>
        </p:nvSpPr>
        <p:spPr>
          <a:xfrm>
            <a:off x="304800" y="1066800"/>
            <a:ext cx="10814050" cy="4267200"/>
          </a:xfrm>
        </p:spPr>
        <p:txBody>
          <a:bodyPr rtlCol="0">
            <a:normAutofit fontScale="92500" lnSpcReduction="20000"/>
          </a:bodyPr>
          <a:lstStyle/>
          <a:p>
            <a:r>
              <a:rPr lang="ru-RU" sz="2800" dirty="0" smtClean="0">
                <a:latin typeface="Arial Narrow" pitchFamily="34" charset="0"/>
              </a:rPr>
              <a:t>9. Никогда не отдавайте мяч партнеру, не видящему мяча, и не пользуйтесь слишком часто передачами с места.</a:t>
            </a:r>
          </a:p>
          <a:p>
            <a:r>
              <a:rPr lang="ru-RU" sz="2800" dirty="0" smtClean="0">
                <a:latin typeface="Arial Narrow" pitchFamily="34" charset="0"/>
              </a:rPr>
              <a:t>10. Учитесь сочетать направление и скорость передачи движущемуся партнеру, с тем чтобы он имел возможность начинать свои действия немедленно по получении мяча.</a:t>
            </a:r>
          </a:p>
          <a:p>
            <a:r>
              <a:rPr lang="ru-RU" sz="2800" dirty="0" smtClean="0">
                <a:latin typeface="Arial Narrow" pitchFamily="34" charset="0"/>
              </a:rPr>
              <a:t>11. Помните, что виновником ошибок при передачах мяча чаще является передающий, а не принимающий.</a:t>
            </a:r>
          </a:p>
          <a:p>
            <a:r>
              <a:rPr lang="ru-RU" sz="2800" dirty="0" smtClean="0">
                <a:latin typeface="Arial Narrow" pitchFamily="34" charset="0"/>
              </a:rPr>
              <a:t>12. Используйте ваши физические данные. Например, высокие игроки должны пользоваться передачами из-за головы.</a:t>
            </a:r>
          </a:p>
          <a:p>
            <a:r>
              <a:rPr lang="ru-RU" sz="2800" dirty="0" smtClean="0">
                <a:latin typeface="Arial Narrow" pitchFamily="34" charset="0"/>
              </a:rPr>
              <a:t>13. Разумно, если передаче предшествует обманное движение, но при этом не обманите своего партнера.</a:t>
            </a:r>
          </a:p>
          <a:p>
            <a:r>
              <a:rPr lang="ru-RU" sz="2800" dirty="0" smtClean="0">
                <a:latin typeface="Arial Narrow" pitchFamily="34" charset="0"/>
              </a:rPr>
              <a:t>14. Предпочитайте короткие передачи, при них бывает меньше потерь.</a:t>
            </a:r>
          </a:p>
          <a:p>
            <a:pPr rtl="0"/>
            <a:endParaRPr lang="ru-RU" dirty="0"/>
          </a:p>
        </p:txBody>
      </p:sp>
      <p:sp>
        <p:nvSpPr>
          <p:cNvPr id="4" name="Прямоугольник 3"/>
          <p:cNvSpPr/>
          <p:nvPr/>
        </p:nvSpPr>
        <p:spPr>
          <a:xfrm>
            <a:off x="990600" y="5181600"/>
            <a:ext cx="10210800" cy="1323439"/>
          </a:xfrm>
          <a:prstGeom prst="rect">
            <a:avLst/>
          </a:prstGeom>
        </p:spPr>
        <p:txBody>
          <a:bodyPr wrap="square">
            <a:spAutoFit/>
          </a:bodyPr>
          <a:lstStyle/>
          <a:p>
            <a:r>
              <a:rPr lang="ru-RU" sz="4000" dirty="0" smtClean="0">
                <a:latin typeface="Arial Narrow" pitchFamily="34" charset="0"/>
              </a:rPr>
              <a:t>Помните, что передача — быстрейший способ продвижения мяча в баскетболе</a:t>
            </a:r>
            <a:endParaRPr lang="ru-RU" sz="4000" dirty="0">
              <a:latin typeface="Arial Narrow" pitchFamily="34" charset="0"/>
            </a:endParaRPr>
          </a:p>
        </p:txBody>
      </p:sp>
    </p:spTree>
    <p:extLst>
      <p:ext uri="{BB962C8B-B14F-4D97-AF65-F5344CB8AC3E}">
        <p14:creationId xmlns:p14="http://schemas.microsoft.com/office/powerpoint/2010/main" xmlns="" val="29931110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C:\Users\рпарп\Desktop\аттестация Логиновой  И. Г\конспекты  и презентации для аттестации\мои презентации\sl-3.jpg"/>
          <p:cNvPicPr>
            <a:picLocks noChangeAspect="1" noChangeArrowheads="1"/>
          </p:cNvPicPr>
          <p:nvPr/>
        </p:nvPicPr>
        <p:blipFill>
          <a:blip r:embed="rId2" cstate="email"/>
          <a:srcRect/>
          <a:stretch>
            <a:fillRect/>
          </a:stretch>
        </p:blipFill>
        <p:spPr bwMode="auto">
          <a:xfrm>
            <a:off x="406400" y="762000"/>
            <a:ext cx="9753600" cy="4572000"/>
          </a:xfrm>
          <a:prstGeom prst="rect">
            <a:avLst/>
          </a:prstGeom>
          <a:noFill/>
        </p:spPr>
      </p:pic>
    </p:spTree>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r>
              <a:rPr lang="ru-RU" dirty="0" smtClean="0">
                <a:effectLst>
                  <a:outerShdw blurRad="38100" dist="38100" dir="2700000" algn="tl">
                    <a:srgbClr val="000000">
                      <a:alpha val="43137"/>
                    </a:srgbClr>
                  </a:outerShdw>
                </a:effectLst>
                <a:latin typeface="Arial Narrow" pitchFamily="34" charset="0"/>
              </a:rPr>
              <a:t>ЛОВЛЯ</a:t>
            </a:r>
            <a:r>
              <a:rPr lang="ru-RU" b="1" dirty="0" smtClean="0">
                <a:effectLst>
                  <a:outerShdw blurRad="38100" dist="38100" dir="2700000" algn="tl">
                    <a:srgbClr val="000000">
                      <a:alpha val="43137"/>
                    </a:srgbClr>
                  </a:outerShdw>
                </a:effectLst>
                <a:latin typeface="Arial Narrow" pitchFamily="34" charset="0"/>
              </a:rPr>
              <a:t> </a:t>
            </a:r>
            <a:r>
              <a:rPr lang="ru-RU" dirty="0" smtClean="0">
                <a:effectLst>
                  <a:outerShdw blurRad="38100" dist="38100" dir="2700000" algn="tl">
                    <a:srgbClr val="000000">
                      <a:alpha val="43137"/>
                    </a:srgbClr>
                  </a:outerShdw>
                </a:effectLst>
                <a:latin typeface="Arial Narrow" pitchFamily="34" charset="0"/>
              </a:rPr>
              <a:t>МЯЧА</a:t>
            </a:r>
            <a:br>
              <a:rPr lang="ru-RU" dirty="0" smtClean="0">
                <a:effectLst>
                  <a:outerShdw blurRad="38100" dist="38100" dir="2700000" algn="tl">
                    <a:srgbClr val="000000">
                      <a:alpha val="43137"/>
                    </a:srgbClr>
                  </a:outerShdw>
                </a:effectLst>
                <a:latin typeface="Arial Narrow" pitchFamily="34" charset="0"/>
              </a:rPr>
            </a:br>
            <a:endParaRPr lang="ru-RU" dirty="0">
              <a:effectLst>
                <a:outerShdw blurRad="38100" dist="38100" dir="2700000" algn="tl">
                  <a:srgbClr val="000000">
                    <a:alpha val="43137"/>
                  </a:srgbClr>
                </a:outerShdw>
              </a:effectLst>
              <a:latin typeface="Arial Narrow" pitchFamily="34" charset="0"/>
            </a:endParaRPr>
          </a:p>
        </p:txBody>
      </p:sp>
      <p:sp>
        <p:nvSpPr>
          <p:cNvPr id="4" name="Содержимое 3"/>
          <p:cNvSpPr>
            <a:spLocks noGrp="1"/>
          </p:cNvSpPr>
          <p:nvPr>
            <p:ph idx="1"/>
          </p:nvPr>
        </p:nvSpPr>
        <p:spPr>
          <a:xfrm flipH="1">
            <a:off x="4343400" y="1143000"/>
            <a:ext cx="7543800" cy="4876800"/>
          </a:xfrm>
        </p:spPr>
        <p:txBody>
          <a:bodyPr/>
          <a:lstStyle/>
          <a:p>
            <a:pPr>
              <a:buNone/>
            </a:pPr>
            <a:r>
              <a:rPr lang="ru-RU" dirty="0" smtClean="0">
                <a:latin typeface="Arial Narrow" pitchFamily="34" charset="0"/>
              </a:rPr>
              <a:t>   Каждый игрок нападающей команды должен в любой момент игры быть готовым к ловле мяча.</a:t>
            </a:r>
          </a:p>
          <a:p>
            <a:pPr>
              <a:buNone/>
            </a:pPr>
            <a:r>
              <a:rPr lang="ru-RU" dirty="0" smtClean="0">
                <a:latin typeface="Arial Narrow" pitchFamily="34" charset="0"/>
              </a:rPr>
              <a:t/>
            </a:r>
            <a:br>
              <a:rPr lang="ru-RU" dirty="0" smtClean="0">
                <a:latin typeface="Arial Narrow" pitchFamily="34" charset="0"/>
              </a:rPr>
            </a:br>
            <a:r>
              <a:rPr lang="ru-RU" dirty="0" smtClean="0">
                <a:latin typeface="Arial Narrow" pitchFamily="34" charset="0"/>
              </a:rPr>
              <a:t>Большое значение для успешной игры имеет умение ловить мяч в непосредственной борьбе с противником. </a:t>
            </a:r>
          </a:p>
          <a:p>
            <a:pPr>
              <a:buNone/>
            </a:pPr>
            <a:r>
              <a:rPr lang="ru-RU" dirty="0" smtClean="0">
                <a:latin typeface="Arial Narrow" pitchFamily="34" charset="0"/>
              </a:rPr>
              <a:t>    Баскетболист, получающий мяч, не должен принимать его СТОЯ НА МЕСТЕ. Он обязан двигаться навстречу мячу (выход на мяч).</a:t>
            </a:r>
          </a:p>
          <a:p>
            <a:pPr>
              <a:buNone/>
            </a:pPr>
            <a:r>
              <a:rPr lang="ru-RU" dirty="0" smtClean="0"/>
              <a:t>   </a:t>
            </a:r>
            <a:r>
              <a:rPr lang="ru-RU" dirty="0" smtClean="0">
                <a:latin typeface="Arial Narrow" pitchFamily="34" charset="0"/>
              </a:rPr>
              <a:t>Для того чтобы правильно поймать мяч одной или двумя руками, нужно ясно представить себе весь процесс этого действия. </a:t>
            </a:r>
            <a:endParaRPr lang="ru-RU" dirty="0">
              <a:latin typeface="Arial Narrow" pitchFamily="34" charset="0"/>
            </a:endParaRPr>
          </a:p>
        </p:txBody>
      </p:sp>
      <p:pic>
        <p:nvPicPr>
          <p:cNvPr id="1026" name="Picture 2" descr="C:\Users\рпарп\Desktop\аттестация Логиновой  И. Г\конспекты  и презентации для аттестации\мои презентации\-1ловля.jpg"/>
          <p:cNvPicPr>
            <a:picLocks noChangeAspect="1" noChangeArrowheads="1"/>
          </p:cNvPicPr>
          <p:nvPr/>
        </p:nvPicPr>
        <p:blipFill>
          <a:blip r:embed="rId2" cstate="email"/>
          <a:srcRect/>
          <a:stretch>
            <a:fillRect/>
          </a:stretch>
        </p:blipFill>
        <p:spPr bwMode="auto">
          <a:xfrm>
            <a:off x="457201" y="1214438"/>
            <a:ext cx="2819399" cy="4429125"/>
          </a:xfrm>
          <a:prstGeom prst="rect">
            <a:avLst/>
          </a:prstGeom>
          <a:noFill/>
        </p:spPr>
      </p:pic>
    </p:spTree>
    <p:extLst>
      <p:ext uri="{BB962C8B-B14F-4D97-AF65-F5344CB8AC3E}">
        <p14:creationId xmlns="" xmlns:p14="http://schemas.microsoft.com/office/powerpoint/2010/main" val="290508371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52401"/>
            <a:ext cx="4495800" cy="1066800"/>
          </a:xfrm>
        </p:spPr>
        <p:txBody>
          <a:bodyPr rtlCol="0">
            <a:normAutofit fontScale="90000"/>
          </a:bodyPr>
          <a:lstStyle/>
          <a:p>
            <a:r>
              <a:rPr lang="ru-RU" sz="3600" dirty="0" smtClean="0">
                <a:effectLst>
                  <a:outerShdw blurRad="38100" dist="38100" dir="2700000" algn="tl">
                    <a:srgbClr val="000000">
                      <a:alpha val="43137"/>
                    </a:srgbClr>
                  </a:outerShdw>
                </a:effectLst>
                <a:latin typeface="Arial Narrow" pitchFamily="34" charset="0"/>
              </a:rPr>
              <a:t>ЛОВЛЯ МЯЧА</a:t>
            </a:r>
            <a:r>
              <a:rPr lang="ru-RU" sz="4400" dirty="0" smtClean="0">
                <a:effectLst>
                  <a:outerShdw blurRad="38100" dist="38100" dir="2700000" algn="tl">
                    <a:srgbClr val="000000">
                      <a:alpha val="43137"/>
                    </a:srgbClr>
                  </a:outerShdw>
                </a:effectLst>
                <a:latin typeface="Arial Narrow" pitchFamily="34" charset="0"/>
              </a:rPr>
              <a:t/>
            </a:r>
            <a:br>
              <a:rPr lang="ru-RU" sz="4400" dirty="0" smtClean="0">
                <a:effectLst>
                  <a:outerShdw blurRad="38100" dist="38100" dir="2700000" algn="tl">
                    <a:srgbClr val="000000">
                      <a:alpha val="43137"/>
                    </a:srgbClr>
                  </a:outerShdw>
                </a:effectLst>
                <a:latin typeface="Arial Narrow" pitchFamily="34" charset="0"/>
              </a:rPr>
            </a:br>
            <a:endParaRPr lang="ru-RU" sz="4400" dirty="0"/>
          </a:p>
        </p:txBody>
      </p:sp>
      <p:sp>
        <p:nvSpPr>
          <p:cNvPr id="3" name="Текст 2"/>
          <p:cNvSpPr>
            <a:spLocks noGrp="1"/>
          </p:cNvSpPr>
          <p:nvPr>
            <p:ph type="body" idx="1"/>
          </p:nvPr>
        </p:nvSpPr>
        <p:spPr>
          <a:xfrm>
            <a:off x="228600" y="1219200"/>
            <a:ext cx="5257800" cy="4800600"/>
          </a:xfrm>
        </p:spPr>
        <p:txBody>
          <a:bodyPr rtlCol="0">
            <a:normAutofit lnSpcReduction="10000"/>
          </a:bodyPr>
          <a:lstStyle/>
          <a:p>
            <a:r>
              <a:rPr lang="ru-RU" dirty="0" smtClean="0">
                <a:latin typeface="Arial Narrow" pitchFamily="34" charset="0"/>
              </a:rPr>
              <a:t>Если летящий мяч попытаться остановить мгновенно, то столкновение останавливающей руки и мяча будет очень жестким. Примером может служить столкновение мяча со стеной. Мяч от стены отскочит с большой силой назад. Если же на пути быстро летящего мяча окажется не стена, а пружинная сетка, то мяч, встретив на своем пути сначала слабое, а затем постепенно усиливающееся сопротивление, постепенно будет терять скорость и, не отскочив, спокойно упадет на землю. Принцип правильной ловли мяча основан на действии пружинной сетки.</a:t>
            </a:r>
          </a:p>
          <a:p>
            <a:pPr rtl="0"/>
            <a:endParaRPr lang="ru-RU" dirty="0"/>
          </a:p>
        </p:txBody>
      </p:sp>
      <p:pic>
        <p:nvPicPr>
          <p:cNvPr id="2051" name="Picture 3" descr="C:\Users\рпарп\Desktop\аттестация Логиновой  И. Г\конспекты  и презентации для аттестации\мои презентации\ЛОВЛЯ 1.jpg"/>
          <p:cNvPicPr>
            <a:picLocks noChangeAspect="1" noChangeArrowheads="1"/>
          </p:cNvPicPr>
          <p:nvPr/>
        </p:nvPicPr>
        <p:blipFill>
          <a:blip r:embed="rId2" cstate="email"/>
          <a:srcRect/>
          <a:stretch>
            <a:fillRect/>
          </a:stretch>
        </p:blipFill>
        <p:spPr bwMode="auto">
          <a:xfrm>
            <a:off x="6248400" y="431140"/>
            <a:ext cx="5410200" cy="5995720"/>
          </a:xfrm>
          <a:prstGeom prst="rect">
            <a:avLst/>
          </a:prstGeom>
          <a:noFill/>
        </p:spPr>
      </p:pic>
    </p:spTree>
    <p:extLst>
      <p:ext uri="{BB962C8B-B14F-4D97-AF65-F5344CB8AC3E}">
        <p14:creationId xmlns="" xmlns:p14="http://schemas.microsoft.com/office/powerpoint/2010/main" val="2993111047"/>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381000"/>
            <a:ext cx="8686800" cy="762000"/>
          </a:xfrm>
        </p:spPr>
        <p:txBody>
          <a:bodyPr rtlCol="0">
            <a:noAutofit/>
          </a:bodyPr>
          <a:lstStyle/>
          <a:p>
            <a:r>
              <a:rPr lang="ru-RU" sz="4000" i="1" dirty="0" smtClean="0">
                <a:effectLst>
                  <a:outerShdw blurRad="38100" dist="38100" dir="2700000" algn="tl">
                    <a:srgbClr val="000000">
                      <a:alpha val="43137"/>
                    </a:srgbClr>
                  </a:outerShdw>
                </a:effectLst>
                <a:latin typeface="Arial Narrow" pitchFamily="34" charset="0"/>
              </a:rPr>
              <a:t>Ловля мяча двумя руками</a:t>
            </a:r>
            <a:endParaRPr lang="ru-RU" sz="4000" dirty="0">
              <a:effectLst>
                <a:outerShdw blurRad="38100" dist="38100" dir="2700000" algn="tl">
                  <a:srgbClr val="000000">
                    <a:alpha val="43137"/>
                  </a:srgbClr>
                </a:outerShdw>
              </a:effectLst>
            </a:endParaRPr>
          </a:p>
        </p:txBody>
      </p:sp>
      <p:sp>
        <p:nvSpPr>
          <p:cNvPr id="4" name="Объект 3"/>
          <p:cNvSpPr>
            <a:spLocks noGrp="1"/>
          </p:cNvSpPr>
          <p:nvPr>
            <p:ph sz="half" idx="2"/>
          </p:nvPr>
        </p:nvSpPr>
        <p:spPr>
          <a:xfrm>
            <a:off x="304800" y="1447801"/>
            <a:ext cx="5608320" cy="4800599"/>
          </a:xfrm>
        </p:spPr>
        <p:txBody>
          <a:bodyPr rtlCol="0">
            <a:normAutofit fontScale="92500" lnSpcReduction="20000"/>
          </a:bodyPr>
          <a:lstStyle/>
          <a:p>
            <a:pPr>
              <a:buNone/>
            </a:pPr>
            <a:r>
              <a:rPr lang="ru-RU" dirty="0" smtClean="0">
                <a:latin typeface="Arial Narrow" pitchFamily="34" charset="0"/>
              </a:rPr>
              <a:t> </a:t>
            </a:r>
          </a:p>
          <a:p>
            <a:pPr>
              <a:buNone/>
            </a:pPr>
            <a:r>
              <a:rPr lang="ru-RU" dirty="0" smtClean="0">
                <a:latin typeface="Arial Narrow" pitchFamily="34" charset="0"/>
              </a:rPr>
              <a:t>   </a:t>
            </a:r>
            <a:r>
              <a:rPr lang="ru-RU" sz="2600" dirty="0" smtClean="0">
                <a:latin typeface="Arial Narrow" pitchFamily="34" charset="0"/>
              </a:rPr>
              <a:t>Основной и самый надежный прием ловли мяча — ловля двумя руками.</a:t>
            </a:r>
            <a:br>
              <a:rPr lang="ru-RU" sz="2600" dirty="0" smtClean="0">
                <a:latin typeface="Arial Narrow" pitchFamily="34" charset="0"/>
              </a:rPr>
            </a:br>
            <a:r>
              <a:rPr lang="ru-RU" sz="2600" dirty="0" smtClean="0">
                <a:latin typeface="Arial Narrow" pitchFamily="34" charset="0"/>
              </a:rPr>
              <a:t>Если мяч летит на высоте груди, то его нужно встречать вытянутыми вперед руками. Ладони рук с ненапряженными, свободно расставленными, полусогнутыми пальцами образуют воронку (большие пальцы вверх, внутрь) шириной немного больше мяча. Мячу, встреченному на расстоянии длины рук от груди и попавшему в воронку, с момента соприкосновения с пальцами уступающим движением руки начинает оказываться все усиливающееся сопротивление до полной остановки</a:t>
            </a:r>
          </a:p>
          <a:p>
            <a:pPr rtl="0"/>
            <a:endParaRPr lang="ru-RU" dirty="0">
              <a:latin typeface="Arial Narrow" pitchFamily="34" charset="0"/>
            </a:endParaRPr>
          </a:p>
        </p:txBody>
      </p:sp>
      <p:pic>
        <p:nvPicPr>
          <p:cNvPr id="3074" name="Picture 2" descr="C:\Users\рпарп\Desktop\аттестация Логиновой  И. Г\конспекты  и презентации для аттестации\мои презентации\ловля.jpg"/>
          <p:cNvPicPr>
            <a:picLocks noGrp="1" noChangeAspect="1" noChangeArrowheads="1"/>
          </p:cNvPicPr>
          <p:nvPr>
            <p:ph sz="quarter" idx="4"/>
          </p:nvPr>
        </p:nvPicPr>
        <p:blipFill>
          <a:blip r:embed="rId2" cstate="email"/>
          <a:srcRect/>
          <a:stretch>
            <a:fillRect/>
          </a:stretch>
        </p:blipFill>
        <p:spPr bwMode="auto">
          <a:xfrm>
            <a:off x="6278563" y="1531450"/>
            <a:ext cx="5761037" cy="4031150"/>
          </a:xfrm>
          <a:prstGeom prst="rect">
            <a:avLst/>
          </a:prstGeom>
          <a:noFill/>
        </p:spPr>
      </p:pic>
    </p:spTree>
    <p:extLst>
      <p:ext uri="{BB962C8B-B14F-4D97-AF65-F5344CB8AC3E}">
        <p14:creationId xmlns="" xmlns:p14="http://schemas.microsoft.com/office/powerpoint/2010/main" val="4078798235"/>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304800"/>
            <a:ext cx="5867400" cy="990600"/>
          </a:xfrm>
        </p:spPr>
        <p:txBody>
          <a:bodyPr rtlCol="0"/>
          <a:lstStyle/>
          <a:p>
            <a:r>
              <a:rPr lang="ru-RU" i="1" dirty="0" smtClean="0">
                <a:effectLst>
                  <a:outerShdw blurRad="38100" dist="38100" dir="2700000" algn="tl">
                    <a:srgbClr val="000000">
                      <a:alpha val="43137"/>
                    </a:srgbClr>
                  </a:outerShdw>
                </a:effectLst>
                <a:latin typeface="Arial Narrow" pitchFamily="34" charset="0"/>
              </a:rPr>
              <a:t>   Ловля мяча одной рукой</a:t>
            </a:r>
            <a:endParaRPr lang="ru-RU" dirty="0">
              <a:effectLst>
                <a:outerShdw blurRad="38100" dist="38100" dir="2700000" algn="tl">
                  <a:srgbClr val="000000">
                    <a:alpha val="43137"/>
                  </a:srgbClr>
                </a:outerShdw>
              </a:effectLst>
              <a:latin typeface="Arial Narrow" pitchFamily="34" charset="0"/>
            </a:endParaRPr>
          </a:p>
        </p:txBody>
      </p:sp>
      <p:sp>
        <p:nvSpPr>
          <p:cNvPr id="3" name="Прямоугольник 2"/>
          <p:cNvSpPr/>
          <p:nvPr/>
        </p:nvSpPr>
        <p:spPr>
          <a:xfrm>
            <a:off x="381000" y="1600200"/>
            <a:ext cx="4495800" cy="3416320"/>
          </a:xfrm>
          <a:prstGeom prst="rect">
            <a:avLst/>
          </a:prstGeom>
        </p:spPr>
        <p:txBody>
          <a:bodyPr wrap="square">
            <a:spAutoFit/>
          </a:bodyPr>
          <a:lstStyle/>
          <a:p>
            <a:r>
              <a:rPr lang="ru-RU" sz="2400" dirty="0" smtClean="0">
                <a:latin typeface="Arial Narrow" pitchFamily="34" charset="0"/>
              </a:rPr>
              <a:t>Основа ловли мяча одной рукой та же, что и двумя. Навстречу летящему мячу выставляется полусогнутая в локте рука с широко расставленными пальцами, образующими как бы воронку. Мяч, встретив на пути постепенно усиливающееся сопротивление одной руки, теряет свою скорость</a:t>
            </a:r>
            <a:endParaRPr lang="ru-RU" sz="2400" dirty="0">
              <a:latin typeface="Arial Narrow" pitchFamily="34" charset="0"/>
            </a:endParaRPr>
          </a:p>
        </p:txBody>
      </p:sp>
      <p:pic>
        <p:nvPicPr>
          <p:cNvPr id="4098" name="Picture 2" descr="C:\Users\рпарп\Desktop\аттестация Логиновой  И. Г\конспекты  и презентации для аттестации\мои презентации\ловля одной рукой 2.gif"/>
          <p:cNvPicPr>
            <a:picLocks noChangeAspect="1" noChangeArrowheads="1"/>
          </p:cNvPicPr>
          <p:nvPr/>
        </p:nvPicPr>
        <p:blipFill>
          <a:blip r:embed="rId2" cstate="email"/>
          <a:srcRect/>
          <a:stretch>
            <a:fillRect/>
          </a:stretch>
        </p:blipFill>
        <p:spPr bwMode="auto">
          <a:xfrm>
            <a:off x="6172200" y="457200"/>
            <a:ext cx="5334000" cy="5257800"/>
          </a:xfrm>
          <a:prstGeom prst="rect">
            <a:avLst/>
          </a:prstGeom>
          <a:noFill/>
        </p:spPr>
      </p:pic>
    </p:spTree>
    <p:extLst>
      <p:ext uri="{BB962C8B-B14F-4D97-AF65-F5344CB8AC3E}">
        <p14:creationId xmlns="" xmlns:p14="http://schemas.microsoft.com/office/powerpoint/2010/main" val="1864551520"/>
      </p:ext>
    </p:extLst>
  </p:cSld>
  <p:clrMapOvr>
    <a:masterClrMapping/>
  </p:clrMapOvr>
  <mc:AlternateContent xmlns:mc="http://schemas.openxmlformats.org/markup-compatibility/2006">
    <mc:Choice xmlns="" xmlns:p14="http://schemas.microsoft.com/office/powerpoint/2010/main" Requires="p14">
      <p:transition spd="med" p14:dur="700">
        <p:fade/>
      </p:transition>
    </mc:Choice>
    <mc:Fallback>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2"/>
          </p:nvPr>
        </p:nvSpPr>
        <p:spPr>
          <a:xfrm>
            <a:off x="7924801" y="838200"/>
            <a:ext cx="3657600" cy="5181600"/>
          </a:xfrm>
        </p:spPr>
        <p:txBody>
          <a:bodyPr rtlCol="0">
            <a:normAutofit/>
          </a:bodyPr>
          <a:lstStyle/>
          <a:p>
            <a:r>
              <a:rPr lang="ru-RU" dirty="0" smtClean="0">
                <a:latin typeface="Arial Narrow" pitchFamily="34" charset="0"/>
              </a:rPr>
              <a:t>Правила игры в баскетбол ограничивают продвижение игрока с мячом. Следовательно, для того чтобы перевести мяч с одной стороны площадки на другую под щит противника, игроки команды должны передавать мяч между собой.</a:t>
            </a:r>
          </a:p>
          <a:p>
            <a:pPr rtl="0"/>
            <a:endParaRPr lang="ru-RU" dirty="0"/>
          </a:p>
        </p:txBody>
      </p:sp>
      <p:pic>
        <p:nvPicPr>
          <p:cNvPr id="5" name="Рисунок 4" descr="Баскетболисты с поднятыми руками"/>
          <p:cNvPicPr>
            <a:picLocks noGrp="1" noChangeAspect="1"/>
          </p:cNvPicPr>
          <p:nvPr>
            <p:ph type="pic" idx="1"/>
          </p:nvPr>
        </p:nvPicPr>
        <p:blipFill rotWithShape="1">
          <a:blip r:embed="rId3" cstate="email">
            <a:extLst>
              <a:ext uri="{28A0092B-C50C-407E-A947-70E740481C1C}">
                <a14:useLocalDpi xmlns:a14="http://schemas.microsoft.com/office/drawing/2010/main" xmlns="" val="0"/>
              </a:ext>
            </a:extLst>
          </a:blip>
          <a:srcRect/>
          <a:stretch/>
        </p:blipFill>
        <p:spPr/>
      </p:pic>
    </p:spTree>
    <p:extLst>
      <p:ext uri="{BB962C8B-B14F-4D97-AF65-F5344CB8AC3E}">
        <p14:creationId xmlns:p14="http://schemas.microsoft.com/office/powerpoint/2010/main" xmlns="" val="3053388791"/>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 y="304801"/>
            <a:ext cx="4191000" cy="1371599"/>
          </a:xfrm>
        </p:spPr>
        <p:txBody>
          <a:bodyPr rtlCol="0">
            <a:normAutofit fontScale="90000"/>
          </a:bodyPr>
          <a:lstStyle/>
          <a:p>
            <a:r>
              <a:rPr lang="ru-RU" dirty="0" smtClean="0">
                <a:effectLst>
                  <a:outerShdw blurRad="38100" dist="38100" dir="2700000" algn="tl">
                    <a:srgbClr val="000000">
                      <a:alpha val="43137"/>
                    </a:srgbClr>
                  </a:outerShdw>
                </a:effectLst>
                <a:latin typeface="Arial Narrow" pitchFamily="34" charset="0"/>
              </a:rPr>
              <a:t>Передача мяча</a:t>
            </a:r>
            <a:br>
              <a:rPr lang="ru-RU" dirty="0" smtClean="0">
                <a:effectLst>
                  <a:outerShdw blurRad="38100" dist="38100" dir="2700000" algn="tl">
                    <a:srgbClr val="000000">
                      <a:alpha val="43137"/>
                    </a:srgbClr>
                  </a:outerShdw>
                </a:effectLst>
                <a:latin typeface="Arial Narrow" pitchFamily="34" charset="0"/>
              </a:rPr>
            </a:br>
            <a:endParaRPr lang="ru-RU" dirty="0">
              <a:effectLst>
                <a:outerShdw blurRad="38100" dist="38100" dir="2700000" algn="tl">
                  <a:srgbClr val="000000">
                    <a:alpha val="43137"/>
                  </a:srgbClr>
                </a:outerShdw>
              </a:effectLst>
              <a:latin typeface="Arial Narrow" pitchFamily="34" charset="0"/>
            </a:endParaRPr>
          </a:p>
        </p:txBody>
      </p:sp>
      <p:sp>
        <p:nvSpPr>
          <p:cNvPr id="3" name="Текст 2"/>
          <p:cNvSpPr>
            <a:spLocks noGrp="1"/>
          </p:cNvSpPr>
          <p:nvPr>
            <p:ph type="body" idx="1"/>
          </p:nvPr>
        </p:nvSpPr>
        <p:spPr>
          <a:xfrm>
            <a:off x="457200" y="1371600"/>
            <a:ext cx="6553200" cy="4800600"/>
          </a:xfrm>
        </p:spPr>
        <p:txBody>
          <a:bodyPr rtlCol="0"/>
          <a:lstStyle/>
          <a:p>
            <a:r>
              <a:rPr lang="ru-RU" dirty="0" smtClean="0">
                <a:latin typeface="Arial Narrow" pitchFamily="34" charset="0"/>
              </a:rPr>
              <a:t>Если нет полной гарантии, что мяч дойдет до партнера, передачу ДЕЛАТЬ НЕ СЛЕДУЕТ.</a:t>
            </a:r>
          </a:p>
          <a:p>
            <a:r>
              <a:rPr lang="ru-RU" dirty="0" smtClean="0">
                <a:latin typeface="Arial Narrow" pitchFamily="34" charset="0"/>
              </a:rPr>
              <a:t>Точность передач возможна только при условии, если передающий:        </a:t>
            </a:r>
            <a:br>
              <a:rPr lang="ru-RU" dirty="0" smtClean="0">
                <a:latin typeface="Arial Narrow" pitchFamily="34" charset="0"/>
              </a:rPr>
            </a:br>
            <a:r>
              <a:rPr lang="ru-RU" dirty="0" smtClean="0">
                <a:latin typeface="Arial Narrow" pitchFamily="34" charset="0"/>
              </a:rPr>
              <a:t>1.       Оценит правильно обстановку на площадке (расположение партнеров и противника).</a:t>
            </a:r>
            <a:br>
              <a:rPr lang="ru-RU" dirty="0" smtClean="0">
                <a:latin typeface="Arial Narrow" pitchFamily="34" charset="0"/>
              </a:rPr>
            </a:br>
            <a:r>
              <a:rPr lang="ru-RU" dirty="0" smtClean="0">
                <a:latin typeface="Arial Narrow" pitchFamily="34" charset="0"/>
              </a:rPr>
              <a:t>2.       Определит расстояние, на которое нужно передать мяч.</a:t>
            </a:r>
            <a:br>
              <a:rPr lang="ru-RU" dirty="0" smtClean="0">
                <a:latin typeface="Arial Narrow" pitchFamily="34" charset="0"/>
              </a:rPr>
            </a:br>
            <a:r>
              <a:rPr lang="ru-RU" dirty="0" smtClean="0">
                <a:latin typeface="Arial Narrow" pitchFamily="34" charset="0"/>
              </a:rPr>
              <a:t>3.       Выберет способ передачи соответственно обстановке, который может обеспечить успех передачи.</a:t>
            </a:r>
            <a:br>
              <a:rPr lang="ru-RU" dirty="0" smtClean="0">
                <a:latin typeface="Arial Narrow" pitchFamily="34" charset="0"/>
              </a:rPr>
            </a:br>
            <a:r>
              <a:rPr lang="ru-RU" dirty="0" smtClean="0">
                <a:latin typeface="Arial Narrow" pitchFamily="34" charset="0"/>
              </a:rPr>
              <a:t>4.       Правильно выполнит выбранную передачу.</a:t>
            </a:r>
          </a:p>
          <a:p>
            <a:pPr rtl="0"/>
            <a:endParaRPr lang="ru-RU" dirty="0">
              <a:latin typeface="Arial Narrow" pitchFamily="34" charset="0"/>
            </a:endParaRPr>
          </a:p>
        </p:txBody>
      </p:sp>
      <p:pic>
        <p:nvPicPr>
          <p:cNvPr id="5122" name="Picture 2" descr="C:\Users\рпарп\Desktop\аттестация Логиновой  И. Г\конспекты  и презентации для аттестации\мои презентации\сурок.jpg"/>
          <p:cNvPicPr>
            <a:picLocks noChangeAspect="1" noChangeArrowheads="1"/>
          </p:cNvPicPr>
          <p:nvPr/>
        </p:nvPicPr>
        <p:blipFill>
          <a:blip r:embed="rId2" cstate="email"/>
          <a:srcRect/>
          <a:stretch>
            <a:fillRect/>
          </a:stretch>
        </p:blipFill>
        <p:spPr bwMode="auto">
          <a:xfrm>
            <a:off x="6934200" y="2971800"/>
            <a:ext cx="5029200" cy="3429000"/>
          </a:xfrm>
          <a:prstGeom prst="rect">
            <a:avLst/>
          </a:prstGeom>
          <a:noFill/>
        </p:spPr>
      </p:pic>
    </p:spTree>
    <p:extLst>
      <p:ext uri="{BB962C8B-B14F-4D97-AF65-F5344CB8AC3E}">
        <p14:creationId xmlns:p14="http://schemas.microsoft.com/office/powerpoint/2010/main" xmlns="" val="29931110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152401"/>
            <a:ext cx="6019800" cy="609599"/>
          </a:xfrm>
        </p:spPr>
        <p:txBody>
          <a:bodyPr rtlCol="0">
            <a:normAutofit fontScale="90000"/>
          </a:bodyPr>
          <a:lstStyle/>
          <a:p>
            <a:r>
              <a:rPr lang="ru-RU" sz="4400" i="1" dirty="0" smtClean="0">
                <a:effectLst>
                  <a:outerShdw blurRad="38100" dist="38100" dir="2700000" algn="tl">
                    <a:srgbClr val="000000">
                      <a:alpha val="43137"/>
                    </a:srgbClr>
                  </a:outerShdw>
                </a:effectLst>
                <a:latin typeface="Arial Narrow" pitchFamily="34" charset="0"/>
              </a:rPr>
              <a:t>Передача двумя руками</a:t>
            </a:r>
            <a:endParaRPr lang="ru-RU" sz="4400" dirty="0">
              <a:effectLst>
                <a:outerShdw blurRad="38100" dist="38100" dir="2700000" algn="tl">
                  <a:srgbClr val="000000">
                    <a:alpha val="43137"/>
                  </a:srgbClr>
                </a:outerShdw>
              </a:effectLst>
              <a:latin typeface="Arial Narrow" pitchFamily="34" charset="0"/>
            </a:endParaRPr>
          </a:p>
        </p:txBody>
      </p:sp>
      <p:sp>
        <p:nvSpPr>
          <p:cNvPr id="3" name="Текст 2"/>
          <p:cNvSpPr>
            <a:spLocks noGrp="1"/>
          </p:cNvSpPr>
          <p:nvPr>
            <p:ph type="body" idx="1"/>
          </p:nvPr>
        </p:nvSpPr>
        <p:spPr>
          <a:xfrm>
            <a:off x="228600" y="762000"/>
            <a:ext cx="11582400" cy="2971800"/>
          </a:xfrm>
        </p:spPr>
        <p:txBody>
          <a:bodyPr rtlCol="0">
            <a:normAutofit lnSpcReduction="10000"/>
          </a:bodyPr>
          <a:lstStyle/>
          <a:p>
            <a:r>
              <a:rPr lang="ru-RU" dirty="0" smtClean="0"/>
              <a:t>Самой распространенной и надежной передачей мяча, обеспечивающей большую точность и быстроту, является передача двумя руками от груди.</a:t>
            </a:r>
            <a:br>
              <a:rPr lang="ru-RU" dirty="0" smtClean="0"/>
            </a:br>
            <a:r>
              <a:rPr lang="ru-RU" dirty="0" smtClean="0"/>
              <a:t>Эта передача может одинаково хорошо осуществляться о землю, в прыжке, от груди, из-за головы, с места и в движении.</a:t>
            </a:r>
          </a:p>
          <a:p>
            <a:r>
              <a:rPr lang="ru-RU" dirty="0" smtClean="0"/>
              <a:t>Передача двумя руками от груди выполняется кистями, так называемая «кистевая» передача, или сочетанием работы кистей с выпрямлением рук. </a:t>
            </a:r>
            <a:br>
              <a:rPr lang="ru-RU" dirty="0" smtClean="0"/>
            </a:br>
            <a:r>
              <a:rPr lang="ru-RU" dirty="0" smtClean="0"/>
              <a:t>При передаче мяча кистями сначала делается замах, т. е. наклон кистей вниз, затем — резкое выпрямление их в исходное положение с толчковым движением всех пальцев</a:t>
            </a:r>
          </a:p>
          <a:p>
            <a:pPr rtl="0"/>
            <a:endParaRPr lang="ru-RU" dirty="0"/>
          </a:p>
        </p:txBody>
      </p:sp>
      <p:pic>
        <p:nvPicPr>
          <p:cNvPr id="6146" name="Picture 2" descr="C:\Users\рпарп\Desktop\аттестация Логиновой  И. Г\конспекты  и презентации для аттестации\мои презентации\ПЕРЕДАЧА ОТ ГРУДИ.jpg"/>
          <p:cNvPicPr>
            <a:picLocks noChangeAspect="1" noChangeArrowheads="1"/>
          </p:cNvPicPr>
          <p:nvPr/>
        </p:nvPicPr>
        <p:blipFill>
          <a:blip r:embed="rId2" cstate="email"/>
          <a:srcRect/>
          <a:stretch>
            <a:fillRect/>
          </a:stretch>
        </p:blipFill>
        <p:spPr bwMode="auto">
          <a:xfrm>
            <a:off x="1905000" y="3792166"/>
            <a:ext cx="7010400" cy="2684834"/>
          </a:xfrm>
          <a:prstGeom prst="rect">
            <a:avLst/>
          </a:prstGeom>
          <a:noFill/>
        </p:spPr>
      </p:pic>
    </p:spTree>
    <p:extLst>
      <p:ext uri="{BB962C8B-B14F-4D97-AF65-F5344CB8AC3E}">
        <p14:creationId xmlns:p14="http://schemas.microsoft.com/office/powerpoint/2010/main" xmlns="" val="29931110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0"/>
            <a:ext cx="6629400" cy="838200"/>
          </a:xfrm>
        </p:spPr>
        <p:txBody>
          <a:bodyPr rtlCol="0"/>
          <a:lstStyle/>
          <a:p>
            <a:r>
              <a:rPr lang="ru-RU" i="1" dirty="0" smtClean="0">
                <a:effectLst>
                  <a:outerShdw blurRad="38100" dist="38100" dir="2700000" algn="tl">
                    <a:srgbClr val="000000">
                      <a:alpha val="43137"/>
                    </a:srgbClr>
                  </a:outerShdw>
                </a:effectLst>
                <a:latin typeface="Arial Narrow" pitchFamily="34" charset="0"/>
              </a:rPr>
              <a:t>Передача двумя руками</a:t>
            </a:r>
            <a:endParaRPr lang="ru-RU" dirty="0"/>
          </a:p>
        </p:txBody>
      </p:sp>
      <p:sp>
        <p:nvSpPr>
          <p:cNvPr id="3" name="Текст 2"/>
          <p:cNvSpPr>
            <a:spLocks noGrp="1"/>
          </p:cNvSpPr>
          <p:nvPr>
            <p:ph type="body" idx="1"/>
          </p:nvPr>
        </p:nvSpPr>
        <p:spPr>
          <a:xfrm>
            <a:off x="0" y="762000"/>
            <a:ext cx="11125200" cy="3581400"/>
          </a:xfrm>
        </p:spPr>
        <p:txBody>
          <a:bodyPr rtlCol="0">
            <a:normAutofit fontScale="85000" lnSpcReduction="20000"/>
          </a:bodyPr>
          <a:lstStyle/>
          <a:p>
            <a:r>
              <a:rPr lang="ru-RU" sz="2800" dirty="0" smtClean="0">
                <a:latin typeface="Arial Narrow" pitchFamily="34" charset="0"/>
              </a:rPr>
              <a:t>Выполняя передачу двумя руками от груди нужно помнить: не следует разводить локти в стороны при замахе, они должны быть опущены; движения рук и ног должны быть согласованы. Разгибать колени активно, мяч кистями выпускать хлестко; ловлю мяча и последующую передачу делать слитно, без паузы, без лишних движений. Типичные ошибки:</a:t>
            </a:r>
          </a:p>
          <a:p>
            <a:r>
              <a:rPr lang="ru-RU" sz="2800" dirty="0" smtClean="0">
                <a:latin typeface="Arial Narrow" pitchFamily="34" charset="0"/>
              </a:rPr>
              <a:t>1) движения верхних и нижних конечностей не согласованы;</a:t>
            </a:r>
          </a:p>
          <a:p>
            <a:r>
              <a:rPr lang="ru-RU" sz="2800" dirty="0" smtClean="0">
                <a:latin typeface="Arial Narrow" pitchFamily="34" charset="0"/>
              </a:rPr>
              <a:t>2) при замахе локти широко расставлены в стороны;</a:t>
            </a:r>
          </a:p>
          <a:p>
            <a:r>
              <a:rPr lang="ru-RU" sz="2800" dirty="0" smtClean="0">
                <a:latin typeface="Arial Narrow" pitchFamily="34" charset="0"/>
              </a:rPr>
              <a:t>3) чрезмерная амплитуда замаха;</a:t>
            </a:r>
          </a:p>
          <a:p>
            <a:r>
              <a:rPr lang="ru-RU" sz="2800" dirty="0" smtClean="0">
                <a:latin typeface="Arial Narrow" pitchFamily="34" charset="0"/>
              </a:rPr>
              <a:t>4) отсутствие </a:t>
            </a:r>
            <a:r>
              <a:rPr lang="ru-RU" sz="2800" dirty="0" err="1" smtClean="0">
                <a:latin typeface="Arial Narrow" pitchFamily="34" charset="0"/>
              </a:rPr>
              <a:t>захлеста</a:t>
            </a:r>
            <a:r>
              <a:rPr lang="ru-RU" sz="2800" dirty="0" smtClean="0">
                <a:latin typeface="Arial Narrow" pitchFamily="34" charset="0"/>
              </a:rPr>
              <a:t> кисти;</a:t>
            </a:r>
          </a:p>
          <a:p>
            <a:r>
              <a:rPr lang="ru-RU" sz="2800" dirty="0" smtClean="0">
                <a:latin typeface="Arial Narrow" pitchFamily="34" charset="0"/>
              </a:rPr>
              <a:t>5) потеря равновесия;</a:t>
            </a:r>
          </a:p>
          <a:p>
            <a:r>
              <a:rPr lang="ru-RU" sz="2800" dirty="0" smtClean="0">
                <a:latin typeface="Arial Narrow" pitchFamily="34" charset="0"/>
              </a:rPr>
              <a:t>6) при замахе туловище наклоняется назад.</a:t>
            </a:r>
          </a:p>
          <a:p>
            <a:pPr rtl="0"/>
            <a:endParaRPr lang="ru-RU" dirty="0"/>
          </a:p>
        </p:txBody>
      </p:sp>
      <p:pic>
        <p:nvPicPr>
          <p:cNvPr id="4" name="Рисунок 3"/>
          <p:cNvPicPr/>
          <p:nvPr/>
        </p:nvPicPr>
        <p:blipFill>
          <a:blip r:embed="rId2" cstate="email">
            <a:lum contrast="40000"/>
          </a:blip>
          <a:srcRect t="4596" b="20393"/>
          <a:stretch>
            <a:fillRect/>
          </a:stretch>
        </p:blipFill>
        <p:spPr bwMode="auto">
          <a:xfrm>
            <a:off x="2743200" y="4343400"/>
            <a:ext cx="9067800" cy="2209800"/>
          </a:xfrm>
          <a:prstGeom prst="rect">
            <a:avLst/>
          </a:prstGeom>
          <a:noFill/>
          <a:ln w="9525">
            <a:noFill/>
            <a:miter lim="800000"/>
            <a:headEnd/>
            <a:tailEnd/>
          </a:ln>
        </p:spPr>
      </p:pic>
    </p:spTree>
    <p:extLst>
      <p:ext uri="{BB962C8B-B14F-4D97-AF65-F5344CB8AC3E}">
        <p14:creationId xmlns:p14="http://schemas.microsoft.com/office/powerpoint/2010/main" xmlns="" val="2993111047"/>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Баскетбол: 16 x 9">
  <a:themeElements>
    <a:clrScheme name="Basketball">
      <a:dk1>
        <a:sysClr val="windowText" lastClr="000000"/>
      </a:dk1>
      <a:lt1>
        <a:sysClr val="window" lastClr="FFFFFF"/>
      </a:lt1>
      <a:dk2>
        <a:srgbClr val="51270B"/>
      </a:dk2>
      <a:lt2>
        <a:srgbClr val="CAAF92"/>
      </a:lt2>
      <a:accent1>
        <a:srgbClr val="8C061E"/>
      </a:accent1>
      <a:accent2>
        <a:srgbClr val="CD0205"/>
      </a:accent2>
      <a:accent3>
        <a:srgbClr val="D05002"/>
      </a:accent3>
      <a:accent4>
        <a:srgbClr val="052A5E"/>
      </a:accent4>
      <a:accent5>
        <a:srgbClr val="1A559C"/>
      </a:accent5>
      <a:accent6>
        <a:srgbClr val="156645"/>
      </a:accent6>
      <a:hlink>
        <a:srgbClr val="D05002"/>
      </a:hlink>
      <a:folHlink>
        <a:srgbClr val="808080"/>
      </a:folHlink>
    </a:clrScheme>
    <a:fontScheme name="Impact - Franklin Gothic Medium">
      <a:majorFont>
        <a:latin typeface="Impact"/>
        <a:ea typeface=""/>
        <a:cs typeface=""/>
      </a:majorFont>
      <a:minorFont>
        <a:latin typeface="Franklin Gothic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Basketball_16x9.potx" id="{DCF2C791-EE76-41C3-9BB0-21CE31E0B312}" vid="{AA4094CD-6F6C-4074-B677-74FA5D2823E5}"/>
    </a:ext>
  </a:extLst>
</a:theme>
</file>

<file path=ppt/theme/theme2.xml><?xml version="1.0" encoding="utf-8"?>
<a:theme xmlns:a="http://schemas.openxmlformats.org/drawingml/2006/main" name="Office Theme">
  <a:themeElements>
    <a:clrScheme name="Basketball">
      <a:dk1>
        <a:sysClr val="windowText" lastClr="000000"/>
      </a:dk1>
      <a:lt1>
        <a:sysClr val="window" lastClr="FFFFFF"/>
      </a:lt1>
      <a:dk2>
        <a:srgbClr val="51270B"/>
      </a:dk2>
      <a:lt2>
        <a:srgbClr val="CAAF92"/>
      </a:lt2>
      <a:accent1>
        <a:srgbClr val="8C061E"/>
      </a:accent1>
      <a:accent2>
        <a:srgbClr val="CD0205"/>
      </a:accent2>
      <a:accent3>
        <a:srgbClr val="D05002"/>
      </a:accent3>
      <a:accent4>
        <a:srgbClr val="052A5E"/>
      </a:accent4>
      <a:accent5>
        <a:srgbClr val="1A559C"/>
      </a:accent5>
      <a:accent6>
        <a:srgbClr val="156645"/>
      </a:accent6>
      <a:hlink>
        <a:srgbClr val="D05002"/>
      </a:hlink>
      <a:folHlink>
        <a:srgbClr val="808080"/>
      </a:folHlink>
    </a:clrScheme>
    <a:fontScheme name="Impact - Franklin Gothic Medium">
      <a:majorFont>
        <a:latin typeface="Impact"/>
        <a:ea typeface=""/>
        <a:cs typeface=""/>
      </a:majorFont>
      <a:minorFont>
        <a:latin typeface="Franklin Gothic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asketball">
      <a:dk1>
        <a:sysClr val="windowText" lastClr="000000"/>
      </a:dk1>
      <a:lt1>
        <a:sysClr val="window" lastClr="FFFFFF"/>
      </a:lt1>
      <a:dk2>
        <a:srgbClr val="51270B"/>
      </a:dk2>
      <a:lt2>
        <a:srgbClr val="CAAF92"/>
      </a:lt2>
      <a:accent1>
        <a:srgbClr val="8C061E"/>
      </a:accent1>
      <a:accent2>
        <a:srgbClr val="CD0205"/>
      </a:accent2>
      <a:accent3>
        <a:srgbClr val="D05002"/>
      </a:accent3>
      <a:accent4>
        <a:srgbClr val="052A5E"/>
      </a:accent4>
      <a:accent5>
        <a:srgbClr val="1A559C"/>
      </a:accent5>
      <a:accent6>
        <a:srgbClr val="156645"/>
      </a:accent6>
      <a:hlink>
        <a:srgbClr val="D05002"/>
      </a:hlink>
      <a:folHlink>
        <a:srgbClr val="808080"/>
      </a:folHlink>
    </a:clrScheme>
    <a:fontScheme name="Impact - Franklin Gothic Medium">
      <a:majorFont>
        <a:latin typeface="Impact"/>
        <a:ea typeface=""/>
        <a:cs typeface=""/>
      </a:majorFont>
      <a:minorFont>
        <a:latin typeface="Franklin Gothic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C1D5F340F01F94FA2FD29A5E6DC872E" ma:contentTypeVersion="0" ma:contentTypeDescription="Create a new document." ma:contentTypeScope="" ma:versionID="f583bd66513a361a730282b6a794e352">
  <xsd:schema xmlns:xsd="http://www.w3.org/2001/XMLSchema" xmlns:xs="http://www.w3.org/2001/XMLSchema" xmlns:p="http://schemas.microsoft.com/office/2006/metadata/properties" targetNamespace="http://schemas.microsoft.com/office/2006/metadata/properties" ma:root="true" ma:fieldsID="6841151cf538834e171094e4faaf2d7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68D310D-4A5D-4E4B-9AC7-1412ED7A3017}">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3490F993-4A60-4320-8214-6C61F2B2D882}">
  <ds:schemaRefs>
    <ds:schemaRef ds:uri="http://schemas.microsoft.com/sharepoint/v3/contenttype/forms"/>
  </ds:schemaRefs>
</ds:datastoreItem>
</file>

<file path=customXml/itemProps3.xml><?xml version="1.0" encoding="utf-8"?>
<ds:datastoreItem xmlns:ds="http://schemas.openxmlformats.org/officeDocument/2006/customXml" ds:itemID="{D2394A7E-DAA4-49A6-A2E1-C4E8E87306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0</TotalTime>
  <Words>758</Words>
  <Application>Microsoft Office PowerPoint</Application>
  <PresentationFormat>Произвольный</PresentationFormat>
  <Paragraphs>60</Paragraphs>
  <Slides>13</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Баскетбол: 16 x 9</vt:lpstr>
      <vt:lpstr>БАСКЕТБОЛ</vt:lpstr>
      <vt:lpstr>ЛОВЛЯ МЯЧА </vt:lpstr>
      <vt:lpstr>ЛОВЛЯ МЯЧА </vt:lpstr>
      <vt:lpstr>Ловля мяча двумя руками</vt:lpstr>
      <vt:lpstr>   Ловля мяча одной рукой</vt:lpstr>
      <vt:lpstr>Слайд 6</vt:lpstr>
      <vt:lpstr>Передача мяча </vt:lpstr>
      <vt:lpstr>Передача двумя руками</vt:lpstr>
      <vt:lpstr>Передача двумя руками</vt:lpstr>
      <vt:lpstr>Передача одной рукой</vt:lpstr>
      <vt:lpstr>Передача мяча </vt:lpstr>
      <vt:lpstr>Передача мяча </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2013-07-31T01:42:28Z</dcterms:created>
  <dcterms:modified xsi:type="dcterms:W3CDTF">2019-05-30T05:09:43Z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0x0101007C1D5F340F01F94FA2FD29A5E6DC872E</vt:lpwstr>
  </property>
</Properties>
</file>