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80" r:id="rId2"/>
    <p:sldId id="257" r:id="rId3"/>
    <p:sldId id="264" r:id="rId4"/>
    <p:sldId id="266" r:id="rId5"/>
    <p:sldId id="265" r:id="rId6"/>
    <p:sldId id="256" r:id="rId7"/>
    <p:sldId id="277" r:id="rId8"/>
    <p:sldId id="258" r:id="rId9"/>
    <p:sldId id="259" r:id="rId10"/>
    <p:sldId id="260" r:id="rId11"/>
    <p:sldId id="261" r:id="rId12"/>
    <p:sldId id="262" r:id="rId13"/>
    <p:sldId id="263" r:id="rId14"/>
    <p:sldId id="275" r:id="rId15"/>
    <p:sldId id="273" r:id="rId16"/>
    <p:sldId id="272" r:id="rId17"/>
    <p:sldId id="274" r:id="rId18"/>
    <p:sldId id="267" r:id="rId19"/>
    <p:sldId id="268" r:id="rId20"/>
    <p:sldId id="269" r:id="rId21"/>
    <p:sldId id="276" r:id="rId22"/>
    <p:sldId id="278" r:id="rId23"/>
    <p:sldId id="270" r:id="rId24"/>
    <p:sldId id="279" r:id="rId25"/>
    <p:sldId id="27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36" autoAdjust="0"/>
  </p:normalViewPr>
  <p:slideViewPr>
    <p:cSldViewPr>
      <p:cViewPr>
        <p:scale>
          <a:sx n="80" d="100"/>
          <a:sy n="80" d="100"/>
        </p:scale>
        <p:origin x="-16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02408-F48E-4AE0-AC50-9C1D4142B8DF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76F88-43DE-4D9B-BE34-18B376B5DB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5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375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параллели (А)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</a:t>
            </a:r>
            <a:r>
              <a:rPr lang="ru-RU" sz="1200" b="1" dirty="0" smtClean="0"/>
              <a:t>90</a:t>
            </a:r>
            <a:r>
              <a:rPr lang="ru-RU" sz="1200" b="1" baseline="30000" dirty="0" smtClean="0"/>
              <a:t>о </a:t>
            </a:r>
            <a:r>
              <a:rPr lang="ru-RU" dirty="0" smtClean="0"/>
              <a:t>(А)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aseline="0" dirty="0" smtClean="0"/>
              <a:t> завершении этапа актуализации проводится взаимопроверка, ученики оценивают работу соседа по парте с помощью  слайда с ответами. </a:t>
            </a:r>
          </a:p>
          <a:p>
            <a:r>
              <a:rPr lang="ru-RU" u="sng" baseline="0" dirty="0" smtClean="0"/>
              <a:t>Этап изучения нового материала</a:t>
            </a:r>
            <a:r>
              <a:rPr lang="ru-RU" baseline="0" dirty="0" smtClean="0"/>
              <a:t>. (25 мин).</a:t>
            </a:r>
          </a:p>
          <a:p>
            <a:r>
              <a:rPr lang="ru-RU" baseline="0" dirty="0" smtClean="0"/>
              <a:t> Задача этапа: предъявить новый материал, создать условия для осознания информации по теме: «Географические координаты».</a:t>
            </a:r>
          </a:p>
          <a:p>
            <a:r>
              <a:rPr lang="ru-RU" baseline="0" dirty="0" smtClean="0"/>
              <a:t>Сейчас у нас с вами каждый правильный ответ имеет свою конкретную точку, свой координат. Точно также и на карте любой объект имеет свои координаты.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Элемент</a:t>
            </a:r>
            <a:r>
              <a:rPr lang="ru-RU" u="sng" baseline="0" dirty="0" smtClean="0"/>
              <a:t> проблемного обучения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Проблемный вопрос: Если мы можем сейчас оперировать понятиями «параллель» и «меридиан», знаем их особенности, то сможем ли мы </a:t>
            </a:r>
            <a:r>
              <a:rPr lang="ru-RU" baseline="0" dirty="0" smtClean="0"/>
              <a:t>определить координаты города Москва?. </a:t>
            </a:r>
          </a:p>
          <a:p>
            <a:r>
              <a:rPr lang="ru-RU" baseline="0" dirty="0" smtClean="0"/>
              <a:t>Дайте ответ на вопрос и определите координаты города.</a:t>
            </a:r>
          </a:p>
          <a:p>
            <a:r>
              <a:rPr lang="ru-RU" baseline="0" dirty="0" smtClean="0"/>
              <a:t>Ученики дают ответы и приходят к выводу, что у них не хватает знаний для определения координат.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Ученики сравнивают свои ответы с предложенным и отвечают на вопросы учителя.</a:t>
            </a:r>
          </a:p>
          <a:p>
            <a:r>
              <a:rPr lang="ru-RU" baseline="0" dirty="0" smtClean="0"/>
              <a:t>С какими проблемами вы столкнулись?</a:t>
            </a:r>
          </a:p>
          <a:p>
            <a:r>
              <a:rPr lang="ru-RU" baseline="0" dirty="0" smtClean="0"/>
              <a:t>Почему у вас возникли затруднения?</a:t>
            </a:r>
          </a:p>
          <a:p>
            <a:r>
              <a:rPr lang="ru-RU" baseline="0" dirty="0" smtClean="0"/>
              <a:t>Какую вы поставите себе цель на следующем этапе урока?</a:t>
            </a:r>
            <a:endParaRPr lang="ru-RU" dirty="0" smtClean="0"/>
          </a:p>
          <a:p>
            <a:r>
              <a:rPr lang="ru-RU" b="1" u="none" dirty="0" smtClean="0"/>
              <a:t>Форма работы – групповая.</a:t>
            </a:r>
          </a:p>
          <a:p>
            <a:r>
              <a:rPr lang="ru-RU" u="none" dirty="0" smtClean="0"/>
              <a:t>Ребята объединяются в группы по 4 человека. Им предлагается</a:t>
            </a:r>
            <a:r>
              <a:rPr lang="ru-RU" u="none" baseline="0" dirty="0" smtClean="0"/>
              <a:t> раздаточный материал., Детям необходимо дать определение: географическая широта, географическая долгота и географические координаты; составить алгоритм определения географической широты и географической долготы, используя предложенный материал. В раздаточном материале предложен алгоритм определения географических координат, но порядок перепутан, ребятам необходимо разрезать листы с пунктами алгоритма и наклеить их на два отдельных листа: на одном – алгоритм определения географической широты, на другом – алгоритм определения географической долготы. Ниже,  в отдельной графе написать определения географическая широта и географическая долгота, используя  учебник с. 67-69.</a:t>
            </a:r>
          </a:p>
          <a:p>
            <a:r>
              <a:rPr lang="ru-RU" u="none" baseline="0" dirty="0" smtClean="0"/>
              <a:t> </a:t>
            </a:r>
            <a:r>
              <a:rPr lang="ru-RU" b="1" u="sng" baseline="0" dirty="0" smtClean="0"/>
              <a:t>Раздаточный материал. 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Найти меридиан, проходящий через данный объект.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значение параллели в градусах.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Записать значение географической долготы объекта.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Найти параллель, проходящую через данный объект.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значение меридиана в градусах.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полушарие, в котором находится объект (северное или южное).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Записать значение географической широты объекта.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Найти географический объект на карте.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Найти географический объект на карте.</a:t>
            </a:r>
          </a:p>
          <a:p>
            <a:pPr marL="228600" indent="-228600">
              <a:buFont typeface="+mj-lt"/>
              <a:buAutoNum type="arabicPeriod"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Определить полушарие, в котором находится объект (восточное иди западное).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Ребята, поработав  с текстом учебника, дают понятие географическая широта.</a:t>
            </a:r>
          </a:p>
          <a:p>
            <a:r>
              <a:rPr lang="ru-RU" dirty="0" smtClean="0"/>
              <a:t>Географическая широта показывает расстояние от экватора до заданной точки, выраженное в градусах. Географическая широта бывает северной и южной.</a:t>
            </a:r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Поработа</a:t>
            </a:r>
            <a:r>
              <a:rPr lang="ru-RU" baseline="0" dirty="0" smtClean="0"/>
              <a:t>в с текстом учебника, дети дают определение понятию географическая долгота.</a:t>
            </a:r>
          </a:p>
          <a:p>
            <a:r>
              <a:rPr lang="ru-RU" dirty="0" smtClean="0"/>
              <a:t>Географическая долгота показывает расстояние от нулевого меридиана (Гринвича) до заданной точки, выраженное в градусах. Географическая долгота бывает западной и восточной.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ставит перед учениками задачу:</a:t>
            </a:r>
            <a:r>
              <a:rPr lang="ru-RU" baseline="0" dirty="0" smtClean="0"/>
              <a:t> с</a:t>
            </a:r>
            <a:r>
              <a:rPr lang="ru-RU" dirty="0" smtClean="0"/>
              <a:t>формулировав определения</a:t>
            </a:r>
            <a:r>
              <a:rPr lang="ru-RU" baseline="0" dirty="0" smtClean="0"/>
              <a:t> географическая широта и географическая долгота, попробуйте дать определение понятие «географические координаты объекта». </a:t>
            </a:r>
          </a:p>
          <a:p>
            <a:r>
              <a:rPr lang="ru-RU" baseline="0" dirty="0" smtClean="0"/>
              <a:t>Дети предлагают свои варианты определений.</a:t>
            </a:r>
            <a:endParaRPr lang="ru-RU" dirty="0" smtClean="0"/>
          </a:p>
          <a:p>
            <a:r>
              <a:rPr lang="ru-RU" dirty="0" smtClean="0"/>
              <a:t>В итоге они получают правильное </a:t>
            </a:r>
            <a:r>
              <a:rPr lang="ru-RU" dirty="0" err="1" smtClean="0"/>
              <a:t>определение:географические</a:t>
            </a:r>
            <a:r>
              <a:rPr lang="ru-RU" dirty="0" smtClean="0"/>
              <a:t> координаты объекта</a:t>
            </a:r>
            <a:r>
              <a:rPr lang="ru-RU" baseline="0" dirty="0" smtClean="0"/>
              <a:t> – это его географическая широта и географическая долгота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основе проделанной в группе работы, ученики самостоятельно определяют алгоритм определения географической широты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На основе проделанной в группе работы, ученики самостоятельно определяют алгоритм определения </a:t>
            </a:r>
            <a:r>
              <a:rPr lang="ru-RU" smtClean="0"/>
              <a:t>географической долготы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200" b="1" dirty="0" smtClean="0"/>
              <a:t>Урок направлен на получение предметных, </a:t>
            </a:r>
            <a:r>
              <a:rPr lang="ru-RU" sz="1200" b="1" dirty="0" err="1" smtClean="0"/>
              <a:t>метапредметных</a:t>
            </a:r>
            <a:r>
              <a:rPr lang="ru-RU" sz="1200" b="1" dirty="0" smtClean="0"/>
              <a:t> и личностных результатов на основе </a:t>
            </a:r>
            <a:r>
              <a:rPr lang="ru-RU" sz="1200" b="1" dirty="0" err="1" smtClean="0"/>
              <a:t>деятельностного</a:t>
            </a:r>
            <a:r>
              <a:rPr lang="ru-RU" sz="1200" b="1" dirty="0" smtClean="0"/>
              <a:t> подхода.</a:t>
            </a:r>
          </a:p>
          <a:p>
            <a:r>
              <a:rPr lang="ru-RU" u="sng" dirty="0" smtClean="0"/>
              <a:t>Организационный</a:t>
            </a:r>
            <a:r>
              <a:rPr lang="ru-RU" u="sng" baseline="0" dirty="0" smtClean="0"/>
              <a:t> момент</a:t>
            </a:r>
            <a:r>
              <a:rPr lang="ru-RU" u="none" baseline="0" dirty="0" smtClean="0"/>
              <a:t>. Задача этапа: сформулировать цель урока, прочитав эпиграф. (2 мин)</a:t>
            </a:r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Этап</a:t>
            </a:r>
            <a:r>
              <a:rPr lang="ru-RU" u="sng" baseline="0" dirty="0" smtClean="0"/>
              <a:t> первичного применения знаний. </a:t>
            </a:r>
            <a:r>
              <a:rPr lang="ru-RU" u="none" baseline="0" dirty="0" smtClean="0"/>
              <a:t>Задача этапа: проследить усвоение материала и его понимание. </a:t>
            </a:r>
          </a:p>
          <a:p>
            <a:r>
              <a:rPr lang="ru-RU" u="none" baseline="0" dirty="0" smtClean="0"/>
              <a:t>Форма работы – групповая. Происходит смена групп,  и уже в новых группах ребятам необходимо определить географические координаты города Киров. Осуществить проверку. Выявить ошибки, если есть. (2 мин)</a:t>
            </a:r>
            <a:endParaRPr lang="ru-RU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осуществляют самопроверку, используя предложенный слайд.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Этап первичного контроля знаний</a:t>
            </a:r>
            <a:r>
              <a:rPr lang="ru-RU" u="none" dirty="0" smtClean="0"/>
              <a:t>. Задача этапа: проверить</a:t>
            </a:r>
            <a:r>
              <a:rPr lang="ru-RU" u="none" baseline="0" dirty="0" smtClean="0"/>
              <a:t> усвоение материала урока.</a:t>
            </a:r>
            <a:r>
              <a:rPr lang="ru-RU" u="none" dirty="0" smtClean="0"/>
              <a:t> </a:t>
            </a:r>
          </a:p>
          <a:p>
            <a:r>
              <a:rPr lang="ru-RU" u="none" dirty="0" smtClean="0"/>
              <a:t>Работа выполняется индивидуально. На раздаточной карточке ученики  выполняют задание на определение географических координат объекта и на определение объекта по данным географическим координатам. Взаимопроверка производится  в парах</a:t>
            </a:r>
            <a:r>
              <a:rPr lang="ru-RU" u="none" baseline="0" dirty="0" smtClean="0"/>
              <a:t> (ответы выдаются).</a:t>
            </a:r>
          </a:p>
          <a:p>
            <a:r>
              <a:rPr lang="ru-RU" u="none" baseline="0" dirty="0" smtClean="0"/>
              <a:t>После этапа первичного контроля знаний подводится итог урока; детям за работу на уроке выставляются оценки, отмечается группа, поработавшая наиболее успешно, выделяются ученики, лучше всех справившиеся с предложенным раздаточным материалом. (7 мин)</a:t>
            </a:r>
            <a:endParaRPr lang="ru-RU" u="sng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объясняет домашнее</a:t>
            </a:r>
            <a:r>
              <a:rPr lang="ru-RU" baseline="0" dirty="0" smtClean="0"/>
              <a:t> задание. </a:t>
            </a:r>
            <a:r>
              <a:rPr lang="ru-RU" dirty="0" smtClean="0"/>
              <a:t>Время</a:t>
            </a:r>
            <a:r>
              <a:rPr lang="ru-RU" baseline="0" dirty="0" smtClean="0"/>
              <a:t> (1 мин)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Этап рефлексии</a:t>
            </a:r>
            <a:r>
              <a:rPr lang="ru-RU" dirty="0" smtClean="0"/>
              <a:t>. Задача этапа:</a:t>
            </a:r>
            <a:r>
              <a:rPr lang="ru-RU" baseline="0" dirty="0" smtClean="0"/>
              <a:t> отметить заинтересованность в изучаемом вопросе, затруднения и впечатления от урока.</a:t>
            </a:r>
          </a:p>
          <a:p>
            <a:r>
              <a:rPr lang="ru-RU" baseline="0" dirty="0" smtClean="0"/>
              <a:t>Предлагается ответить на предложенные вопросы на отдельном листе рефлексии, в завершении урока ребята сдают эти листы учителю. (1 мин)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Цель урока: Предъявить</a:t>
            </a:r>
            <a:r>
              <a:rPr lang="ru-RU" baseline="0" dirty="0" smtClean="0"/>
              <a:t> знания по теме: «Градусная сетка. Географические координаты».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Данный урок является 7</a:t>
            </a:r>
            <a:r>
              <a:rPr lang="en-US" baseline="0" dirty="0" smtClean="0"/>
              <a:t> </a:t>
            </a:r>
            <a:r>
              <a:rPr lang="ru-RU" baseline="0" dirty="0" smtClean="0"/>
              <a:t>в серии уроков по теме</a:t>
            </a:r>
            <a:r>
              <a:rPr lang="ru-RU" dirty="0" smtClean="0"/>
              <a:t> «Географические модели Земли».</a:t>
            </a:r>
          </a:p>
          <a:p>
            <a:r>
              <a:rPr lang="ru-RU" dirty="0" smtClean="0"/>
              <a:t>Зная</a:t>
            </a:r>
            <a:r>
              <a:rPr lang="ru-RU" baseline="0" dirty="0" smtClean="0"/>
              <a:t> тему и цели урока, ученикам предлагается составить план работы на уроке.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Зная</a:t>
            </a:r>
            <a:r>
              <a:rPr lang="ru-RU" baseline="0" dirty="0" smtClean="0"/>
              <a:t> тему и цель урока, ученики составляют план работы на уроке.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Этап мотивации</a:t>
            </a:r>
            <a:r>
              <a:rPr lang="ru-RU" dirty="0" smtClean="0"/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aseline="0" dirty="0" smtClean="0"/>
              <a:t>Задача этапа: мотивировать учеников на изучение темы, показав значимость рассматриваемого вопроса на практике.</a:t>
            </a:r>
            <a:endParaRPr lang="ru-RU" dirty="0" smtClean="0"/>
          </a:p>
          <a:p>
            <a:r>
              <a:rPr lang="ru-RU" dirty="0" smtClean="0"/>
              <a:t>На слайде -  отрывок из романа</a:t>
            </a:r>
            <a:r>
              <a:rPr lang="ru-RU" baseline="0" dirty="0" smtClean="0"/>
              <a:t> </a:t>
            </a:r>
            <a:r>
              <a:rPr lang="ru-RU" baseline="0" dirty="0" err="1" smtClean="0"/>
              <a:t>Жюля</a:t>
            </a:r>
            <a:r>
              <a:rPr lang="ru-RU" baseline="0" dirty="0" smtClean="0"/>
              <a:t> Верна «Дети капитана Гранта». Ребятам предлагается ответить на вопросы: можно ли было в кратчайшие сроки найти место крушения и оказать помощь потерпевшим крушение? Что  для этого необходимо? (2 мин)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sng" dirty="0" smtClean="0"/>
              <a:t>Этап актуализации</a:t>
            </a:r>
            <a:r>
              <a:rPr lang="ru-RU" u="none" dirty="0" smtClean="0"/>
              <a:t>.</a:t>
            </a:r>
            <a:r>
              <a:rPr lang="ru-RU" u="none" baseline="0" dirty="0" smtClean="0"/>
              <a:t>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none" baseline="0" dirty="0" smtClean="0"/>
              <a:t>Задача этапа: Вспомнить и проверить усвоение материала предыдущего урока, чтобы на основе полученных знаний перейти к изучению новой темы. Выполнить тестовую работу (индивидуальная работа).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u="none" baseline="0" dirty="0" smtClean="0"/>
              <a:t>Работа выполняется в специальном поле 5*5. Нужно выбрать из предложенных вариантов ответов один правильный и занести его в таблицу,  приготовленную заранее. (5 мин)</a:t>
            </a:r>
            <a:endParaRPr lang="ru-RU" u="none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u="none" dirty="0" smtClean="0"/>
              <a:t>Ответ: экватор (А)</a:t>
            </a:r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меридиан (Г)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76F88-43DE-4D9B-BE34-18B376B5DB53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0F21E-0532-4D1A-BDF4-1934DE913724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92995-F11C-432A-90D8-3AC9E7615E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&amp;Ocy;&amp;tcy;&amp;vcy;&amp;iecy;&amp;tcy;&amp;ycy; &amp;ncy;&amp;acy; &amp;tcy;&amp;iecy;&amp;tcy;&amp;rcy;&amp;acy;&amp;dcy;&amp;softcy; &amp;pcy;&amp;ocy; &amp;mcy;&amp;acy;&amp;tcy;&amp;iecy;&amp;mcy;&amp;acy;&amp;tcy;&amp;icy;&amp;kcy;&amp;iecy; 1 &amp;kcy;&amp;lcy;&amp;acy;&amp;scy;&amp;scy; &amp;dcy;&amp;iecy;&amp;mcy;&amp;icy;&amp;dcy;&amp;ocy;&amp;vcy;&amp;acy;"/>
          <p:cNvPicPr>
            <a:picLocks noChangeAspect="1" noChangeArrowheads="1"/>
          </p:cNvPicPr>
          <p:nvPr/>
        </p:nvPicPr>
        <p:blipFill>
          <a:blip r:embed="rId3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11960" y="526488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980728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b="1" smtClean="0"/>
          </a:p>
          <a:p>
            <a:pPr algn="ctr"/>
            <a:r>
              <a:rPr lang="ru-RU" sz="4000" b="1" smtClean="0"/>
              <a:t>«</a:t>
            </a:r>
            <a:r>
              <a:rPr lang="ru-RU" sz="4000" b="1" dirty="0" smtClean="0"/>
              <a:t>Градусная сетка. Географические координаты». </a:t>
            </a:r>
            <a:endParaRPr lang="en-US" sz="4000" b="1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2276872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3. В направлении запад-восток проходят линии на карте :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   А) параллели;</a:t>
            </a:r>
          </a:p>
          <a:p>
            <a:r>
              <a:rPr lang="ru-RU" sz="2800" b="1" dirty="0" smtClean="0"/>
              <a:t>    Б) меридианы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2276872"/>
            <a:ext cx="662473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4. Расстояние от экватора до полюсов в  градусной мере составляет: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   А) 90</a:t>
            </a:r>
            <a:r>
              <a:rPr lang="ru-RU" sz="2800" b="1" baseline="30000" dirty="0" smtClean="0"/>
              <a:t>о</a:t>
            </a:r>
            <a:r>
              <a:rPr lang="ru-RU" sz="2800" b="1" dirty="0"/>
              <a:t>;</a:t>
            </a:r>
            <a:r>
              <a:rPr lang="ru-RU" sz="2800" b="1" dirty="0" smtClean="0"/>
              <a:t> </a:t>
            </a:r>
          </a:p>
          <a:p>
            <a:r>
              <a:rPr lang="ru-RU" sz="2800" b="1" dirty="0" smtClean="0"/>
              <a:t>    Б) 360</a:t>
            </a:r>
            <a:r>
              <a:rPr lang="ru-RU" sz="2800" b="1" baseline="30000" dirty="0" smtClean="0"/>
              <a:t>о</a:t>
            </a:r>
            <a:r>
              <a:rPr lang="ru-RU" sz="2800" b="1" dirty="0"/>
              <a:t>;</a:t>
            </a:r>
            <a:endParaRPr lang="ru-RU" sz="2800" b="1" dirty="0" smtClean="0"/>
          </a:p>
          <a:p>
            <a:r>
              <a:rPr lang="ru-RU" sz="2800" b="1" dirty="0" smtClean="0"/>
              <a:t>    В) 180</a:t>
            </a:r>
            <a:r>
              <a:rPr lang="ru-RU" sz="2800" b="1" baseline="30000" dirty="0" smtClean="0"/>
              <a:t>о.</a:t>
            </a:r>
            <a:endParaRPr lang="ru-RU" sz="2800" b="1" dirty="0"/>
          </a:p>
          <a:p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1" y="2132857"/>
          <a:ext cx="7200802" cy="4320480"/>
        </p:xfrm>
        <a:graphic>
          <a:graphicData uri="http://schemas.openxmlformats.org/drawingml/2006/table">
            <a:tbl>
              <a:tblPr/>
              <a:tblGrid>
                <a:gridCol w="1384770"/>
                <a:gridCol w="1454521"/>
                <a:gridCol w="1454521"/>
                <a:gridCol w="1454521"/>
                <a:gridCol w="1452469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491880" y="1196753"/>
            <a:ext cx="46805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Взаимопроверка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6" name="Picture 2" descr="http://dik.ru/images/photos/31_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28159" cy="6858000"/>
          </a:xfrm>
          <a:prstGeom prst="rect">
            <a:avLst/>
          </a:prstGeom>
          <a:noFill/>
        </p:spPr>
      </p:pic>
      <p:sp>
        <p:nvSpPr>
          <p:cNvPr id="6" name="Пятно 1 5"/>
          <p:cNvSpPr/>
          <p:nvPr/>
        </p:nvSpPr>
        <p:spPr>
          <a:xfrm>
            <a:off x="1475656" y="2492896"/>
            <a:ext cx="216024" cy="288032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1124744"/>
            <a:ext cx="496855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Координаты города Москва: </a:t>
            </a:r>
            <a:r>
              <a:rPr lang="pt-BR" sz="4000" b="1" dirty="0" smtClean="0">
                <a:solidFill>
                  <a:srgbClr val="FF0000"/>
                </a:solidFill>
              </a:rPr>
              <a:t>55° с. ш.37° в. </a:t>
            </a:r>
            <a:r>
              <a:rPr lang="ru-RU" sz="4000" b="1" dirty="0" err="1" smtClean="0">
                <a:solidFill>
                  <a:srgbClr val="FF0000"/>
                </a:solidFill>
              </a:rPr>
              <a:t>д</a:t>
            </a:r>
            <a:r>
              <a:rPr lang="pt-BR" sz="4000" b="1" dirty="0" smtClean="0">
                <a:solidFill>
                  <a:srgbClr val="FF0000"/>
                </a:solidFill>
              </a:rPr>
              <a:t>.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/>
              <a:t>  </a:t>
            </a:r>
            <a:endParaRPr lang="ru-RU" sz="3200" b="1" dirty="0"/>
          </a:p>
        </p:txBody>
      </p:sp>
      <p:pic>
        <p:nvPicPr>
          <p:cNvPr id="1026" name="Picture 2" descr="http://www.uic.unn.ru/~shmi3/moscow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708920"/>
            <a:ext cx="5040560" cy="3787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6" name="Picture 2" descr="http://d3mlntcv38ck9k.cloudfront.net/content/konspekt_image/15889/0153357e5b5f315698eb543f040fc50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980728"/>
            <a:ext cx="6624736" cy="5411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scienceland.info/images/geography6/pic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268760"/>
            <a:ext cx="5472608" cy="5224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://www.smng-geophysics.com/sites/smng-geophysics.com/files/image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196752"/>
            <a:ext cx="6499184" cy="50405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188640"/>
            <a:ext cx="5974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Географические координаты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2132856"/>
            <a:ext cx="67687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Алгоритм определения </a:t>
            </a:r>
            <a:r>
              <a:rPr lang="ru-RU" sz="2800" b="1" dirty="0" smtClean="0">
                <a:solidFill>
                  <a:srgbClr val="FF0000"/>
                </a:solidFill>
              </a:rPr>
              <a:t>широты</a:t>
            </a:r>
            <a:endParaRPr lang="ru-RU" sz="2800" dirty="0">
              <a:solidFill>
                <a:srgbClr val="FF0000"/>
              </a:solidFill>
            </a:endParaRPr>
          </a:p>
          <a:p>
            <a:pPr algn="just"/>
            <a:r>
              <a:rPr lang="ru-RU" sz="2800" dirty="0"/>
              <a:t>1. Найти географический объект на карте.</a:t>
            </a:r>
          </a:p>
          <a:p>
            <a:pPr algn="just"/>
            <a:r>
              <a:rPr lang="ru-RU" sz="2800" dirty="0"/>
              <a:t>2. Определить полушарие, в котором находится объект </a:t>
            </a:r>
            <a:r>
              <a:rPr lang="ru-RU" sz="2800" dirty="0" smtClean="0"/>
              <a:t>(северное или южное).</a:t>
            </a:r>
            <a:endParaRPr lang="ru-RU" sz="2800" dirty="0"/>
          </a:p>
          <a:p>
            <a:pPr algn="just"/>
            <a:r>
              <a:rPr lang="ru-RU" sz="2800" dirty="0"/>
              <a:t>3. Найти </a:t>
            </a:r>
            <a:r>
              <a:rPr lang="ru-RU" sz="2800" dirty="0" smtClean="0"/>
              <a:t>параллель, проходящую через </a:t>
            </a:r>
            <a:r>
              <a:rPr lang="ru-RU" sz="2800" dirty="0"/>
              <a:t>данный объект.</a:t>
            </a:r>
          </a:p>
          <a:p>
            <a:pPr algn="just"/>
            <a:r>
              <a:rPr lang="ru-RU" sz="2800" dirty="0"/>
              <a:t>4. Определить значение </a:t>
            </a:r>
            <a:r>
              <a:rPr lang="ru-RU" sz="2800" dirty="0" smtClean="0"/>
              <a:t>параллели </a:t>
            </a:r>
            <a:r>
              <a:rPr lang="ru-RU" sz="2800" dirty="0"/>
              <a:t>в градусах.</a:t>
            </a:r>
          </a:p>
          <a:p>
            <a:pPr algn="just"/>
            <a:r>
              <a:rPr lang="ru-RU" sz="2800" dirty="0"/>
              <a:t>5. Записать значение географической </a:t>
            </a:r>
            <a:r>
              <a:rPr lang="ru-RU" sz="2800" dirty="0" smtClean="0"/>
              <a:t>широты </a:t>
            </a:r>
            <a:r>
              <a:rPr lang="ru-RU" sz="2800" dirty="0"/>
              <a:t>объекта.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1988840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Алгоритм определения долготы</a:t>
            </a:r>
          </a:p>
          <a:p>
            <a:pPr algn="just"/>
            <a:r>
              <a:rPr lang="ru-RU" sz="2800" dirty="0"/>
              <a:t>1. Найти географический объект на карте.</a:t>
            </a:r>
          </a:p>
          <a:p>
            <a:pPr algn="just"/>
            <a:r>
              <a:rPr lang="ru-RU" sz="2800" dirty="0"/>
              <a:t>2. Определить полушарие, в котором находится объект (восточное иди западное).</a:t>
            </a:r>
          </a:p>
          <a:p>
            <a:pPr algn="just"/>
            <a:r>
              <a:rPr lang="ru-RU" sz="2800" dirty="0"/>
              <a:t>3. Найти меридиан, проходящий через данный объект.</a:t>
            </a:r>
          </a:p>
          <a:p>
            <a:pPr algn="just"/>
            <a:r>
              <a:rPr lang="ru-RU" sz="2800" dirty="0"/>
              <a:t>4. Определить значение меридиана в градусах.</a:t>
            </a:r>
          </a:p>
          <a:p>
            <a:pPr algn="just"/>
            <a:r>
              <a:rPr lang="ru-RU" sz="2800" dirty="0"/>
              <a:t>5. Записать значение географической долготы объекта.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&amp;Ocy;&amp;tcy;&amp;vcy;&amp;iecy;&amp;tcy;&amp;ycy; &amp;ncy;&amp;acy; &amp;tcy;&amp;iecy;&amp;tcy;&amp;rcy;&amp;acy;&amp;dcy;&amp;softcy; &amp;pcy;&amp;ocy; &amp;mcy;&amp;acy;&amp;tcy;&amp;iecy;&amp;mcy;&amp;acy;&amp;tcy;&amp;icy;&amp;kcy;&amp;iecy; 1 &amp;kcy;&amp;lcy;&amp;acy;&amp;scy;&amp;scy; &amp;dcy;&amp;iecy;&amp;mcy;&amp;icy;&amp;dcy;&amp;ocy;&amp;vcy;&amp;acy;"/>
          <p:cNvPicPr>
            <a:picLocks noChangeAspect="1" noChangeArrowheads="1"/>
          </p:cNvPicPr>
          <p:nvPr/>
        </p:nvPicPr>
        <p:blipFill>
          <a:blip r:embed="rId3" cstate="print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11760" y="2348880"/>
            <a:ext cx="62646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"Путешествие"! Вот оно, слово! 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Так и тянет от радости петь. 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"Путешествие"! Хочется снова 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Над </a:t>
            </a:r>
            <a:r>
              <a:rPr lang="ru-RU" sz="3200" b="1" dirty="0" err="1" smtClean="0">
                <a:solidFill>
                  <a:srgbClr val="C00000"/>
                </a:solidFill>
              </a:rPr>
              <a:t>Жюль</a:t>
            </a:r>
            <a:r>
              <a:rPr lang="ru-RU" sz="3200" b="1" dirty="0" smtClean="0">
                <a:solidFill>
                  <a:srgbClr val="C00000"/>
                </a:solidFill>
              </a:rPr>
              <a:t> Верном всю ночь просидеть. </a:t>
            </a:r>
          </a:p>
          <a:p>
            <a:pPr algn="r"/>
            <a:r>
              <a:rPr lang="ru-RU" sz="3200" b="1" dirty="0" smtClean="0">
                <a:solidFill>
                  <a:srgbClr val="C00000"/>
                </a:solidFill>
              </a:rPr>
              <a:t>(Вс. Рождественский)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589240"/>
            <a:ext cx="4392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Учитель географии КОГОАУ КФМЛ </a:t>
            </a:r>
          </a:p>
          <a:p>
            <a:r>
              <a:rPr lang="ru-RU" sz="2000" b="1" dirty="0" smtClean="0"/>
              <a:t>Мергасова Светлана Васильевна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0178" name="Picture 2" descr="http://travelel.ru/wp-content/uploads/2011/09/%D0%9A%D0%B8%D1%80%D0%BE%D0%B2%D1%81%D0%BA%D0%B0%D1%8F-%D0%BE%D0%B1%D0%BB%D0%B0%D1%81%D1%82%D1%8C-%D0%BD%D0%B0-%D0%BA%D0%B0%D1%80%D1%82%D0%B5-%D0%A0%D0%BE%D1%81%D1%81%D0%B8%D0%B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564904"/>
            <a:ext cx="5881586" cy="3384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19872" y="141277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Определите географические координаты г.Кирова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1268760"/>
            <a:ext cx="46805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Координаты города Киров: </a:t>
            </a:r>
            <a:r>
              <a:rPr lang="pt-BR" sz="4000" b="1" dirty="0" smtClean="0">
                <a:solidFill>
                  <a:srgbClr val="FF0000"/>
                </a:solidFill>
              </a:rPr>
              <a:t>58°с. ш.49°в. д</a:t>
            </a:r>
            <a:r>
              <a:rPr lang="pt-BR" sz="3600" b="1" dirty="0" smtClean="0"/>
              <a:t>.</a:t>
            </a:r>
            <a:endParaRPr lang="ru-RU" sz="3600" b="1" dirty="0"/>
          </a:p>
        </p:txBody>
      </p:sp>
      <p:pic>
        <p:nvPicPr>
          <p:cNvPr id="33794" name="Picture 2" descr="http://www.top-kirov.ru/assets/images/stati/kirov/kirov-1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068960"/>
            <a:ext cx="4569738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1412776"/>
            <a:ext cx="4464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Контроль знаний</a:t>
            </a:r>
            <a:endParaRPr lang="ru-RU" sz="4400" b="1" dirty="0"/>
          </a:p>
        </p:txBody>
      </p:sp>
      <p:pic>
        <p:nvPicPr>
          <p:cNvPr id="6" name="Рисунок 5" descr="Практическая работа по географии Определение по карте географических координат точек"/>
          <p:cNvPicPr/>
          <p:nvPr/>
        </p:nvPicPr>
        <p:blipFill>
          <a:blip r:embed="rId4" cstate="print"/>
          <a:srcRect r="-29" b="39721"/>
          <a:stretch>
            <a:fillRect/>
          </a:stretch>
        </p:blipFill>
        <p:spPr bwMode="auto">
          <a:xfrm>
            <a:off x="755576" y="2492896"/>
            <a:ext cx="748883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2564903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3200" b="1" dirty="0" smtClean="0"/>
              <a:t>Параграф 18. Задание № 4 на странице 69 учебника выполнить письменно в тетради.</a:t>
            </a:r>
          </a:p>
          <a:p>
            <a:pPr marL="457200" indent="-457200" algn="just">
              <a:buAutoNum type="arabicPeriod"/>
            </a:pPr>
            <a:r>
              <a:rPr lang="ru-RU" sz="3200" b="1" dirty="0" smtClean="0"/>
              <a:t>Придумать минимум 5 заданий на определение географических координат для одноклассников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1484784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Домашнее задание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&amp;scy;&amp;pcy;&amp;rcy;&amp;acy;&amp;vcy;&amp;ocy;&amp;chcy;&amp;ncy;&amp;icy;&amp;kcy; &amp;dcy;&amp;ocy;&amp;kcy;&amp;tcy;&amp;ocy;&amp;rcy;&amp;acy; &amp;khcy;&amp;iecy;&amp;jcy;&amp;l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8130" name="Picture 2" descr="http://e-ideas.ru/pic/large-62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836712"/>
            <a:ext cx="82809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урок!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35896" y="1484784"/>
            <a:ext cx="4464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Цель урока:</a:t>
            </a:r>
          </a:p>
          <a:p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71600" y="2420888"/>
            <a:ext cx="69847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/>
              <a:t>Познакомиться с понятием географические координаты и научиться определять их на карте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1" y="2276872"/>
            <a:ext cx="705678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Градусная сетка. Географические координаты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71600" y="2276871"/>
            <a:ext cx="70567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1</a:t>
            </a:r>
            <a:r>
              <a:rPr lang="ru-RU" sz="2800" b="1" dirty="0"/>
              <a:t>. Дать определение понятию «географическая долгота</a:t>
            </a:r>
            <a:r>
              <a:rPr lang="ru-RU" sz="2800" b="1" dirty="0" smtClean="0"/>
              <a:t>» и «географическая широта».</a:t>
            </a:r>
            <a:endParaRPr lang="ru-RU" sz="2800" b="1" dirty="0"/>
          </a:p>
          <a:p>
            <a:pPr algn="just"/>
            <a:r>
              <a:rPr lang="ru-RU" sz="2800" b="1" dirty="0"/>
              <a:t>2. Составить алгоритм нахождения географической </a:t>
            </a:r>
            <a:r>
              <a:rPr lang="ru-RU" sz="2800" b="1" dirty="0" smtClean="0"/>
              <a:t>долготы и географической широты.</a:t>
            </a:r>
            <a:endParaRPr lang="ru-RU" sz="2800" b="1" dirty="0"/>
          </a:p>
          <a:p>
            <a:pPr algn="just"/>
            <a:r>
              <a:rPr lang="ru-RU" sz="2800" b="1" dirty="0"/>
              <a:t>3. Научиться применять, построенный алгоритм для нахождения </a:t>
            </a:r>
            <a:r>
              <a:rPr lang="ru-RU" sz="2800" b="1" dirty="0" smtClean="0"/>
              <a:t>координат объектов </a:t>
            </a:r>
            <a:r>
              <a:rPr lang="ru-RU" sz="2800" b="1" dirty="0"/>
              <a:t>на карте.</a:t>
            </a:r>
          </a:p>
          <a:p>
            <a:pPr algn="just"/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491880" y="1268760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План урока: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4" name="Picture 4" descr="http://az.lib.ru/img/w/wern_z/text_1868_les_enfants_du_capitaine_grant/text_1868_les_enfants_du_capitaine_grant-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5" y="2276873"/>
            <a:ext cx="7390292" cy="28083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63688" y="4365104"/>
            <a:ext cx="22322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параллели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s018.radikal.ru/i519/1203/9a/f74bdd3510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857624"/>
            <a:ext cx="3563888" cy="2000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1" y="2132857"/>
          <a:ext cx="7200802" cy="4320480"/>
        </p:xfrm>
        <a:graphic>
          <a:graphicData uri="http://schemas.openxmlformats.org/drawingml/2006/table">
            <a:tbl>
              <a:tblPr/>
              <a:tblGrid>
                <a:gridCol w="1384770"/>
                <a:gridCol w="1454521"/>
                <a:gridCol w="1454521"/>
                <a:gridCol w="1454521"/>
                <a:gridCol w="1452469"/>
              </a:tblGrid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г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169" marR="621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31840" y="1340768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Проверка домашнего задания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15616" y="2276872"/>
            <a:ext cx="66247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1. Условная линия на карте и глобусе, которая делит земной шар на Северное и Южное полушарие: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   А) экватор;</a:t>
            </a:r>
          </a:p>
          <a:p>
            <a:r>
              <a:rPr lang="ru-RU" sz="2800" b="1" dirty="0" smtClean="0"/>
              <a:t>    Б) параллель; </a:t>
            </a:r>
          </a:p>
          <a:p>
            <a:r>
              <a:rPr lang="ru-RU" sz="2800" b="1" dirty="0" smtClean="0"/>
              <a:t>    В) полюс; </a:t>
            </a:r>
          </a:p>
          <a:p>
            <a:r>
              <a:rPr lang="ru-RU" sz="2800" b="1" dirty="0" smtClean="0"/>
              <a:t>    Г) меридиан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school-box.ru/images/stories/pokaz/shablony-dlya-prezentaziy-1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15616" y="2276872"/>
            <a:ext cx="66247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2. Кратчайшая воображаемая линия, проведенная по поверхности Земли от одного полюса до другого: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    А) экватор;</a:t>
            </a:r>
          </a:p>
          <a:p>
            <a:r>
              <a:rPr lang="ru-RU" sz="2800" b="1" dirty="0" smtClean="0"/>
              <a:t>    Б) параллель; </a:t>
            </a:r>
          </a:p>
          <a:p>
            <a:r>
              <a:rPr lang="ru-RU" sz="2800" b="1" dirty="0" smtClean="0"/>
              <a:t>    В) тропик; </a:t>
            </a:r>
          </a:p>
          <a:p>
            <a:r>
              <a:rPr lang="ru-RU" sz="2800" b="1" dirty="0" smtClean="0"/>
              <a:t>    Г) меридиан.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</TotalTime>
  <Words>1357</Words>
  <Application>Microsoft Office PowerPoint</Application>
  <PresentationFormat>Экран (4:3)</PresentationFormat>
  <Paragraphs>167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Кировский физико-математический лицей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Исупов Михаил Васильевич</dc:creator>
  <cp:lastModifiedBy>user</cp:lastModifiedBy>
  <cp:revision>45</cp:revision>
  <dcterms:created xsi:type="dcterms:W3CDTF">2015-03-06T06:13:54Z</dcterms:created>
  <dcterms:modified xsi:type="dcterms:W3CDTF">2019-05-30T17:08:17Z</dcterms:modified>
</cp:coreProperties>
</file>