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000066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00" autoAdjust="0"/>
    <p:restoredTop sz="94600" autoAdjust="0"/>
  </p:normalViewPr>
  <p:slideViewPr>
    <p:cSldViewPr>
      <p:cViewPr varScale="1">
        <p:scale>
          <a:sx n="103" d="100"/>
          <a:sy n="103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E57ED-3917-4D63-9E13-3826B3CA6FCE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55DA7-0B47-4579-A1DF-669DC8319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55DA7-0B47-4579-A1DF-669DC83195A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209800"/>
            <a:ext cx="71628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fld id="{4FE7EF88-BDA8-4E4C-89A2-FBD7AD3D27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96DAF-4413-49BB-AED9-0C63D05909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295400"/>
            <a:ext cx="19240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295400"/>
            <a:ext cx="561975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52A68-E908-4676-B2EE-250BAB5B22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D0DC-55B8-49AC-91CD-EF6F0E0B40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EDA5C-D5CC-4B77-91E5-FE6C8A59FD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C5ADD-01A0-42CE-AC43-0297DFABB1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FCE19-4340-4691-B464-5782B1BE6B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E363B-0B45-44D0-9CA0-4BAC1D2291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42AD5-ED1C-43C6-810C-9865DE2B41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FF6D8-2217-4227-811A-60CE2CB8BB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CFA83-6944-49B0-A9C9-8C168BF2C7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295400"/>
            <a:ext cx="769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286000"/>
            <a:ext cx="7696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65B2082-EDB3-4F35-B3A7-EA1B1829BB4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assion-don.org/trading/images/ovcy16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ginger-psy.narod.ru/travel/mangyshlak/_MG_5962.jpg" TargetMode="Externa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lh3.ggpht.com/_9n0qE3PpDiA/Sqq7iN3UU8I/AAAAAAAADvs/Bwss-a6gRTA/s800/00w2139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zin.ru/Animalia/Coleoptera/images/foto/bdln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692150"/>
            <a:ext cx="7162800" cy="1143000"/>
          </a:xfrm>
        </p:spPr>
        <p:txBody>
          <a:bodyPr/>
          <a:lstStyle/>
          <a:p>
            <a:pPr algn="ctr"/>
            <a:r>
              <a:rPr lang="ru-RU" sz="4000"/>
              <a:t>Казахи в Саратовской области</a:t>
            </a:r>
          </a:p>
        </p:txBody>
      </p:sp>
      <p:pic>
        <p:nvPicPr>
          <p:cNvPr id="33797" name="Picture 5" descr="kaz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2060575"/>
            <a:ext cx="4681537" cy="361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549275"/>
            <a:ext cx="7696200" cy="1150938"/>
          </a:xfrm>
        </p:spPr>
        <p:txBody>
          <a:bodyPr/>
          <a:lstStyle/>
          <a:p>
            <a:pPr algn="ctr"/>
            <a:r>
              <a:rPr lang="ru-RU"/>
              <a:t>Семейный уклад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7900" y="1557338"/>
            <a:ext cx="4127500" cy="46910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        У казахов допускалось многожёнство. При этом каждая жена размещалась в отдельной юрте, старшая жена называлась «Байбише». За невесту давался калым – выкуп деньгами или скотом.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773238"/>
            <a:ext cx="30924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04813"/>
            <a:ext cx="7696200" cy="1008062"/>
          </a:xfrm>
        </p:spPr>
        <p:txBody>
          <a:bodyPr/>
          <a:lstStyle/>
          <a:p>
            <a:pPr algn="ctr"/>
            <a:r>
              <a:rPr lang="ru-RU"/>
              <a:t>Национальный костюм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76825" y="2286000"/>
            <a:ext cx="3838575" cy="3962400"/>
          </a:xfrm>
        </p:spPr>
        <p:txBody>
          <a:bodyPr/>
          <a:lstStyle/>
          <a:p>
            <a:r>
              <a:rPr lang="ru-RU" sz="2800"/>
              <a:t>Казахская одежда изготавливалась из шкур, войлока собственного производства, шерстяной ткани и покупной материи.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484313"/>
            <a:ext cx="388620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76250"/>
            <a:ext cx="7696200" cy="1223963"/>
          </a:xfrm>
        </p:spPr>
        <p:txBody>
          <a:bodyPr/>
          <a:lstStyle/>
          <a:p>
            <a:pPr algn="ctr"/>
            <a:r>
              <a:rPr lang="ru-RU"/>
              <a:t>Национальный костюм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9475" y="4724400"/>
            <a:ext cx="5495925" cy="1524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  Верхняя одежда тулуп и шубы, халаты и бешметы. На голове – коническая шапка или шляпа, на ногах – кожаные сапоги. Зимой они одевались на войлочные чулки.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41438"/>
            <a:ext cx="278447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1484313"/>
            <a:ext cx="2913063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520112" cy="1008063"/>
          </a:xfrm>
        </p:spPr>
        <p:txBody>
          <a:bodyPr/>
          <a:lstStyle/>
          <a:p>
            <a:pPr algn="ctr"/>
            <a:r>
              <a:rPr lang="ru-RU"/>
              <a:t>Национальный костюм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4508500"/>
            <a:ext cx="5210175" cy="18002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        Женщины носили штаны, платья с несколькими оборками внизу, надевая поверх халат или камзол. Голову покрывали платком (ураман). Женская обувь – кожаные галоши (кебис). Украшения – браслеты, кольца и накосники.</a:t>
            </a: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41438"/>
            <a:ext cx="2909888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412875"/>
            <a:ext cx="33337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1268413"/>
            <a:ext cx="190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696200" cy="914400"/>
          </a:xfrm>
        </p:spPr>
        <p:txBody>
          <a:bodyPr/>
          <a:lstStyle/>
          <a:p>
            <a:pPr algn="ctr"/>
            <a:r>
              <a:rPr lang="ru-RU" dirty="0" smtClean="0"/>
              <a:t>Казахский ритуал </a:t>
            </a:r>
            <a:br>
              <a:rPr lang="ru-RU" dirty="0" smtClean="0"/>
            </a:br>
            <a:r>
              <a:rPr lang="ru-RU" dirty="0" err="1" smtClean="0"/>
              <a:t>Тусау</a:t>
            </a:r>
            <a:r>
              <a:rPr lang="ru-RU" dirty="0" smtClean="0"/>
              <a:t> </a:t>
            </a:r>
            <a:r>
              <a:rPr lang="ru-RU" dirty="0" err="1" smtClean="0"/>
              <a:t>Кесер</a:t>
            </a:r>
            <a:r>
              <a:rPr lang="ru-RU" dirty="0" smtClean="0"/>
              <a:t>, «рассечение пут»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357694"/>
            <a:ext cx="8701118" cy="1819268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На </a:t>
            </a:r>
            <a:r>
              <a:rPr lang="ru-RU" sz="2000" dirty="0" smtClean="0"/>
              <a:t>сегодняшний день самый красочный и торжественный обряд избавления малыша от «пут» проводят казахские народы. Принято собираться всей семьей, приглашать близких родственников. Кроху облачают в казахское национальное одеяние. Если он уже умеет ходить, отпускают идти по дорожке, которую выстилают белой тканью.</a:t>
            </a:r>
            <a:endParaRPr lang="ru-RU" sz="2800" dirty="0"/>
          </a:p>
        </p:txBody>
      </p:sp>
      <p:pic>
        <p:nvPicPr>
          <p:cNvPr id="1026" name="Picture 2" descr="Ð Ð°Ð·ÑÐµÐ·Ð°ÐµÐ¼ Ð¿ÑÑÑ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2071678"/>
            <a:ext cx="3500462" cy="2332413"/>
          </a:xfrm>
          <a:prstGeom prst="rect">
            <a:avLst/>
          </a:prstGeom>
          <a:noFill/>
        </p:spPr>
      </p:pic>
      <p:pic>
        <p:nvPicPr>
          <p:cNvPr id="1028" name="Picture 4" descr="ÐÐ°Ð»ÐµÐ½ÑÐºÐ¾Ð¼Ñ ÑÐµÐ±ÐµÐ½ÐºÑ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928802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33375"/>
            <a:ext cx="7313613" cy="1223963"/>
          </a:xfrm>
        </p:spPr>
        <p:txBody>
          <a:bodyPr/>
          <a:lstStyle/>
          <a:p>
            <a:pPr algn="ctr"/>
            <a:r>
              <a:rPr lang="ru-RU"/>
              <a:t>Литература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84313"/>
            <a:ext cx="8304212" cy="47640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1 Материалы Саратовского областного этнографического музея.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2</a:t>
            </a:r>
            <a:r>
              <a:rPr lang="en-US"/>
              <a:t> http: //images. Yandex. ru/ yandsearch? Text = </a:t>
            </a:r>
            <a:r>
              <a:rPr lang="ru-RU"/>
              <a:t>казахи.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3 </a:t>
            </a:r>
            <a:r>
              <a:rPr lang="en-US"/>
              <a:t>http: //images. Yandex. ru/ yandsearch? Text = </a:t>
            </a:r>
            <a:r>
              <a:rPr lang="ru-RU"/>
              <a:t>казахская национальная одежда в картинках</a:t>
            </a:r>
            <a:r>
              <a:rPr lang="en-US"/>
              <a:t>. X8nl = 18stile= image.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4 http: //images. Yandex. ru/ yandsearch? Text = </a:t>
            </a:r>
            <a:r>
              <a:rPr lang="ru-RU"/>
              <a:t>казахская</a:t>
            </a:r>
            <a:r>
              <a:rPr lang="en-US"/>
              <a:t> +</a:t>
            </a:r>
            <a:r>
              <a:rPr lang="ru-RU"/>
              <a:t> национальная </a:t>
            </a:r>
            <a:r>
              <a:rPr lang="en-US"/>
              <a:t>+ </a:t>
            </a:r>
            <a:r>
              <a:rPr lang="ru-RU"/>
              <a:t>кухня + в + картинках</a:t>
            </a:r>
            <a:r>
              <a:rPr lang="en-US"/>
              <a:t>. X8nl = 18stile= image.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620713"/>
            <a:ext cx="7696200" cy="1079500"/>
          </a:xfrm>
        </p:spPr>
        <p:txBody>
          <a:bodyPr/>
          <a:lstStyle/>
          <a:p>
            <a:pPr algn="ctr"/>
            <a:r>
              <a:rPr lang="ru-RU"/>
              <a:t>Районы проживания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363" y="2286000"/>
            <a:ext cx="3983037" cy="27273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        Казахи проживают на юго-востоке саратовского Заволжья: в Александрово-Гайском, Новоузенском, Дергачёвском, Озинском, Питерском и Ровенском районах.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060575"/>
            <a:ext cx="11826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11188" y="3521075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Ал - Гайский</a:t>
            </a:r>
          </a:p>
          <a:p>
            <a:r>
              <a:rPr lang="ru-RU"/>
              <a:t>район</a:t>
            </a: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2133600"/>
            <a:ext cx="1084263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700338" y="3573463"/>
            <a:ext cx="165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Дергачёвкий</a:t>
            </a:r>
          </a:p>
          <a:p>
            <a:r>
              <a:rPr lang="ru-RU"/>
              <a:t>район</a:t>
            </a:r>
          </a:p>
        </p:txBody>
      </p:sp>
      <p:pic>
        <p:nvPicPr>
          <p:cNvPr id="3584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221163"/>
            <a:ext cx="112553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395288" y="5608638"/>
            <a:ext cx="1728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Новоузенский</a:t>
            </a:r>
          </a:p>
          <a:p>
            <a:r>
              <a:rPr lang="ru-RU"/>
              <a:t>район</a:t>
            </a:r>
          </a:p>
        </p:txBody>
      </p:sp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4292600"/>
            <a:ext cx="11525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2824163" y="5608638"/>
            <a:ext cx="11890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Озинский</a:t>
            </a:r>
          </a:p>
          <a:p>
            <a:r>
              <a:rPr lang="ru-RU"/>
              <a:t>район</a:t>
            </a:r>
          </a:p>
        </p:txBody>
      </p:sp>
      <p:pic>
        <p:nvPicPr>
          <p:cNvPr id="35853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5084763"/>
            <a:ext cx="11430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6135688" y="5537200"/>
            <a:ext cx="1308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Ровенский</a:t>
            </a:r>
          </a:p>
          <a:p>
            <a:r>
              <a:rPr lang="ru-RU"/>
              <a:t>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  <p:bldP spid="35845" grpId="0"/>
      <p:bldP spid="35848" grpId="0"/>
      <p:bldP spid="35850" grpId="0"/>
      <p:bldP spid="35852" grpId="0"/>
      <p:bldP spid="358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76250"/>
            <a:ext cx="7696200" cy="1081088"/>
          </a:xfrm>
        </p:spPr>
        <p:txBody>
          <a:bodyPr/>
          <a:lstStyle/>
          <a:p>
            <a:pPr algn="ctr"/>
            <a:r>
              <a:rPr lang="ru-RU"/>
              <a:t>Традиционные занятия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9338" y="1628775"/>
            <a:ext cx="4056062" cy="28082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Традиционное занятие казахов – скотоводство. Казахи держали лошадей, овец, коров, верблюдов.</a:t>
            </a:r>
          </a:p>
        </p:txBody>
      </p:sp>
      <p:pic>
        <p:nvPicPr>
          <p:cNvPr id="37895" name="Picture 7" descr="kazah-kovboi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3644900"/>
            <a:ext cx="2454275" cy="3084513"/>
          </a:xfrm>
          <a:prstGeom prst="rect">
            <a:avLst/>
          </a:prstGeom>
          <a:noFill/>
        </p:spPr>
      </p:pic>
      <p:pic>
        <p:nvPicPr>
          <p:cNvPr id="37897" name="Picture 9" descr="Картинка 9 из 79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412875"/>
            <a:ext cx="3313112" cy="2484438"/>
          </a:xfrm>
          <a:prstGeom prst="rect">
            <a:avLst/>
          </a:prstGeom>
          <a:noFill/>
        </p:spPr>
      </p:pic>
      <p:pic>
        <p:nvPicPr>
          <p:cNvPr id="37899" name="Picture 11" descr="Картинка 50 из 7369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95738" y="4508500"/>
            <a:ext cx="3744912" cy="235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33375"/>
            <a:ext cx="7696200" cy="935038"/>
          </a:xfrm>
        </p:spPr>
        <p:txBody>
          <a:bodyPr/>
          <a:lstStyle/>
          <a:p>
            <a:pPr algn="ctr"/>
            <a:r>
              <a:rPr lang="ru-RU"/>
              <a:t>Добыча соли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8263" y="1268413"/>
            <a:ext cx="3767137" cy="4979987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  В 19 веке около 3 тысяч казахов ежегодно нанимались на разработку соли на озере Баскунчак.</a:t>
            </a:r>
          </a:p>
        </p:txBody>
      </p:sp>
      <p:pic>
        <p:nvPicPr>
          <p:cNvPr id="38917" name="Picture 5" descr="Картинка 5 из 1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1052513"/>
            <a:ext cx="4148138" cy="2801937"/>
          </a:xfrm>
          <a:prstGeom prst="rect">
            <a:avLst/>
          </a:prstGeom>
          <a:noFill/>
        </p:spPr>
      </p:pic>
      <p:pic>
        <p:nvPicPr>
          <p:cNvPr id="38919" name="Picture 7" descr="Картинка 4 из 15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750" y="3997325"/>
            <a:ext cx="4032250" cy="286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529512" cy="1268413"/>
          </a:xfrm>
        </p:spPr>
        <p:txBody>
          <a:bodyPr/>
          <a:lstStyle/>
          <a:p>
            <a:pPr algn="ctr"/>
            <a:r>
              <a:rPr lang="ru-RU"/>
              <a:t>Национальная кухня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805488"/>
            <a:ext cx="8520112" cy="863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       Пища была преимущественно мясной (бешбармак, баранина, конина)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341438"/>
            <a:ext cx="4078288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412875"/>
            <a:ext cx="40322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47675" y="4097338"/>
            <a:ext cx="1747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Мясо для бишбармака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6300788" y="4097338"/>
            <a:ext cx="13319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Деликатес из конины</a:t>
            </a:r>
          </a:p>
        </p:txBody>
      </p:sp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4438" y="3284538"/>
            <a:ext cx="3167062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5992813" y="4960938"/>
            <a:ext cx="1358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Суп-лапша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  <p:bldP spid="39942" grpId="0"/>
      <p:bldP spid="39943" grpId="0"/>
      <p:bldP spid="399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549275"/>
            <a:ext cx="7696200" cy="1079500"/>
          </a:xfrm>
        </p:spPr>
        <p:txBody>
          <a:bodyPr/>
          <a:lstStyle/>
          <a:p>
            <a:r>
              <a:rPr lang="ru-RU"/>
              <a:t>Национальная кухня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508500"/>
            <a:ext cx="8015287" cy="17399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           Пили кислое молоко (айран), кумыс и чай – в виде крепкого настоя с молоком и мёдом. Ещё употребляли масло (май), топлёные сливки (каймак) и сыр (крут).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1700213"/>
            <a:ext cx="359568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6100" y="1916113"/>
            <a:ext cx="38100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549275"/>
            <a:ext cx="7696200" cy="1008063"/>
          </a:xfrm>
        </p:spPr>
        <p:txBody>
          <a:bodyPr/>
          <a:lstStyle/>
          <a:p>
            <a:r>
              <a:rPr lang="ru-RU"/>
              <a:t>Традиционные жилища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581525"/>
            <a:ext cx="8375650" cy="16668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       Летом казахи жили в юртах или переносных кибитках. Богатые казахи стелили ковры, бедные – кошмы. Вдоль стен размещались сундуки, шкафчики, полки для посуды, подушки, постель. В женской части юрты, справа от входа, находилась хозяйственная утварь.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1484313"/>
            <a:ext cx="4157663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484313"/>
            <a:ext cx="4033837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04813"/>
            <a:ext cx="7696200" cy="1152525"/>
          </a:xfrm>
        </p:spPr>
        <p:txBody>
          <a:bodyPr/>
          <a:lstStyle/>
          <a:p>
            <a:r>
              <a:rPr lang="ru-RU"/>
              <a:t>Традиционные жилища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941888"/>
            <a:ext cx="8736012" cy="13065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     Зимовали казахи в постоянных поселениях, жили в небольших саманных мазанках – полуземлянках или землянках с плоской или невысокой двускатной крышей.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12875"/>
            <a:ext cx="3816350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916113"/>
            <a:ext cx="38830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33375"/>
            <a:ext cx="7696200" cy="1223963"/>
          </a:xfrm>
        </p:spPr>
        <p:txBody>
          <a:bodyPr/>
          <a:lstStyle/>
          <a:p>
            <a:pPr algn="ctr"/>
            <a:r>
              <a:rPr lang="ru-RU"/>
              <a:t>Семейный уклад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795963" y="1341438"/>
            <a:ext cx="3119437" cy="4906962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      Часто встречались большие семьи в 5-10 кибиток, во главе которых стоял ата. Его имя носил весь семейный аул.</a:t>
            </a: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700213"/>
            <a:ext cx="489743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6" grpId="0" build="p"/>
    </p:bldLst>
  </p:timing>
</p:sld>
</file>

<file path=ppt/theme/theme1.xml><?xml version="1.0" encoding="utf-8"?>
<a:theme xmlns:a="http://schemas.openxmlformats.org/drawingml/2006/main" name="01072119">
  <a:themeElements>
    <a:clrScheme name="01072119 11">
      <a:dk1>
        <a:srgbClr val="005A58"/>
      </a:dk1>
      <a:lt1>
        <a:srgbClr val="FFFFFF"/>
      </a:lt1>
      <a:dk2>
        <a:srgbClr val="0099CC"/>
      </a:dk2>
      <a:lt2>
        <a:srgbClr val="CCECFF"/>
      </a:lt2>
      <a:accent1>
        <a:srgbClr val="005EAC"/>
      </a:accent1>
      <a:accent2>
        <a:srgbClr val="6D6FC7"/>
      </a:accent2>
      <a:accent3>
        <a:srgbClr val="AACAE2"/>
      </a:accent3>
      <a:accent4>
        <a:srgbClr val="DADADA"/>
      </a:accent4>
      <a:accent5>
        <a:srgbClr val="AAB6D2"/>
      </a:accent5>
      <a:accent6>
        <a:srgbClr val="6264B4"/>
      </a:accent6>
      <a:hlink>
        <a:srgbClr val="99CCFF"/>
      </a:hlink>
      <a:folHlink>
        <a:srgbClr val="CCCCFF"/>
      </a:folHlink>
    </a:clrScheme>
    <a:fontScheme name="01072119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072119 1">
        <a:dk1>
          <a:srgbClr val="003366"/>
        </a:dk1>
        <a:lt1>
          <a:srgbClr val="FFFFFF"/>
        </a:lt1>
        <a:dk2>
          <a:srgbClr val="0099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CA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2">
        <a:dk1>
          <a:srgbClr val="777777"/>
        </a:dk1>
        <a:lt1>
          <a:srgbClr val="FFFFFF"/>
        </a:lt1>
        <a:dk2>
          <a:srgbClr val="999C8E"/>
        </a:dk2>
        <a:lt2>
          <a:srgbClr val="D1D1CB"/>
        </a:lt2>
        <a:accent1>
          <a:srgbClr val="658DA9"/>
        </a:accent1>
        <a:accent2>
          <a:srgbClr val="809EA8"/>
        </a:accent2>
        <a:accent3>
          <a:srgbClr val="CACBC6"/>
        </a:accent3>
        <a:accent4>
          <a:srgbClr val="DADADA"/>
        </a:accent4>
        <a:accent5>
          <a:srgbClr val="B8C5D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3">
        <a:dk1>
          <a:srgbClr val="E6EAD8"/>
        </a:dk1>
        <a:lt1>
          <a:srgbClr val="F4F4E8"/>
        </a:lt1>
        <a:dk2>
          <a:srgbClr val="EAE9DE"/>
        </a:dk2>
        <a:lt2>
          <a:srgbClr val="969696"/>
        </a:lt2>
        <a:accent1>
          <a:srgbClr val="E68B2C"/>
        </a:accent1>
        <a:accent2>
          <a:srgbClr val="F2C977"/>
        </a:accent2>
        <a:accent3>
          <a:srgbClr val="F8F8F2"/>
        </a:accent3>
        <a:accent4>
          <a:srgbClr val="C4C8B8"/>
        </a:accent4>
        <a:accent5>
          <a:srgbClr val="F0C4AC"/>
        </a:accent5>
        <a:accent6>
          <a:srgbClr val="DBB66B"/>
        </a:accent6>
        <a:hlink>
          <a:srgbClr val="980000"/>
        </a:hlink>
        <a:folHlink>
          <a:srgbClr val="66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4">
        <a:dk1>
          <a:srgbClr val="6289D8"/>
        </a:dk1>
        <a:lt1>
          <a:srgbClr val="FFFFFF"/>
        </a:lt1>
        <a:dk2>
          <a:srgbClr val="99CCFF"/>
        </a:dk2>
        <a:lt2>
          <a:srgbClr val="969696"/>
        </a:lt2>
        <a:accent1>
          <a:srgbClr val="C7DABE"/>
        </a:accent1>
        <a:accent2>
          <a:srgbClr val="FF9966"/>
        </a:accent2>
        <a:accent3>
          <a:srgbClr val="FFFFFF"/>
        </a:accent3>
        <a:accent4>
          <a:srgbClr val="5374B8"/>
        </a:accent4>
        <a:accent5>
          <a:srgbClr val="E0EADB"/>
        </a:accent5>
        <a:accent6>
          <a:srgbClr val="E78A5C"/>
        </a:accent6>
        <a:hlink>
          <a:srgbClr val="A8451A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5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6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099CC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CAE2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7">
        <a:dk1>
          <a:srgbClr val="777777"/>
        </a:dk1>
        <a:lt1>
          <a:srgbClr val="FFFFFF"/>
        </a:lt1>
        <a:dk2>
          <a:srgbClr val="FFFFD9"/>
        </a:dk2>
        <a:lt2>
          <a:srgbClr val="EAEAEA"/>
        </a:lt2>
        <a:accent1>
          <a:srgbClr val="0099CC"/>
        </a:accent1>
        <a:accent2>
          <a:srgbClr val="33CCCC"/>
        </a:accent2>
        <a:accent3>
          <a:srgbClr val="FFFFE9"/>
        </a:accent3>
        <a:accent4>
          <a:srgbClr val="DADADA"/>
        </a:accent4>
        <a:accent5>
          <a:srgbClr val="AACAE2"/>
        </a:accent5>
        <a:accent6>
          <a:srgbClr val="2DB9B9"/>
        </a:accent6>
        <a:hlink>
          <a:srgbClr val="FFCC66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8">
        <a:dk1>
          <a:srgbClr val="969696"/>
        </a:dk1>
        <a:lt1>
          <a:srgbClr val="FFFFFF"/>
        </a:lt1>
        <a:dk2>
          <a:srgbClr val="DDDDDD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7F7F7F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9">
        <a:dk1>
          <a:srgbClr val="5886B4"/>
        </a:dk1>
        <a:lt1>
          <a:srgbClr val="FFFFFF"/>
        </a:lt1>
        <a:dk2>
          <a:srgbClr val="CDF1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4A7299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10">
        <a:dk1>
          <a:srgbClr val="5886B4"/>
        </a:dk1>
        <a:lt1>
          <a:srgbClr val="F4F4E8"/>
        </a:lt1>
        <a:dk2>
          <a:srgbClr val="00AAE6"/>
        </a:dk2>
        <a:lt2>
          <a:srgbClr val="808080"/>
        </a:lt2>
        <a:accent1>
          <a:srgbClr val="D0E2F5"/>
        </a:accent1>
        <a:accent2>
          <a:srgbClr val="6699CC"/>
        </a:accent2>
        <a:accent3>
          <a:srgbClr val="F8F8F2"/>
        </a:accent3>
        <a:accent4>
          <a:srgbClr val="4A7299"/>
        </a:accent4>
        <a:accent5>
          <a:srgbClr val="E4EEF9"/>
        </a:accent5>
        <a:accent6>
          <a:srgbClr val="5C8AB9"/>
        </a:accent6>
        <a:hlink>
          <a:srgbClr val="FF6600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11">
        <a:dk1>
          <a:srgbClr val="005A58"/>
        </a:dk1>
        <a:lt1>
          <a:srgbClr val="FFFFFF"/>
        </a:lt1>
        <a:dk2>
          <a:srgbClr val="0099CC"/>
        </a:dk2>
        <a:lt2>
          <a:srgbClr val="CCECFF"/>
        </a:lt2>
        <a:accent1>
          <a:srgbClr val="005EAC"/>
        </a:accent1>
        <a:accent2>
          <a:srgbClr val="6D6FC7"/>
        </a:accent2>
        <a:accent3>
          <a:srgbClr val="AACAE2"/>
        </a:accent3>
        <a:accent4>
          <a:srgbClr val="DADADA"/>
        </a:accent4>
        <a:accent5>
          <a:srgbClr val="AAB6D2"/>
        </a:accent5>
        <a:accent6>
          <a:srgbClr val="6264B4"/>
        </a:accent6>
        <a:hlink>
          <a:srgbClr val="99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12">
        <a:dk1>
          <a:srgbClr val="336699"/>
        </a:dk1>
        <a:lt1>
          <a:srgbClr val="FFFFFF"/>
        </a:lt1>
        <a:dk2>
          <a:srgbClr val="99CCFF"/>
        </a:dk2>
        <a:lt2>
          <a:srgbClr val="E3EBF1"/>
        </a:lt2>
        <a:accent1>
          <a:srgbClr val="003399"/>
        </a:accent1>
        <a:accent2>
          <a:srgbClr val="457A8B"/>
        </a:accent2>
        <a:accent3>
          <a:srgbClr val="CAE2FF"/>
        </a:accent3>
        <a:accent4>
          <a:srgbClr val="DADADA"/>
        </a:accent4>
        <a:accent5>
          <a:srgbClr val="AAADCA"/>
        </a:accent5>
        <a:accent6>
          <a:srgbClr val="3E6E7D"/>
        </a:accent6>
        <a:hlink>
          <a:srgbClr val="66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13">
        <a:dk1>
          <a:srgbClr val="003366"/>
        </a:dk1>
        <a:lt1>
          <a:srgbClr val="CCFFFF"/>
        </a:lt1>
        <a:dk2>
          <a:srgbClr val="6699FF"/>
        </a:dk2>
        <a:lt2>
          <a:srgbClr val="0785DB"/>
        </a:lt2>
        <a:accent1>
          <a:srgbClr val="4B78D3"/>
        </a:accent1>
        <a:accent2>
          <a:srgbClr val="00B000"/>
        </a:accent2>
        <a:accent3>
          <a:srgbClr val="B8CAFF"/>
        </a:accent3>
        <a:accent4>
          <a:srgbClr val="AEDADA"/>
        </a:accent4>
        <a:accent5>
          <a:srgbClr val="B1BEE6"/>
        </a:accent5>
        <a:accent6>
          <a:srgbClr val="009F00"/>
        </a:accent6>
        <a:hlink>
          <a:srgbClr val="66CCFF"/>
        </a:hlink>
        <a:folHlink>
          <a:srgbClr val="CC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14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B6FC1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BBDD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01072119</Template>
  <TotalTime>251</TotalTime>
  <Words>449</Words>
  <Application>Microsoft Office PowerPoint</Application>
  <PresentationFormat>Экран (4:3)</PresentationFormat>
  <Paragraphs>46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01072119</vt:lpstr>
      <vt:lpstr>Казахи в Саратовской области</vt:lpstr>
      <vt:lpstr>Районы проживания</vt:lpstr>
      <vt:lpstr>Традиционные занятия </vt:lpstr>
      <vt:lpstr>Добыча соли</vt:lpstr>
      <vt:lpstr>Национальная кухня</vt:lpstr>
      <vt:lpstr>Национальная кухня</vt:lpstr>
      <vt:lpstr>Традиционные жилища</vt:lpstr>
      <vt:lpstr>Традиционные жилища</vt:lpstr>
      <vt:lpstr>Семейный уклад</vt:lpstr>
      <vt:lpstr>Семейный уклад</vt:lpstr>
      <vt:lpstr>Национальный костюм</vt:lpstr>
      <vt:lpstr>Национальный костюм</vt:lpstr>
      <vt:lpstr>Национальный костюм</vt:lpstr>
      <vt:lpstr>Казахский ритуал  Тусау Кесер, «рассечение пут» </vt:lpstr>
      <vt:lpstr>Литература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Анна</cp:lastModifiedBy>
  <cp:revision>11</cp:revision>
  <dcterms:created xsi:type="dcterms:W3CDTF">2010-03-22T13:41:07Z</dcterms:created>
  <dcterms:modified xsi:type="dcterms:W3CDTF">2019-05-30T10:29:02Z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TC010721191049</vt:lpwstr>
  </property>
</Properties>
</file>