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69" r:id="rId2"/>
    <p:sldId id="271" r:id="rId3"/>
    <p:sldId id="270" r:id="rId4"/>
    <p:sldId id="272" r:id="rId5"/>
    <p:sldId id="287" r:id="rId6"/>
    <p:sldId id="285" r:id="rId7"/>
    <p:sldId id="274" r:id="rId8"/>
    <p:sldId id="259" r:id="rId9"/>
    <p:sldId id="284" r:id="rId10"/>
    <p:sldId id="278" r:id="rId11"/>
    <p:sldId id="279" r:id="rId12"/>
    <p:sldId id="280" r:id="rId13"/>
    <p:sldId id="281" r:id="rId14"/>
    <p:sldId id="286" r:id="rId15"/>
    <p:sldId id="282" r:id="rId16"/>
    <p:sldId id="288" r:id="rId17"/>
    <p:sldId id="289" r:id="rId18"/>
    <p:sldId id="290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6600FF"/>
    <a:srgbClr val="FF9900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4" autoAdjust="0"/>
    <p:restoredTop sz="94624" autoAdjust="0"/>
  </p:normalViewPr>
  <p:slideViewPr>
    <p:cSldViewPr>
      <p:cViewPr varScale="1">
        <p:scale>
          <a:sx n="111" d="100"/>
          <a:sy n="111" d="100"/>
        </p:scale>
        <p:origin x="-161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9C6AFE-1D24-4DB2-ABE4-5618ABAB2A3D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B69629-2FBE-4D4D-87B7-BD508058E06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B69629-2FBE-4D4D-87B7-BD508058E061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B69629-2FBE-4D4D-87B7-BD508058E061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569509-D231-4A5C-B40E-52C089B85112}" type="datetimeFigureOut">
              <a:rPr lang="ru-RU"/>
              <a:pPr>
                <a:defRPr/>
              </a:pPr>
              <a:t>30.05.2019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9BB5FB-6C88-4E98-B56D-724E5CA3B4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9B1295-D5C3-4477-8B4C-7B20F61947E8}" type="datetimeFigureOut">
              <a:rPr lang="ru-RU"/>
              <a:pPr>
                <a:defRPr/>
              </a:pPr>
              <a:t>30.05.2019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D8F021-6CB9-42D7-88C5-C8D086C9EA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E95ECA-8576-4B56-8B4E-7646FD0D6D95}" type="datetimeFigureOut">
              <a:rPr lang="ru-RU"/>
              <a:pPr>
                <a:defRPr/>
              </a:pPr>
              <a:t>30.05.2019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F25EE2-4F68-44B1-8C6D-08BC71A385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AE1ADA-5826-40DB-A747-3B25C27B0265}" type="datetimeFigureOut">
              <a:rPr lang="ru-RU"/>
              <a:pPr>
                <a:defRPr/>
              </a:pPr>
              <a:t>30.05.2019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93592D-0C80-4158-B30D-DECEA9E97A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3DA745-B5D5-4FC0-A468-05DFC6C8FBB6}" type="datetimeFigureOut">
              <a:rPr lang="ru-RU"/>
              <a:pPr>
                <a:defRPr/>
              </a:pPr>
              <a:t>30.05.2019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C6A8AC-19BF-4DAD-8B01-6E96D36A4B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980E07-9B1A-4A76-93D2-C762942F04E0}" type="datetimeFigureOut">
              <a:rPr lang="ru-RU"/>
              <a:pPr>
                <a:defRPr/>
              </a:pPr>
              <a:t>30.05.2019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B3035B-469B-4ACB-8FBF-D327982D45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F93735-DF83-4692-B070-D550A21AF900}" type="datetimeFigureOut">
              <a:rPr lang="ru-RU"/>
              <a:pPr>
                <a:defRPr/>
              </a:pPr>
              <a:t>30.05.2019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D07919-548A-40FA-B526-0FFA633025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2C2575-20BF-4680-BA74-B19317F12E71}" type="datetimeFigureOut">
              <a:rPr lang="ru-RU"/>
              <a:pPr>
                <a:defRPr/>
              </a:pPr>
              <a:t>30.05.2019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E1330D-DC4B-4807-BCB5-99E5244D37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CF8313-B563-4E42-B0F3-CF37693F6B11}" type="datetimeFigureOut">
              <a:rPr lang="ru-RU"/>
              <a:pPr>
                <a:defRPr/>
              </a:pPr>
              <a:t>30.05.2019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F30315-F6E3-42F8-A408-E6AD054C8A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53ACC8-AA19-4CED-8BF3-4A0422B966E8}" type="datetimeFigureOut">
              <a:rPr lang="ru-RU"/>
              <a:pPr>
                <a:defRPr/>
              </a:pPr>
              <a:t>30.05.2019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BDCD5C-AC0C-4F66-9E14-5822D02761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195EE3-A669-4357-892E-BC9017638E2E}" type="datetimeFigureOut">
              <a:rPr lang="ru-RU"/>
              <a:pPr>
                <a:defRPr/>
              </a:pPr>
              <a:t>30.05.2019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F4E7D3-59AA-4B64-AB8C-795A7E0530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DD153F-6C87-4D47-B613-7717163C15D4}" type="datetimeFigureOut">
              <a:rPr lang="ru-RU"/>
              <a:pPr>
                <a:defRPr/>
              </a:pPr>
              <a:t>30.05.2019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7E886E-EB6C-4DDD-89D2-5D5D268519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 smtClean="0">
                <a:latin typeface="+mn-lt"/>
              </a:defRPr>
            </a:lvl1pPr>
          </a:lstStyle>
          <a:p>
            <a:pPr>
              <a:defRPr/>
            </a:pPr>
            <a:fld id="{C17C046F-8B5F-4741-8112-F15562F64778}" type="datetimeFigureOut">
              <a:rPr lang="ru-RU"/>
              <a:pPr>
                <a:defRPr/>
              </a:pPr>
              <a:t>30.05.2019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 smtClean="0">
                <a:latin typeface="+mn-lt"/>
              </a:defRPr>
            </a:lvl1pPr>
          </a:lstStyle>
          <a:p>
            <a:pPr>
              <a:defRPr/>
            </a:pPr>
            <a:fld id="{B24C86B8-E57C-4D9D-85D0-391C3AD7C5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0" r:id="rId3"/>
    <p:sldLayoutId id="2147483669" r:id="rId4"/>
    <p:sldLayoutId id="2147483668" r:id="rId5"/>
    <p:sldLayoutId id="2147483667" r:id="rId6"/>
    <p:sldLayoutId id="2147483666" r:id="rId7"/>
    <p:sldLayoutId id="2147483665" r:id="rId8"/>
    <p:sldLayoutId id="2147483664" r:id="rId9"/>
    <p:sldLayoutId id="2147483663" r:id="rId10"/>
    <p:sldLayoutId id="2147483662" r:id="rId11"/>
    <p:sldLayoutId id="2147483661" r:id="rId12"/>
  </p:sldLayoutIdLst>
  <p:transition>
    <p:wheel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1.jpeg"/><Relationship Id="rId18" Type="http://schemas.openxmlformats.org/officeDocument/2006/relationships/image" Target="../media/image16.jpeg"/><Relationship Id="rId3" Type="http://schemas.openxmlformats.org/officeDocument/2006/relationships/slideLayout" Target="../slideLayouts/slideLayout6.xml"/><Relationship Id="rId21" Type="http://schemas.openxmlformats.org/officeDocument/2006/relationships/image" Target="../media/image19.jpeg"/><Relationship Id="rId7" Type="http://schemas.openxmlformats.org/officeDocument/2006/relationships/image" Target="../media/image5.jpeg"/><Relationship Id="rId12" Type="http://schemas.openxmlformats.org/officeDocument/2006/relationships/image" Target="../media/image10.jpeg"/><Relationship Id="rId17" Type="http://schemas.openxmlformats.org/officeDocument/2006/relationships/image" Target="../media/image15.jpeg"/><Relationship Id="rId2" Type="http://schemas.openxmlformats.org/officeDocument/2006/relationships/audio" Target="file:///D:\&#1054;&#1083;&#1080;&#1084;&#1087;&#1080;&#1072;&#1076;&#1099;%20&#1080;%20&#1096;&#1082;&#1086;&#1083;&#1072;\&#1055;&#1088;&#1077;&#1079;&#1077;&#1085;&#1090;&#1072;&#1094;&#1080;&#1103;%20&#1055;&#1077;&#1085;&#1079;&#1072;%20&#1083;&#1080;&#1090;&#1077;&#1088;&#1072;&#1090;&#1091;&#1088;&#1085;&#1072;&#1103;\&#1043;&#1077;&#1086;&#1088;&#1075;&#1080;&#1081;%20&#1057;&#1074;&#1080;&#1088;&#1080;&#1076;&#1086;&#1074;%20-%20&#1042;&#1072;&#1083;&#1100;&#1089;.mp3" TargetMode="External"/><Relationship Id="rId16" Type="http://schemas.openxmlformats.org/officeDocument/2006/relationships/image" Target="../media/image14.jpeg"/><Relationship Id="rId20" Type="http://schemas.openxmlformats.org/officeDocument/2006/relationships/image" Target="../media/image18.jpeg"/><Relationship Id="rId1" Type="http://schemas.openxmlformats.org/officeDocument/2006/relationships/tags" Target="../tags/tag1.xml"/><Relationship Id="rId6" Type="http://schemas.openxmlformats.org/officeDocument/2006/relationships/image" Target="../media/image4.jpeg"/><Relationship Id="rId11" Type="http://schemas.openxmlformats.org/officeDocument/2006/relationships/image" Target="../media/image9.jpeg"/><Relationship Id="rId5" Type="http://schemas.openxmlformats.org/officeDocument/2006/relationships/image" Target="../media/image3.jpeg"/><Relationship Id="rId15" Type="http://schemas.openxmlformats.org/officeDocument/2006/relationships/image" Target="../media/image13.gif"/><Relationship Id="rId23" Type="http://schemas.openxmlformats.org/officeDocument/2006/relationships/image" Target="../media/image21.jpeg"/><Relationship Id="rId10" Type="http://schemas.openxmlformats.org/officeDocument/2006/relationships/image" Target="../media/image8.jpeg"/><Relationship Id="rId19" Type="http://schemas.openxmlformats.org/officeDocument/2006/relationships/image" Target="../media/image17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jpeg"/><Relationship Id="rId22" Type="http://schemas.openxmlformats.org/officeDocument/2006/relationships/image" Target="../media/image20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7" Type="http://schemas.openxmlformats.org/officeDocument/2006/relationships/image" Target="../media/image5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jpeg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>
          <a:xfrm>
            <a:off x="1500166" y="642918"/>
            <a:ext cx="6429393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Penza</a:t>
            </a:r>
            <a:r>
              <a:rPr lang="ru-RU" b="1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is the second literary capital</a:t>
            </a:r>
            <a:endParaRPr lang="ru-RU" b="1" dirty="0" smtClean="0">
              <a:solidFill>
                <a:srgbClr val="66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Георгий Свиридов - Вальс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4" cstate="email"/>
          <a:stretch>
            <a:fillRect/>
          </a:stretch>
        </p:blipFill>
        <p:spPr>
          <a:xfrm>
            <a:off x="8643966" y="1428736"/>
            <a:ext cx="304800" cy="304800"/>
          </a:xfrm>
          <a:prstGeom prst="rect">
            <a:avLst/>
          </a:prstGeom>
        </p:spPr>
      </p:pic>
      <p:pic>
        <p:nvPicPr>
          <p:cNvPr id="36" name="Рисунок 35" descr="Карта Пензы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14282" y="1928802"/>
            <a:ext cx="8715436" cy="4681954"/>
          </a:xfrm>
          <a:prstGeom prst="rect">
            <a:avLst/>
          </a:prstGeom>
        </p:spPr>
      </p:pic>
      <p:pic>
        <p:nvPicPr>
          <p:cNvPr id="37" name="Рисунок 36" descr="+Лермонтов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1571604" y="4714884"/>
            <a:ext cx="571504" cy="667230"/>
          </a:xfrm>
          <a:prstGeom prst="rect">
            <a:avLst/>
          </a:prstGeom>
        </p:spPr>
      </p:pic>
      <p:pic>
        <p:nvPicPr>
          <p:cNvPr id="38" name="Рисунок 37" descr="+Белинский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2000232" y="4000504"/>
            <a:ext cx="609598" cy="684176"/>
          </a:xfrm>
          <a:prstGeom prst="rect">
            <a:avLst/>
          </a:prstGeom>
        </p:spPr>
      </p:pic>
      <p:pic>
        <p:nvPicPr>
          <p:cNvPr id="39" name="Рисунок 38" descr="+Куприн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 flipH="1">
            <a:off x="2000232" y="2357430"/>
            <a:ext cx="510790" cy="623875"/>
          </a:xfrm>
          <a:prstGeom prst="rect">
            <a:avLst/>
          </a:prstGeom>
        </p:spPr>
      </p:pic>
      <p:pic>
        <p:nvPicPr>
          <p:cNvPr id="40" name="Рисунок 39" descr="+Державин.jp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1714480" y="5500702"/>
            <a:ext cx="470241" cy="615344"/>
          </a:xfrm>
          <a:prstGeom prst="rect">
            <a:avLst/>
          </a:prstGeom>
        </p:spPr>
      </p:pic>
      <p:pic>
        <p:nvPicPr>
          <p:cNvPr id="41" name="Рисунок 40" descr="+Крылов.jpg"/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>
            <a:off x="2928926" y="5214950"/>
            <a:ext cx="532070" cy="642918"/>
          </a:xfrm>
          <a:prstGeom prst="rect">
            <a:avLst/>
          </a:prstGeom>
        </p:spPr>
      </p:pic>
      <p:pic>
        <p:nvPicPr>
          <p:cNvPr id="42" name="Рисунок 41" descr="+Лажечников.jpg"/>
          <p:cNvPicPr>
            <a:picLocks noChangeAspect="1"/>
          </p:cNvPicPr>
          <p:nvPr/>
        </p:nvPicPr>
        <p:blipFill>
          <a:blip r:embed="rId11" cstate="email"/>
          <a:stretch>
            <a:fillRect/>
          </a:stretch>
        </p:blipFill>
        <p:spPr>
          <a:xfrm>
            <a:off x="4500562" y="3429000"/>
            <a:ext cx="530407" cy="642918"/>
          </a:xfrm>
          <a:prstGeom prst="rect">
            <a:avLst/>
          </a:prstGeom>
        </p:spPr>
      </p:pic>
      <p:pic>
        <p:nvPicPr>
          <p:cNvPr id="43" name="Рисунок 42" descr="+Горький.jpg"/>
          <p:cNvPicPr>
            <a:picLocks noChangeAspect="1"/>
          </p:cNvPicPr>
          <p:nvPr/>
        </p:nvPicPr>
        <p:blipFill>
          <a:blip r:embed="rId12" cstate="email"/>
          <a:stretch>
            <a:fillRect/>
          </a:stretch>
        </p:blipFill>
        <p:spPr>
          <a:xfrm>
            <a:off x="4000496" y="3786190"/>
            <a:ext cx="500066" cy="658665"/>
          </a:xfrm>
          <a:prstGeom prst="rect">
            <a:avLst/>
          </a:prstGeom>
        </p:spPr>
      </p:pic>
      <p:pic>
        <p:nvPicPr>
          <p:cNvPr id="44" name="Рисунок 43" descr="+Вяземский.jpg"/>
          <p:cNvPicPr>
            <a:picLocks noChangeAspect="1"/>
          </p:cNvPicPr>
          <p:nvPr/>
        </p:nvPicPr>
        <p:blipFill>
          <a:blip r:embed="rId13" cstate="email"/>
          <a:stretch>
            <a:fillRect/>
          </a:stretch>
        </p:blipFill>
        <p:spPr>
          <a:xfrm>
            <a:off x="4143372" y="4286256"/>
            <a:ext cx="548177" cy="642923"/>
          </a:xfrm>
          <a:prstGeom prst="rect">
            <a:avLst/>
          </a:prstGeom>
        </p:spPr>
      </p:pic>
      <p:pic>
        <p:nvPicPr>
          <p:cNvPr id="47" name="Рисунок 46" descr="+Маяковский.jpg"/>
          <p:cNvPicPr>
            <a:picLocks noChangeAspect="1"/>
          </p:cNvPicPr>
          <p:nvPr/>
        </p:nvPicPr>
        <p:blipFill>
          <a:blip r:embed="rId14" cstate="email"/>
          <a:stretch>
            <a:fillRect/>
          </a:stretch>
        </p:blipFill>
        <p:spPr>
          <a:xfrm>
            <a:off x="5429256" y="4071942"/>
            <a:ext cx="555202" cy="670534"/>
          </a:xfrm>
          <a:prstGeom prst="rect">
            <a:avLst/>
          </a:prstGeom>
        </p:spPr>
      </p:pic>
      <p:pic>
        <p:nvPicPr>
          <p:cNvPr id="48" name="Рисунок 47" descr="+Загоскин.gif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357818" y="3286124"/>
            <a:ext cx="584912" cy="633402"/>
          </a:xfrm>
          <a:prstGeom prst="rect">
            <a:avLst/>
          </a:prstGeom>
        </p:spPr>
      </p:pic>
      <p:pic>
        <p:nvPicPr>
          <p:cNvPr id="49" name="Рисунок 48" descr="+Чаадаев.jp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357950" y="3429000"/>
            <a:ext cx="557934" cy="676678"/>
          </a:xfrm>
          <a:prstGeom prst="rect">
            <a:avLst/>
          </a:prstGeom>
        </p:spPr>
      </p:pic>
      <p:pic>
        <p:nvPicPr>
          <p:cNvPr id="50" name="Рисунок 49" descr="+Радищев.jpeg"/>
          <p:cNvPicPr>
            <a:picLocks noChangeAspect="1"/>
          </p:cNvPicPr>
          <p:nvPr/>
        </p:nvPicPr>
        <p:blipFill>
          <a:blip r:embed="rId17" cstate="email"/>
          <a:stretch>
            <a:fillRect/>
          </a:stretch>
        </p:blipFill>
        <p:spPr>
          <a:xfrm>
            <a:off x="7143768" y="4071942"/>
            <a:ext cx="507840" cy="626260"/>
          </a:xfrm>
          <a:prstGeom prst="rect">
            <a:avLst/>
          </a:prstGeom>
        </p:spPr>
      </p:pic>
      <p:pic>
        <p:nvPicPr>
          <p:cNvPr id="51" name="Рисунок 50" descr="+Давыдов.jpg"/>
          <p:cNvPicPr>
            <a:picLocks noChangeAspect="1"/>
          </p:cNvPicPr>
          <p:nvPr/>
        </p:nvPicPr>
        <p:blipFill>
          <a:blip r:embed="rId18" cstate="email"/>
          <a:stretch>
            <a:fillRect/>
          </a:stretch>
        </p:blipFill>
        <p:spPr>
          <a:xfrm>
            <a:off x="5000628" y="4357694"/>
            <a:ext cx="491064" cy="662936"/>
          </a:xfrm>
          <a:prstGeom prst="rect">
            <a:avLst/>
          </a:prstGeom>
        </p:spPr>
      </p:pic>
      <p:pic>
        <p:nvPicPr>
          <p:cNvPr id="52" name="Рисунок 51" descr="+Огарев.jpg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4572000" y="4572008"/>
            <a:ext cx="500066" cy="649435"/>
          </a:xfrm>
          <a:prstGeom prst="rect">
            <a:avLst/>
          </a:prstGeom>
        </p:spPr>
      </p:pic>
      <p:pic>
        <p:nvPicPr>
          <p:cNvPr id="53" name="Рисунок 52" descr="+Замойский.jpg"/>
          <p:cNvPicPr>
            <a:picLocks noChangeAspect="1"/>
          </p:cNvPicPr>
          <p:nvPr/>
        </p:nvPicPr>
        <p:blipFill>
          <a:blip r:embed="rId20" cstate="email"/>
          <a:stretch>
            <a:fillRect/>
          </a:stretch>
        </p:blipFill>
        <p:spPr>
          <a:xfrm>
            <a:off x="3071802" y="3429000"/>
            <a:ext cx="457532" cy="594452"/>
          </a:xfrm>
          <a:prstGeom prst="rect">
            <a:avLst/>
          </a:prstGeom>
        </p:spPr>
      </p:pic>
      <p:pic>
        <p:nvPicPr>
          <p:cNvPr id="54" name="Рисунок 53" descr="+Криванчиков.jpg"/>
          <p:cNvPicPr>
            <a:picLocks noChangeAspect="1"/>
          </p:cNvPicPr>
          <p:nvPr/>
        </p:nvPicPr>
        <p:blipFill>
          <a:blip r:embed="rId21" cstate="email"/>
          <a:stretch>
            <a:fillRect/>
          </a:stretch>
        </p:blipFill>
        <p:spPr>
          <a:xfrm>
            <a:off x="642910" y="2143116"/>
            <a:ext cx="545686" cy="533396"/>
          </a:xfrm>
          <a:prstGeom prst="rect">
            <a:avLst/>
          </a:prstGeom>
        </p:spPr>
      </p:pic>
      <p:pic>
        <p:nvPicPr>
          <p:cNvPr id="55" name="Рисунок 54" descr="+Дружин.jpg"/>
          <p:cNvPicPr>
            <a:picLocks noChangeAspect="1"/>
          </p:cNvPicPr>
          <p:nvPr/>
        </p:nvPicPr>
        <p:blipFill>
          <a:blip r:embed="rId22" cstate="email"/>
          <a:stretch>
            <a:fillRect/>
          </a:stretch>
        </p:blipFill>
        <p:spPr>
          <a:xfrm>
            <a:off x="3143240" y="1928802"/>
            <a:ext cx="461948" cy="575957"/>
          </a:xfrm>
          <a:prstGeom prst="rect">
            <a:avLst/>
          </a:prstGeom>
        </p:spPr>
      </p:pic>
      <p:sp>
        <p:nvSpPr>
          <p:cNvPr id="56" name="TextBox 55"/>
          <p:cNvSpPr txBox="1"/>
          <p:nvPr/>
        </p:nvSpPr>
        <p:spPr>
          <a:xfrm>
            <a:off x="2143108" y="5643578"/>
            <a:ext cx="121444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/>
              <a:t>Зубрилово</a:t>
            </a:r>
            <a:endParaRPr lang="ru-RU" sz="1100" b="1" dirty="0"/>
          </a:p>
        </p:txBody>
      </p:sp>
      <p:sp>
        <p:nvSpPr>
          <p:cNvPr id="57" name="TextBox 56"/>
          <p:cNvSpPr txBox="1"/>
          <p:nvPr/>
        </p:nvSpPr>
        <p:spPr>
          <a:xfrm>
            <a:off x="6572264" y="5357826"/>
            <a:ext cx="9286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/>
              <a:t>Багреевка</a:t>
            </a:r>
            <a:endParaRPr lang="ru-RU" sz="1100" b="1" dirty="0"/>
          </a:p>
        </p:txBody>
      </p:sp>
      <p:pic>
        <p:nvPicPr>
          <p:cNvPr id="58" name="Рисунок 57" descr="Будищев.jpg"/>
          <p:cNvPicPr>
            <a:picLocks noChangeAspect="1"/>
          </p:cNvPicPr>
          <p:nvPr/>
        </p:nvPicPr>
        <p:blipFill>
          <a:blip r:embed="rId23" cstate="email"/>
          <a:stretch>
            <a:fillRect/>
          </a:stretch>
        </p:blipFill>
        <p:spPr>
          <a:xfrm>
            <a:off x="6215074" y="4896317"/>
            <a:ext cx="500065" cy="690334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590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Box 1"/>
          <p:cNvSpPr txBox="1">
            <a:spLocks noChangeArrowheads="1"/>
          </p:cNvSpPr>
          <p:nvPr/>
        </p:nvSpPr>
        <p:spPr bwMode="auto">
          <a:xfrm>
            <a:off x="1643063" y="785813"/>
            <a:ext cx="5857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000"/>
          </a:p>
        </p:txBody>
      </p:sp>
      <p:sp>
        <p:nvSpPr>
          <p:cNvPr id="21506" name="TextBox 2"/>
          <p:cNvSpPr txBox="1">
            <a:spLocks noChangeArrowheads="1"/>
          </p:cNvSpPr>
          <p:nvPr/>
        </p:nvSpPr>
        <p:spPr bwMode="auto">
          <a:xfrm>
            <a:off x="1143000" y="785813"/>
            <a:ext cx="58578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 smtClean="0"/>
              <a:t>Russia's only museum of A</a:t>
            </a:r>
            <a:r>
              <a:rPr lang="ru-RU" sz="2000" dirty="0" smtClean="0"/>
              <a:t>.</a:t>
            </a:r>
            <a:r>
              <a:rPr lang="en-US" sz="2000" dirty="0" smtClean="0"/>
              <a:t>I</a:t>
            </a:r>
            <a:r>
              <a:rPr lang="ru-RU" sz="2000" dirty="0" smtClean="0"/>
              <a:t>.</a:t>
            </a:r>
            <a:r>
              <a:rPr lang="en-US" sz="2000" dirty="0" smtClean="0"/>
              <a:t> Kuprin located in the village Narovchat</a:t>
            </a:r>
            <a:endParaRPr lang="ru-RU" sz="2000" dirty="0"/>
          </a:p>
        </p:txBody>
      </p:sp>
      <p:pic>
        <p:nvPicPr>
          <p:cNvPr id="21507" name="Рисунок 3" descr="Бюст Куприна.jpe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5000" y="3000375"/>
            <a:ext cx="3143250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Рисунок 5" descr="Наровчат Куприн.jpe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2071688"/>
            <a:ext cx="5429250" cy="448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Рисунок 6" descr="Куприн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500813" y="285750"/>
            <a:ext cx="2286000" cy="279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Box 1"/>
          <p:cNvSpPr txBox="1">
            <a:spLocks noChangeArrowheads="1"/>
          </p:cNvSpPr>
          <p:nvPr/>
        </p:nvSpPr>
        <p:spPr bwMode="auto">
          <a:xfrm>
            <a:off x="1214438" y="714375"/>
            <a:ext cx="67865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 smtClean="0"/>
              <a:t>M.N.Zagoskina childhood passed in the village Ramsay</a:t>
            </a:r>
            <a:endParaRPr lang="ru-RU" sz="2000" dirty="0"/>
          </a:p>
        </p:txBody>
      </p:sp>
      <p:pic>
        <p:nvPicPr>
          <p:cNvPr id="22530" name="Рисунок 2" descr="Рамзай Загоскин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313" y="1428750"/>
            <a:ext cx="6858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Рисунок 3" descr="Загоскин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75" y="1143000"/>
            <a:ext cx="3082925" cy="333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143240" y="5143512"/>
            <a:ext cx="3429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School named after him</a:t>
            </a:r>
            <a:endParaRPr lang="ru-RU" sz="2000" dirty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Box 1"/>
          <p:cNvSpPr txBox="1">
            <a:spLocks noChangeArrowheads="1"/>
          </p:cNvSpPr>
          <p:nvPr/>
        </p:nvSpPr>
        <p:spPr bwMode="auto">
          <a:xfrm>
            <a:off x="2357422" y="571480"/>
            <a:ext cx="421484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 smtClean="0"/>
              <a:t>Writers and poets were guests n the house in the village </a:t>
            </a:r>
            <a:r>
              <a:rPr lang="en-US" sz="2000" dirty="0" err="1" smtClean="0"/>
              <a:t>Zubrilova</a:t>
            </a:r>
            <a:r>
              <a:rPr lang="en-US" sz="2000" dirty="0" smtClean="0"/>
              <a:t> of Prince </a:t>
            </a:r>
            <a:r>
              <a:rPr lang="en-US" sz="2000" dirty="0" err="1" smtClean="0"/>
              <a:t>Golitsyn</a:t>
            </a:r>
            <a:r>
              <a:rPr lang="en-US" sz="2000" dirty="0" smtClean="0"/>
              <a:t> and were friends of Prince</a:t>
            </a:r>
            <a:endParaRPr lang="ru-RU" sz="2000" dirty="0"/>
          </a:p>
        </p:txBody>
      </p:sp>
      <p:pic>
        <p:nvPicPr>
          <p:cNvPr id="23554" name="Рисунок 2" descr="Зубрилово дом Голицыных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71688" y="2500313"/>
            <a:ext cx="5099050" cy="339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Рисунок 3" descr="Голицын.jpe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643688" y="214313"/>
            <a:ext cx="2293937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Рисунок 4" descr="Державин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85750" y="1285875"/>
            <a:ext cx="2000250" cy="261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7" name="TextBox 5"/>
          <p:cNvSpPr txBox="1">
            <a:spLocks noChangeArrowheads="1"/>
          </p:cNvSpPr>
          <p:nvPr/>
        </p:nvSpPr>
        <p:spPr bwMode="auto">
          <a:xfrm>
            <a:off x="2285984" y="2000240"/>
            <a:ext cx="2286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 err="1" smtClean="0"/>
              <a:t>G.R.Derzhavin</a:t>
            </a:r>
            <a:endParaRPr lang="ru-RU" sz="2000" dirty="0"/>
          </a:p>
        </p:txBody>
      </p:sp>
      <p:pic>
        <p:nvPicPr>
          <p:cNvPr id="23558" name="Рисунок 6" descr="Крылов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85750" y="4000500"/>
            <a:ext cx="2357438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9" name="TextBox 7"/>
          <p:cNvSpPr txBox="1">
            <a:spLocks noChangeArrowheads="1"/>
          </p:cNvSpPr>
          <p:nvPr/>
        </p:nvSpPr>
        <p:spPr bwMode="auto">
          <a:xfrm>
            <a:off x="2643188" y="5929313"/>
            <a:ext cx="235743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 err="1" smtClean="0"/>
              <a:t>I.A.Krylov</a:t>
            </a:r>
            <a:endParaRPr lang="ru-RU" sz="2000" dirty="0"/>
          </a:p>
        </p:txBody>
      </p:sp>
      <p:pic>
        <p:nvPicPr>
          <p:cNvPr id="23560" name="Рисунок 8" descr="Вяземский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572250" y="3857625"/>
            <a:ext cx="2374900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1" name="TextBox 9"/>
          <p:cNvSpPr txBox="1">
            <a:spLocks noChangeArrowheads="1"/>
          </p:cNvSpPr>
          <p:nvPr/>
        </p:nvSpPr>
        <p:spPr bwMode="auto">
          <a:xfrm>
            <a:off x="4500563" y="6072188"/>
            <a:ext cx="257175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 smtClean="0"/>
              <a:t>, </a:t>
            </a:r>
            <a:r>
              <a:rPr lang="en-US" sz="2000" dirty="0" err="1" smtClean="0"/>
              <a:t>P.A.Vyazemsky</a:t>
            </a:r>
            <a:r>
              <a:rPr lang="en-US" sz="2000" dirty="0" smtClean="0"/>
              <a:t> </a:t>
            </a:r>
            <a:endParaRPr lang="ru-RU" sz="2000" dirty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Box 2"/>
          <p:cNvSpPr txBox="1">
            <a:spLocks noChangeArrowheads="1"/>
          </p:cNvSpPr>
          <p:nvPr/>
        </p:nvSpPr>
        <p:spPr bwMode="auto">
          <a:xfrm>
            <a:off x="1785938" y="928688"/>
            <a:ext cx="578643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 smtClean="0"/>
              <a:t>In </a:t>
            </a:r>
            <a:r>
              <a:rPr lang="en-US" sz="2000" dirty="0" err="1" smtClean="0"/>
              <a:t>Chembar</a:t>
            </a:r>
            <a:r>
              <a:rPr lang="en-US" sz="2000" dirty="0" smtClean="0"/>
              <a:t> was childhood of V.G.Belinsky</a:t>
            </a:r>
            <a:endParaRPr lang="ru-RU" sz="2000" dirty="0"/>
          </a:p>
        </p:txBody>
      </p:sp>
      <p:sp>
        <p:nvSpPr>
          <p:cNvPr id="24578" name="TextBox 3"/>
          <p:cNvSpPr txBox="1">
            <a:spLocks noChangeArrowheads="1"/>
          </p:cNvSpPr>
          <p:nvPr/>
        </p:nvSpPr>
        <p:spPr bwMode="auto">
          <a:xfrm>
            <a:off x="4357688" y="5429250"/>
            <a:ext cx="442912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 smtClean="0"/>
              <a:t>In </a:t>
            </a:r>
            <a:r>
              <a:rPr lang="en-US" sz="2000" dirty="0" err="1" smtClean="0"/>
              <a:t>Chembar</a:t>
            </a:r>
            <a:r>
              <a:rPr lang="en-US" sz="2000" dirty="0" smtClean="0"/>
              <a:t> </a:t>
            </a:r>
            <a:r>
              <a:rPr lang="en-US" sz="2000" dirty="0" err="1" smtClean="0"/>
              <a:t>M.U.Lermontov</a:t>
            </a:r>
            <a:r>
              <a:rPr lang="en-US" sz="2000" dirty="0" smtClean="0"/>
              <a:t> wrote one of his early poems.</a:t>
            </a:r>
            <a:endParaRPr lang="ru-RU" sz="2000" dirty="0"/>
          </a:p>
        </p:txBody>
      </p:sp>
      <p:pic>
        <p:nvPicPr>
          <p:cNvPr id="24579" name="Рисунок 4" descr="Белинский Чембар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71938" y="2000250"/>
            <a:ext cx="4786312" cy="313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Рисунок 5" descr="Чембар Белинский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714750"/>
            <a:ext cx="4365625" cy="288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1" name="TextBox 6"/>
          <p:cNvSpPr txBox="1">
            <a:spLocks noChangeArrowheads="1"/>
          </p:cNvSpPr>
          <p:nvPr/>
        </p:nvSpPr>
        <p:spPr bwMode="auto">
          <a:xfrm>
            <a:off x="142875" y="2071688"/>
            <a:ext cx="407193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 smtClean="0"/>
              <a:t>In </a:t>
            </a:r>
            <a:r>
              <a:rPr lang="en-US" sz="2000" dirty="0" err="1" smtClean="0"/>
              <a:t>Chembar</a:t>
            </a:r>
            <a:r>
              <a:rPr lang="en-US" sz="2000" dirty="0" smtClean="0"/>
              <a:t> there were writers M.E.Saltykov-Shchedrin, </a:t>
            </a:r>
            <a:r>
              <a:rPr lang="en-US" sz="2000" dirty="0" err="1" smtClean="0"/>
              <a:t>I.I.Lazhechnikov</a:t>
            </a:r>
            <a:r>
              <a:rPr lang="en-US" sz="2000" dirty="0" smtClean="0"/>
              <a:t>, long lived </a:t>
            </a:r>
            <a:r>
              <a:rPr lang="en-US" sz="2000" dirty="0" err="1" smtClean="0"/>
              <a:t>P.I.Zamoyski</a:t>
            </a:r>
            <a:endParaRPr lang="ru-RU" sz="2000" dirty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285875" y="714375"/>
            <a:ext cx="66436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 smtClean="0"/>
              <a:t>Our countrymen revere the memory of the great writers and poets who have contributed to world literature</a:t>
            </a:r>
            <a:endParaRPr lang="ru-RU" sz="2000" dirty="0"/>
          </a:p>
        </p:txBody>
      </p:sp>
      <p:pic>
        <p:nvPicPr>
          <p:cNvPr id="3" name="Рисунок 2" descr="Память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1528762"/>
            <a:ext cx="8643998" cy="5043510"/>
          </a:xfrm>
          <a:prstGeom prst="rect">
            <a:avLst/>
          </a:prstGeom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Рисунок 3" descr="Улица Белинского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643563" y="1357313"/>
            <a:ext cx="3278187" cy="245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Рисунок 4" descr="Улица Лермонтова.jpe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50" y="1500188"/>
            <a:ext cx="2928938" cy="180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4" name="TextBox 5"/>
          <p:cNvSpPr txBox="1">
            <a:spLocks noChangeArrowheads="1"/>
          </p:cNvSpPr>
          <p:nvPr/>
        </p:nvSpPr>
        <p:spPr bwMode="auto">
          <a:xfrm>
            <a:off x="3643313" y="1571625"/>
            <a:ext cx="27146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 smtClean="0"/>
              <a:t>Belinsky Street</a:t>
            </a:r>
            <a:endParaRPr lang="ru-RU" sz="2000" dirty="0"/>
          </a:p>
        </p:txBody>
      </p:sp>
      <p:pic>
        <p:nvPicPr>
          <p:cNvPr id="25605" name="Рисунок 6" descr="Улица Куприна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5750" y="4572000"/>
            <a:ext cx="266700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Рисунок 7" descr="Улица Пушкина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000375" y="2857500"/>
            <a:ext cx="28575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7" name="TextBox 8"/>
          <p:cNvSpPr txBox="1">
            <a:spLocks noChangeArrowheads="1"/>
          </p:cNvSpPr>
          <p:nvPr/>
        </p:nvSpPr>
        <p:spPr bwMode="auto">
          <a:xfrm>
            <a:off x="3357563" y="2357438"/>
            <a:ext cx="2286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 smtClean="0"/>
              <a:t>Pushkin Street</a:t>
            </a:r>
            <a:endParaRPr lang="ru-RU" sz="2000" dirty="0"/>
          </a:p>
        </p:txBody>
      </p:sp>
      <p:sp>
        <p:nvSpPr>
          <p:cNvPr id="25608" name="TextBox 9"/>
          <p:cNvSpPr txBox="1">
            <a:spLocks noChangeArrowheads="1"/>
          </p:cNvSpPr>
          <p:nvPr/>
        </p:nvSpPr>
        <p:spPr bwMode="auto">
          <a:xfrm>
            <a:off x="285750" y="3286125"/>
            <a:ext cx="26431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 smtClean="0"/>
              <a:t>Lermontov Street</a:t>
            </a:r>
            <a:endParaRPr lang="ru-RU" sz="2000" dirty="0"/>
          </a:p>
        </p:txBody>
      </p:sp>
      <p:sp>
        <p:nvSpPr>
          <p:cNvPr id="25609" name="TextBox 10"/>
          <p:cNvSpPr txBox="1">
            <a:spLocks noChangeArrowheads="1"/>
          </p:cNvSpPr>
          <p:nvPr/>
        </p:nvSpPr>
        <p:spPr bwMode="auto">
          <a:xfrm>
            <a:off x="428625" y="4071938"/>
            <a:ext cx="22145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 smtClean="0"/>
              <a:t>Street </a:t>
            </a:r>
            <a:r>
              <a:rPr lang="en-US" sz="2000" dirty="0" err="1" smtClean="0"/>
              <a:t>Kuprina</a:t>
            </a:r>
            <a:endParaRPr lang="ru-RU" sz="2000" dirty="0"/>
          </a:p>
        </p:txBody>
      </p:sp>
      <p:pic>
        <p:nvPicPr>
          <p:cNvPr id="25610" name="Рисунок 11" descr="Улица Некрасова единственный в России памятник участкового миллиционера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000750" y="4500563"/>
            <a:ext cx="2701925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11" name="TextBox 12"/>
          <p:cNvSpPr txBox="1">
            <a:spLocks noChangeArrowheads="1"/>
          </p:cNvSpPr>
          <p:nvPr/>
        </p:nvSpPr>
        <p:spPr bwMode="auto">
          <a:xfrm>
            <a:off x="6143625" y="4000500"/>
            <a:ext cx="26431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 err="1" smtClean="0"/>
              <a:t>Nekrasov</a:t>
            </a:r>
            <a:r>
              <a:rPr lang="en-US" sz="2000" dirty="0" smtClean="0"/>
              <a:t> Street</a:t>
            </a:r>
            <a:endParaRPr lang="ru-RU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1142976" y="642918"/>
            <a:ext cx="54292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Streets, squares, parks, universities are named after writers and poets</a:t>
            </a:r>
            <a:endParaRPr lang="ru-RU" sz="2000" dirty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728" y="785794"/>
            <a:ext cx="65008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Square and the library was named after Lermontov</a:t>
            </a:r>
            <a:endParaRPr lang="ru-RU" sz="2000" dirty="0"/>
          </a:p>
        </p:txBody>
      </p:sp>
      <p:pic>
        <p:nvPicPr>
          <p:cNvPr id="3" name="Рисунок 2" descr="Лермонтовский сквер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4282" y="2977418"/>
            <a:ext cx="6072230" cy="35239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85720" y="2500306"/>
            <a:ext cx="41434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Lermontov Square</a:t>
            </a:r>
            <a:endParaRPr lang="ru-RU" sz="2000" dirty="0"/>
          </a:p>
        </p:txBody>
      </p:sp>
      <p:pic>
        <p:nvPicPr>
          <p:cNvPr id="5" name="Рисунок 4" descr="Библиотека имени Лермонтова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953003" y="1214422"/>
            <a:ext cx="3810027" cy="285752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357950" y="4214818"/>
            <a:ext cx="21431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Library named after Lermontov</a:t>
            </a:r>
            <a:endParaRPr lang="ru-RU" sz="2000" dirty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357290" y="785794"/>
            <a:ext cx="67151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Small theater named after </a:t>
            </a:r>
            <a:r>
              <a:rPr lang="en-US" sz="2000" dirty="0" err="1" smtClean="0"/>
              <a:t>Meyerhold</a:t>
            </a:r>
            <a:r>
              <a:rPr lang="en-US" sz="2000" dirty="0" smtClean="0"/>
              <a:t>, who was Soviet director, actor and playwright.</a:t>
            </a:r>
            <a:endParaRPr lang="ru-RU" sz="2000" dirty="0"/>
          </a:p>
        </p:txBody>
      </p:sp>
      <p:pic>
        <p:nvPicPr>
          <p:cNvPr id="6" name="Рисунок 5" descr="Дом Мейерхольда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000240"/>
            <a:ext cx="8501122" cy="457464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072066" y="1571612"/>
            <a:ext cx="33575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The house of </a:t>
            </a:r>
            <a:r>
              <a:rPr lang="en-US" sz="2000" dirty="0" err="1" smtClean="0"/>
              <a:t>Meyerhold</a:t>
            </a:r>
            <a:endParaRPr lang="ru-RU" sz="2000" dirty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714356"/>
            <a:ext cx="72152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Penza State Pedagogical University named after Belinsky</a:t>
            </a:r>
            <a:endParaRPr lang="ru-RU" sz="2000" dirty="0"/>
          </a:p>
        </p:txBody>
      </p:sp>
      <p:pic>
        <p:nvPicPr>
          <p:cNvPr id="3" name="Рисунок 2" descr="ПГПУ имени Белинского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57158" y="1285860"/>
            <a:ext cx="3710013" cy="292895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929190" y="5857892"/>
            <a:ext cx="34290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Park named after Belinsky also has in Penza</a:t>
            </a:r>
            <a:endParaRPr lang="ru-RU" sz="2000" dirty="0"/>
          </a:p>
        </p:txBody>
      </p:sp>
      <p:pic>
        <p:nvPicPr>
          <p:cNvPr id="5" name="Рисунок 4" descr="Белинский парк 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000496" y="2000240"/>
            <a:ext cx="4913885" cy="3776671"/>
          </a:xfrm>
          <a:prstGeom prst="rect">
            <a:avLst/>
          </a:prstGeom>
        </p:spPr>
      </p:pic>
      <p:pic>
        <p:nvPicPr>
          <p:cNvPr id="6" name="Рисунок 5" descr="Белинский парк 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85720" y="4000504"/>
            <a:ext cx="4357718" cy="2590804"/>
          </a:xfrm>
          <a:prstGeom prst="rect">
            <a:avLst/>
          </a:prstGeom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Прямоугольник 1"/>
          <p:cNvSpPr>
            <a:spLocks noChangeArrowheads="1"/>
          </p:cNvSpPr>
          <p:nvPr/>
        </p:nvSpPr>
        <p:spPr bwMode="auto">
          <a:xfrm>
            <a:off x="857224" y="2643182"/>
            <a:ext cx="735811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/>
              <a:t>«Пенза – моя вдохновительница. Холм, на коем лежит этот город, есть мой Парнас с давнего времени…»</a:t>
            </a:r>
          </a:p>
        </p:txBody>
      </p:sp>
      <p:sp>
        <p:nvSpPr>
          <p:cNvPr id="15362" name="TextBox 4"/>
          <p:cNvSpPr txBox="1">
            <a:spLocks noChangeArrowheads="1"/>
          </p:cNvSpPr>
          <p:nvPr/>
        </p:nvSpPr>
        <p:spPr bwMode="auto">
          <a:xfrm>
            <a:off x="6357950" y="2214554"/>
            <a:ext cx="23574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dirty="0"/>
              <a:t>Денис Давыдов</a:t>
            </a:r>
          </a:p>
        </p:txBody>
      </p:sp>
      <p:pic>
        <p:nvPicPr>
          <p:cNvPr id="15363" name="Рисунок 5" descr="Памятник первопоселенцу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50" y="2571750"/>
            <a:ext cx="5429250" cy="407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Рисунок 6" descr="Денис Давыдов памятник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43500" y="2008188"/>
            <a:ext cx="3286125" cy="366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000100" y="571480"/>
            <a:ext cx="72152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"Penza is my inspirer. The hill</a:t>
            </a:r>
            <a:r>
              <a:rPr lang="ru-RU" sz="2400" dirty="0" smtClean="0"/>
              <a:t>,</a:t>
            </a:r>
            <a:r>
              <a:rPr lang="en-US" sz="2400" dirty="0" smtClean="0"/>
              <a:t> on which the city lies, is my Parnassus since long ago ... "</a:t>
            </a:r>
            <a:endParaRPr lang="ru-RU" sz="2400" dirty="0"/>
          </a:p>
        </p:txBody>
      </p:sp>
      <p:sp>
        <p:nvSpPr>
          <p:cNvPr id="7" name="Прямоугольник 1"/>
          <p:cNvSpPr>
            <a:spLocks noChangeArrowheads="1"/>
          </p:cNvSpPr>
          <p:nvPr/>
        </p:nvSpPr>
        <p:spPr bwMode="auto">
          <a:xfrm>
            <a:off x="928662" y="1357298"/>
            <a:ext cx="700092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600" b="1" dirty="0"/>
              <a:t>«Пенза – моя вдохновительница. Холм, на коем лежит этот город, есть мой Парнас с давнего времени…»</a:t>
            </a:r>
          </a:p>
        </p:txBody>
      </p:sp>
      <p:sp>
        <p:nvSpPr>
          <p:cNvPr id="8" name="TextBox 4"/>
          <p:cNvSpPr txBox="1">
            <a:spLocks noChangeArrowheads="1"/>
          </p:cNvSpPr>
          <p:nvPr/>
        </p:nvSpPr>
        <p:spPr bwMode="auto">
          <a:xfrm>
            <a:off x="1285852" y="2000240"/>
            <a:ext cx="242889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dirty="0" smtClean="0"/>
              <a:t>Denis Davydov</a:t>
            </a:r>
            <a:endParaRPr lang="ru-RU" sz="2400" dirty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Box 1"/>
          <p:cNvSpPr txBox="1">
            <a:spLocks noChangeArrowheads="1"/>
          </p:cNvSpPr>
          <p:nvPr/>
        </p:nvSpPr>
        <p:spPr bwMode="auto">
          <a:xfrm>
            <a:off x="0" y="285750"/>
            <a:ext cx="9144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 smtClean="0">
                <a:cs typeface="Times New Roman" pitchFamily="18" charset="0"/>
              </a:rPr>
              <a:t>M.E.Saltykov-Shchedrin was the chairman of the Treasury Chamber in this house.</a:t>
            </a:r>
            <a:endParaRPr lang="ru-RU" b="1" dirty="0">
              <a:cs typeface="Times New Roman" pitchFamily="18" charset="0"/>
            </a:endParaRPr>
          </a:p>
        </p:txBody>
      </p:sp>
      <p:sp>
        <p:nvSpPr>
          <p:cNvPr id="16386" name="TextBox 2"/>
          <p:cNvSpPr txBox="1">
            <a:spLocks noChangeArrowheads="1"/>
          </p:cNvSpPr>
          <p:nvPr/>
        </p:nvSpPr>
        <p:spPr bwMode="auto">
          <a:xfrm>
            <a:off x="285750" y="2928938"/>
            <a:ext cx="521493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 smtClean="0"/>
              <a:t>Officials from Penza became the prototype of a number of characters of the writer.</a:t>
            </a:r>
            <a:endParaRPr lang="ru-RU" sz="2000" dirty="0"/>
          </a:p>
        </p:txBody>
      </p:sp>
      <p:pic>
        <p:nvPicPr>
          <p:cNvPr id="16387" name="Рисунок 3" descr="Салтыков-Щедрин 1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313" y="642938"/>
            <a:ext cx="4405312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Рисунок 4" descr="Салтыков-Щедрин 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3" y="642938"/>
            <a:ext cx="4143375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Рисунок 6" descr="История... 2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357563" y="3643313"/>
            <a:ext cx="2357437" cy="298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Рисунок 7" descr="История... 3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85750" y="3643313"/>
            <a:ext cx="2643188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Рисунок 8" descr="История... 4.pn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286500" y="2857500"/>
            <a:ext cx="2598738" cy="369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Box 1"/>
          <p:cNvSpPr txBox="1">
            <a:spLocks noChangeArrowheads="1"/>
          </p:cNvSpPr>
          <p:nvPr/>
        </p:nvSpPr>
        <p:spPr bwMode="auto">
          <a:xfrm>
            <a:off x="1143000" y="857250"/>
            <a:ext cx="67151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 smtClean="0"/>
              <a:t>V.G.Belinsky studied at the Penza gymnasium</a:t>
            </a:r>
            <a:endParaRPr lang="ru-RU" sz="2000" dirty="0"/>
          </a:p>
        </p:txBody>
      </p:sp>
      <p:pic>
        <p:nvPicPr>
          <p:cNvPr id="17410" name="Рисунок 2" descr="Белинский гимназия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50" y="1643063"/>
            <a:ext cx="5072063" cy="3090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Рисунок 3" descr="Белинский памятник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00750" y="1714500"/>
            <a:ext cx="2941638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TextBox 4"/>
          <p:cNvSpPr txBox="1">
            <a:spLocks noChangeArrowheads="1"/>
          </p:cNvSpPr>
          <p:nvPr/>
        </p:nvSpPr>
        <p:spPr bwMode="auto">
          <a:xfrm>
            <a:off x="285750" y="4929188"/>
            <a:ext cx="585787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 smtClean="0"/>
              <a:t>Belinsky monument is located in the square opposite the Regional Drama Theater named after A.M.Lunacharsky</a:t>
            </a:r>
            <a:endParaRPr lang="ru-RU" sz="2000" dirty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4414" y="714356"/>
            <a:ext cx="64294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V.E.Meyerhold was born in Penza and studied in the second male gymnasium</a:t>
            </a:r>
            <a:endParaRPr lang="ru-RU" sz="2000" dirty="0"/>
          </a:p>
        </p:txBody>
      </p:sp>
      <p:pic>
        <p:nvPicPr>
          <p:cNvPr id="5" name="Рисунок 4" descr="+Мейерхольд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000760" y="1214422"/>
            <a:ext cx="2839646" cy="3786194"/>
          </a:xfrm>
          <a:prstGeom prst="rect">
            <a:avLst/>
          </a:prstGeom>
        </p:spPr>
      </p:pic>
      <p:pic>
        <p:nvPicPr>
          <p:cNvPr id="6" name="Рисунок 5" descr="Вторая мужская гимназия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14282" y="2786058"/>
            <a:ext cx="5715000" cy="3819525"/>
          </a:xfrm>
          <a:prstGeom prst="rect">
            <a:avLst/>
          </a:prstGeom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714356"/>
            <a:ext cx="69294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In 1817 Mikhail Yurievich Lermontov at age three with her grandmother came to Penza</a:t>
            </a:r>
            <a:endParaRPr lang="ru-RU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3643274" y="2143116"/>
            <a:ext cx="55007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In winter, they stayed in the house of Stolypin</a:t>
            </a:r>
            <a:endParaRPr lang="ru-RU" sz="2000" dirty="0"/>
          </a:p>
        </p:txBody>
      </p:sp>
      <p:pic>
        <p:nvPicPr>
          <p:cNvPr id="4" name="Рисунок 3" descr="+Бабушка Лермонтова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57158" y="1500174"/>
            <a:ext cx="2428892" cy="3100714"/>
          </a:xfrm>
          <a:prstGeom prst="rect">
            <a:avLst/>
          </a:prstGeom>
        </p:spPr>
      </p:pic>
      <p:pic>
        <p:nvPicPr>
          <p:cNvPr id="7" name="Рисунок 6" descr="+Маленький Лермонтов 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785918" y="3571876"/>
            <a:ext cx="2214578" cy="2635348"/>
          </a:xfrm>
          <a:prstGeom prst="rect">
            <a:avLst/>
          </a:prstGeom>
        </p:spPr>
      </p:pic>
      <p:pic>
        <p:nvPicPr>
          <p:cNvPr id="8" name="Рисунок 7" descr="+Дом Столыпиных в Пензе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4876" y="2786058"/>
            <a:ext cx="4214842" cy="3723792"/>
          </a:xfrm>
          <a:prstGeom prst="rect">
            <a:avLst/>
          </a:prstGeom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Box 1"/>
          <p:cNvSpPr txBox="1">
            <a:spLocks noChangeArrowheads="1"/>
          </p:cNvSpPr>
          <p:nvPr/>
        </p:nvSpPr>
        <p:spPr bwMode="auto">
          <a:xfrm>
            <a:off x="1428728" y="214290"/>
            <a:ext cx="642937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 smtClean="0"/>
              <a:t>Vladimir Mayakovski came to Penza twice. </a:t>
            </a:r>
            <a:endParaRPr lang="ru-RU" sz="2000" dirty="0"/>
          </a:p>
        </p:txBody>
      </p:sp>
      <p:sp>
        <p:nvSpPr>
          <p:cNvPr id="18434" name="TextBox 2"/>
          <p:cNvSpPr txBox="1">
            <a:spLocks noChangeArrowheads="1"/>
          </p:cNvSpPr>
          <p:nvPr/>
        </p:nvSpPr>
        <p:spPr bwMode="auto">
          <a:xfrm>
            <a:off x="214312" y="3071813"/>
            <a:ext cx="700089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 smtClean="0"/>
              <a:t>The first time they with David Burliuk gave a concert in 1914. </a:t>
            </a:r>
            <a:endParaRPr lang="ru-RU" sz="2000" dirty="0"/>
          </a:p>
        </p:txBody>
      </p:sp>
      <p:sp>
        <p:nvSpPr>
          <p:cNvPr id="18435" name="TextBox 3"/>
          <p:cNvSpPr txBox="1">
            <a:spLocks noChangeArrowheads="1"/>
          </p:cNvSpPr>
          <p:nvPr/>
        </p:nvSpPr>
        <p:spPr bwMode="auto">
          <a:xfrm>
            <a:off x="6715125" y="3857625"/>
            <a:ext cx="2214563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 smtClean="0"/>
              <a:t>The second time Mayakovsky was in Penza in 1927.</a:t>
            </a:r>
            <a:endParaRPr lang="ru-RU" sz="2000" dirty="0"/>
          </a:p>
        </p:txBody>
      </p:sp>
      <p:pic>
        <p:nvPicPr>
          <p:cNvPr id="18436" name="Рисунок 5" descr="Маяковский Дворянское собрание прежнее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50" y="571500"/>
            <a:ext cx="4643438" cy="249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Рисунок 6" descr="Маяковский Дворянское собрание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14938" y="571500"/>
            <a:ext cx="3548062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Рисунок 7" descr="Маяковский Драмтеатр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50" y="3714750"/>
            <a:ext cx="624205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9458" name="Содержимое 3" descr="деревенская дорога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214290"/>
            <a:ext cx="8786813" cy="6429375"/>
          </a:xfrm>
        </p:spPr>
      </p:pic>
      <p:sp>
        <p:nvSpPr>
          <p:cNvPr id="19459" name="TextBox 4"/>
          <p:cNvSpPr txBox="1">
            <a:spLocks noChangeArrowheads="1"/>
          </p:cNvSpPr>
          <p:nvPr/>
        </p:nvSpPr>
        <p:spPr bwMode="auto">
          <a:xfrm>
            <a:off x="1714500" y="5929313"/>
            <a:ext cx="678656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dirty="0" smtClean="0"/>
              <a:t>From Penza into the region...</a:t>
            </a:r>
            <a:endParaRPr lang="ru-RU" sz="2400" dirty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Box 1"/>
          <p:cNvSpPr txBox="1">
            <a:spLocks noChangeArrowheads="1"/>
          </p:cNvSpPr>
          <p:nvPr/>
        </p:nvSpPr>
        <p:spPr bwMode="auto">
          <a:xfrm>
            <a:off x="1500188" y="571500"/>
            <a:ext cx="578643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 smtClean="0"/>
              <a:t>Mikhail Lermontov spent his childhood on the estate Tarkhany of Penza region</a:t>
            </a:r>
            <a:endParaRPr lang="ru-RU" sz="2000" dirty="0"/>
          </a:p>
        </p:txBody>
      </p:sp>
      <p:pic>
        <p:nvPicPr>
          <p:cNvPr id="20482" name="Содержимое 4" descr="Тарханы 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50" y="1285875"/>
            <a:ext cx="3643313" cy="273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Рисунок 3" descr="Тарханы 3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71938" y="1285875"/>
            <a:ext cx="481647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TextBox 4"/>
          <p:cNvSpPr txBox="1">
            <a:spLocks noChangeArrowheads="1"/>
          </p:cNvSpPr>
          <p:nvPr/>
        </p:nvSpPr>
        <p:spPr bwMode="auto">
          <a:xfrm>
            <a:off x="285750" y="4143375"/>
            <a:ext cx="378618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 smtClean="0"/>
              <a:t>Lermontov monument was installed in July 1978</a:t>
            </a:r>
            <a:endParaRPr lang="ru-RU" sz="2000" dirty="0"/>
          </a:p>
        </p:txBody>
      </p:sp>
      <p:pic>
        <p:nvPicPr>
          <p:cNvPr id="20485" name="Рисунок 5" descr="Лермонтов памятник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9000" y="3429000"/>
            <a:ext cx="2714625" cy="315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"/>
</p:tagLst>
</file>

<file path=ppt/theme/theme1.xml><?xml version="1.0" encoding="utf-8"?>
<a:theme xmlns:a="http://schemas.openxmlformats.org/drawingml/2006/main" name="Шаблон №2 (история)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№2 (история)</Template>
  <TotalTime>1533</TotalTime>
  <Words>383</Words>
  <Application>Microsoft Office PowerPoint</Application>
  <PresentationFormat>Экран (4:3)</PresentationFormat>
  <Paragraphs>47</Paragraphs>
  <Slides>18</Slides>
  <Notes>2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Шаблон №2 (история)</vt:lpstr>
      <vt:lpstr>Penza is the second literary capital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Пенза – вторая литературная столица</dc:title>
  <dc:creator>Стелла</dc:creator>
  <cp:lastModifiedBy>User</cp:lastModifiedBy>
  <cp:revision>82</cp:revision>
  <dcterms:created xsi:type="dcterms:W3CDTF">2012-11-26T19:19:48Z</dcterms:created>
  <dcterms:modified xsi:type="dcterms:W3CDTF">2019-05-30T14:36:17Z</dcterms:modified>
</cp:coreProperties>
</file>