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3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2" r:id="rId18"/>
    <p:sldId id="278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3241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6291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9688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87035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923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2857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333450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5226385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598954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12013052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3365495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3694015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3134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98D5814-2DB5-47A1-90E4-9C9FA780D4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46951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819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564338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16215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595F-8F8B-4DED-B52B-2574EF2857E8}" type="datetimeFigureOut">
              <a:rPr lang="ru-RU" smtClean="0"/>
              <a:pPr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29313410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dirty="0"/>
              <a:t> Click to add title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dirty="0"/>
              <a:t>Click to edit Master text styles</a:t>
            </a:r>
          </a:p>
        </p:txBody>
      </p:sp>
    </p:spTree>
    <p:extLst>
      <p:ext uri="{BB962C8B-B14F-4D97-AF65-F5344CB8AC3E}">
        <p14:creationId xmlns="" xmlns:p14="http://schemas.microsoft.com/office/powerpoint/2010/main" val="2326818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5608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4286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7933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8790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1981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8119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3733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</p:sldLayoutIdLst>
  <p:txStyles>
    <p:titleStyle>
      <a:lvl1pPr algn="l" defTabSz="914400" rtl="0" eaLnBrk="1" latinLnBrk="1" hangingPunct="1">
        <a:spcBef>
          <a:spcPct val="0"/>
        </a:spcBef>
        <a:buNone/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CCD61-643D-44A5-A450-3A42A50CBC1E}" type="datetimeFigureOut">
              <a:rPr lang="en-US" smtClean="0"/>
              <a:pPr/>
              <a:t>5/30/2019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F0832-F084-422D-97D1-AF848F4F2C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86357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defTabSz="457200"/>
            <a:fld id="{130C595F-8F8B-4DED-B52B-2574EF2857E8}" type="datetimeFigureOut">
              <a:rPr lang="ru-RU" smtClean="0"/>
              <a:pPr defTabSz="457200"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defTabSz="457200"/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pPr defTabSz="457200" latinLnBrk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latinLnBrk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defTabSz="457200"/>
            <a:fld id="{198D5814-2DB5-47A1-90E4-9C9FA780D416}" type="slidenum">
              <a:rPr lang="ru-RU" smtClean="0">
                <a:solidFill>
                  <a:srgbClr val="8CADAE">
                    <a:shade val="75000"/>
                  </a:srgbClr>
                </a:solidFill>
              </a:rPr>
              <a:pPr defTabSz="457200"/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432379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7770" y="-17756"/>
            <a:ext cx="5426230" cy="6875755"/>
          </a:xfrm>
          <a:custGeom>
            <a:avLst/>
            <a:gdLst>
              <a:gd name="connsiteX0" fmla="*/ 0 w 4716016"/>
              <a:gd name="connsiteY0" fmla="*/ 0 h 6858000"/>
              <a:gd name="connsiteX1" fmla="*/ 4716016 w 4716016"/>
              <a:gd name="connsiteY1" fmla="*/ 0 h 6858000"/>
              <a:gd name="connsiteX2" fmla="*/ 4716016 w 4716016"/>
              <a:gd name="connsiteY2" fmla="*/ 6858000 h 6858000"/>
              <a:gd name="connsiteX3" fmla="*/ 0 w 4716016"/>
              <a:gd name="connsiteY3" fmla="*/ 6858000 h 6858000"/>
              <a:gd name="connsiteX4" fmla="*/ 0 w 4716016"/>
              <a:gd name="connsiteY4" fmla="*/ 0 h 6858000"/>
              <a:gd name="connsiteX0" fmla="*/ 1997475 w 4716016"/>
              <a:gd name="connsiteY0" fmla="*/ 0 h 6875755"/>
              <a:gd name="connsiteX1" fmla="*/ 4716016 w 4716016"/>
              <a:gd name="connsiteY1" fmla="*/ 17755 h 6875755"/>
              <a:gd name="connsiteX2" fmla="*/ 4716016 w 4716016"/>
              <a:gd name="connsiteY2" fmla="*/ 6875755 h 6875755"/>
              <a:gd name="connsiteX3" fmla="*/ 0 w 4716016"/>
              <a:gd name="connsiteY3" fmla="*/ 6875755 h 6875755"/>
              <a:gd name="connsiteX4" fmla="*/ 1997475 w 4716016"/>
              <a:gd name="connsiteY4" fmla="*/ 0 h 6875755"/>
              <a:gd name="connsiteX0" fmla="*/ 2707689 w 5426230"/>
              <a:gd name="connsiteY0" fmla="*/ 0 h 6875755"/>
              <a:gd name="connsiteX1" fmla="*/ 5426230 w 5426230"/>
              <a:gd name="connsiteY1" fmla="*/ 17755 h 6875755"/>
              <a:gd name="connsiteX2" fmla="*/ 5426230 w 5426230"/>
              <a:gd name="connsiteY2" fmla="*/ 6875755 h 6875755"/>
              <a:gd name="connsiteX3" fmla="*/ 0 w 5426230"/>
              <a:gd name="connsiteY3" fmla="*/ 6875755 h 6875755"/>
              <a:gd name="connsiteX4" fmla="*/ 2707689 w 5426230"/>
              <a:gd name="connsiteY4" fmla="*/ 0 h 687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6230" h="6875755">
                <a:moveTo>
                  <a:pt x="2707689" y="0"/>
                </a:moveTo>
                <a:lnTo>
                  <a:pt x="5426230" y="17755"/>
                </a:lnTo>
                <a:lnTo>
                  <a:pt x="5426230" y="6875755"/>
                </a:lnTo>
                <a:lnTo>
                  <a:pt x="0" y="6875755"/>
                </a:lnTo>
                <a:lnTo>
                  <a:pt x="27076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32000"/>
                </a:schemeClr>
              </a:gs>
              <a:gs pos="100000">
                <a:schemeClr val="bg1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852936"/>
            <a:ext cx="9166561" cy="1318904"/>
          </a:xfrm>
          <a:prstGeom prst="rect">
            <a:avLst/>
          </a:prstGeom>
          <a:solidFill>
            <a:srgbClr val="FFFFFF">
              <a:alpha val="41961"/>
            </a:srgbClr>
          </a:solidFill>
        </p:spPr>
        <p:txBody>
          <a:bodyPr>
            <a:normAutofit fontScale="82500" lnSpcReduction="100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sz="5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ПОВЕДЕНИЯ</a:t>
            </a:r>
            <a:r>
              <a:rPr lang="ru-RU" sz="58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800" dirty="0"/>
              <a:t>учащихся на уроках физической культуры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3981985" y="5661248"/>
            <a:ext cx="5184576" cy="11789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1221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85" y="260648"/>
            <a:ext cx="7880756" cy="758631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жевать жевательную резинку на уроках физкультуры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User\Desktop\e5dbd840d7f1b10e7027caa226a296f6207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7" y="1664874"/>
            <a:ext cx="5971430" cy="46444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50787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77554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Мобильным телефоном можно пользоваться </a:t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РАЗРЕШЕНИЯ УЧИТЕЛЯ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Инженер\Desktop\Волейбол\109ba354fc4091a30850a0015a070503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556792"/>
            <a:ext cx="4176464" cy="4763379"/>
          </a:xfrm>
          <a:prstGeom prst="rect">
            <a:avLst/>
          </a:prstGeom>
          <a:noFill/>
          <a:effectLst>
            <a:innerShdw blurRad="114300">
              <a:prstClr val="black"/>
            </a:innerShdw>
          </a:effectLst>
        </p:spPr>
      </p:pic>
      <p:pic>
        <p:nvPicPr>
          <p:cNvPr id="8194" name="Picture 2" descr="C:\Users\User\Desktop\18585_тренер_larg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268760"/>
            <a:ext cx="4286250" cy="5324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6461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856984" cy="936104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вести себя корректно по отношению к другим учащимся. В случае возникновения конфликтной ситуации между учащимися немедленно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обратиться к учителю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http://www.pngmart.com/files/4/Fight-PNG-Clipar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6010275" cy="4905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82035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7554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уроках 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выполнять только те упражнения, которые разрешил выполнять учитель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44" name="Picture 4" descr="http://www.nkkl.3dn.ru/_pu/0/7817910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688" y="3994545"/>
            <a:ext cx="2797152" cy="22363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://www.bergoiata.org/gif/gifpalaces29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382" y="1764716"/>
            <a:ext cx="3006822" cy="1937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://eduportal44.ru/Buy/ogon/SiteAssets/DocLib106/%D0%98%D0%BD%D1%81%D1%82%D1%80%D1%83%D0%BA%D1%82%D0%BE%D1%80%20%D0%BF%D0%BE%20%D1%84%D0%B8%D0%B7%D0%B8%D1%87%D0%B5%D1%81%D0%BA%D0%BE%D0%BC%D1%83%20%D1%80%D0%B0%D0%B7%D0%B2%D0%B8%D1%82%D0%B8%D1%8E/%D1%84%D0%B8%D0%B7%D1%80%D0%B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818112" cy="48181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0534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7764"/>
            <a:ext cx="8856984" cy="846980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самостоятельного выполнения упражнений (учебная игра, соревнования и т.п.) учащиеся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учитывать свой уровень физической подготовленности, состояние здоровья и место проведения занятий</a:t>
            </a:r>
            <a:endParaRPr lang="ru-RU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70" name="Picture 6" descr="http://www.ozgunresimler.com/data/media/3454/futbol_1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35654"/>
            <a:ext cx="3888432" cy="4401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pikfok.ucoz.ru/newveot_2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875862"/>
            <a:ext cx="4032448" cy="45701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16622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132732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выполнения упражнений с мячами учащийся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контролировать падение мяча, чтобы избежать умышленного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травмирования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других учащихся</a:t>
            </a:r>
          </a:p>
        </p:txBody>
      </p:sp>
      <p:pic>
        <p:nvPicPr>
          <p:cNvPr id="12" name="Picture 2" descr="http://bm-school.ucoz.ru/_nw/2/0259586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8162"/>
            <a:ext cx="4508938" cy="50405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school-ppt.3dn.ru/animashki/sport_anim/034.gif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847546"/>
            <a:ext cx="3324200" cy="2285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03246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7770" y="-17756"/>
            <a:ext cx="5426230" cy="6875755"/>
          </a:xfrm>
          <a:custGeom>
            <a:avLst/>
            <a:gdLst>
              <a:gd name="connsiteX0" fmla="*/ 0 w 4716016"/>
              <a:gd name="connsiteY0" fmla="*/ 0 h 6858000"/>
              <a:gd name="connsiteX1" fmla="*/ 4716016 w 4716016"/>
              <a:gd name="connsiteY1" fmla="*/ 0 h 6858000"/>
              <a:gd name="connsiteX2" fmla="*/ 4716016 w 4716016"/>
              <a:gd name="connsiteY2" fmla="*/ 6858000 h 6858000"/>
              <a:gd name="connsiteX3" fmla="*/ 0 w 4716016"/>
              <a:gd name="connsiteY3" fmla="*/ 6858000 h 6858000"/>
              <a:gd name="connsiteX4" fmla="*/ 0 w 4716016"/>
              <a:gd name="connsiteY4" fmla="*/ 0 h 6858000"/>
              <a:gd name="connsiteX0" fmla="*/ 1997475 w 4716016"/>
              <a:gd name="connsiteY0" fmla="*/ 0 h 6875755"/>
              <a:gd name="connsiteX1" fmla="*/ 4716016 w 4716016"/>
              <a:gd name="connsiteY1" fmla="*/ 17755 h 6875755"/>
              <a:gd name="connsiteX2" fmla="*/ 4716016 w 4716016"/>
              <a:gd name="connsiteY2" fmla="*/ 6875755 h 6875755"/>
              <a:gd name="connsiteX3" fmla="*/ 0 w 4716016"/>
              <a:gd name="connsiteY3" fmla="*/ 6875755 h 6875755"/>
              <a:gd name="connsiteX4" fmla="*/ 1997475 w 4716016"/>
              <a:gd name="connsiteY4" fmla="*/ 0 h 6875755"/>
              <a:gd name="connsiteX0" fmla="*/ 2707689 w 5426230"/>
              <a:gd name="connsiteY0" fmla="*/ 0 h 6875755"/>
              <a:gd name="connsiteX1" fmla="*/ 5426230 w 5426230"/>
              <a:gd name="connsiteY1" fmla="*/ 17755 h 6875755"/>
              <a:gd name="connsiteX2" fmla="*/ 5426230 w 5426230"/>
              <a:gd name="connsiteY2" fmla="*/ 6875755 h 6875755"/>
              <a:gd name="connsiteX3" fmla="*/ 0 w 5426230"/>
              <a:gd name="connsiteY3" fmla="*/ 6875755 h 6875755"/>
              <a:gd name="connsiteX4" fmla="*/ 2707689 w 5426230"/>
              <a:gd name="connsiteY4" fmla="*/ 0 h 6875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26230" h="6875755">
                <a:moveTo>
                  <a:pt x="2707689" y="0"/>
                </a:moveTo>
                <a:lnTo>
                  <a:pt x="5426230" y="17755"/>
                </a:lnTo>
                <a:lnTo>
                  <a:pt x="5426230" y="6875755"/>
                </a:lnTo>
                <a:lnTo>
                  <a:pt x="0" y="6875755"/>
                </a:lnTo>
                <a:lnTo>
                  <a:pt x="2707689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32000"/>
                </a:schemeClr>
              </a:gs>
              <a:gs pos="100000">
                <a:schemeClr val="bg1">
                  <a:alpha val="7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0" y="2852936"/>
            <a:ext cx="9166561" cy="1318904"/>
          </a:xfrm>
          <a:prstGeom prst="rect">
            <a:avLst/>
          </a:prstGeom>
          <a:solidFill>
            <a:srgbClr val="FFFFFF">
              <a:alpha val="41961"/>
            </a:srgbClr>
          </a:solidFill>
        </p:spPr>
        <p:txBody>
          <a:bodyPr>
            <a:normAutofit fontScale="82500" lnSpcReduction="20000"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ru-RU" sz="5800" b="0" dirty="0"/>
              <a:t>Соблюдайте</a:t>
            </a:r>
          </a:p>
          <a:p>
            <a:pPr algn="ctr"/>
            <a:r>
              <a:rPr lang="ru-RU" sz="58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ПОВЕДЕНИЯ</a:t>
            </a:r>
            <a:endParaRPr lang="ru-RU" sz="5800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427984" y="4797152"/>
            <a:ext cx="4680520" cy="100811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itchFamily="34" charset="0"/>
              <a:buNone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>
              <a:buFont typeface="Arial" pitchFamily="34" charset="0"/>
              <a:buNone/>
            </a:pPr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внимание!!!</a:t>
            </a:r>
          </a:p>
        </p:txBody>
      </p:sp>
    </p:spTree>
    <p:extLst>
      <p:ext uri="{BB962C8B-B14F-4D97-AF65-F5344CB8AC3E}">
        <p14:creationId xmlns="" xmlns:p14="http://schemas.microsoft.com/office/powerpoint/2010/main" val="2601658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857388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729" y="1706032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 latinLnBrk="0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инструктаж по технике безопасности</a:t>
            </a:r>
          </a:p>
        </p:txBody>
      </p:sp>
      <p:pic>
        <p:nvPicPr>
          <p:cNvPr id="1026" name="Picture 2" descr="C:\Users\User\Desktop\1727251047_fot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7" y="219000"/>
            <a:ext cx="4788024" cy="63344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86657" y="3370634"/>
            <a:ext cx="3065263" cy="31547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99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!!!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496" y="219000"/>
            <a:ext cx="583264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>
                <a:solidFill>
                  <a:prstClr val="black"/>
                </a:solidFill>
              </a:rPr>
              <a:t>К урокам физической культуры </a:t>
            </a:r>
          </a:p>
          <a:p>
            <a:pPr algn="ctr"/>
            <a:r>
              <a:rPr lang="ru-RU" sz="2600" dirty="0">
                <a:solidFill>
                  <a:prstClr val="black"/>
                </a:solidFill>
              </a:rPr>
              <a:t>допускаются учащиеся, прошедшие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251993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4581128"/>
            <a:ext cx="4932040" cy="1656184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ИМЕЮЩИХ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медицинских противопоказаний и состоящие в основной и подготовительных медицинских группах здоровья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heart_doctor_checking_a_hc.gif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-756592" y="476672"/>
            <a:ext cx="5760640" cy="5760640"/>
          </a:xfrm>
        </p:spPr>
      </p:pic>
      <p:sp>
        <p:nvSpPr>
          <p:cNvPr id="5" name="Прямоугольник 4"/>
          <p:cNvSpPr/>
          <p:nvPr/>
        </p:nvSpPr>
        <p:spPr>
          <a:xfrm>
            <a:off x="4067944" y="273422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 урокам физической культуры допускаются учащиеся,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068307"/>
      </p:ext>
    </p:extLst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855" y="1052736"/>
            <a:ext cx="8229600" cy="1656184"/>
          </a:xfrm>
        </p:spPr>
        <p:txBody>
          <a:bodyPr>
            <a:normAutofit fontScale="90000"/>
          </a:bodyPr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иметь на уроке спортивную форму и чистую спортивную обувь.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Спортивная форма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должна соответствовать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температуре в спортивном зале и погодным условиям (при занятиях на улице)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 descr="C:\Users\User\Desktop\Рисунок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5757" y="2178621"/>
            <a:ext cx="4202707" cy="42027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Рисунок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43" y="4293299"/>
            <a:ext cx="2322513" cy="21400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121175539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4626" y="4437112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Рисунок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15137"/>
            <a:ext cx="3072802" cy="25246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5968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476" y="44624"/>
            <a:ext cx="7973972" cy="1459969"/>
          </a:xfrm>
        </p:spPr>
        <p:txBody>
          <a:bodyPr>
            <a:norm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Учащиеся переодеваются в специально отведенном месте –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СПОРТИВНОЙ РАЗДЕВАЛКЕ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5" name="Picture 3" descr="C:\Users\Инженер\Desktop\Волейбол\00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74958" y="1484784"/>
            <a:ext cx="8496944" cy="51077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64859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784976" cy="1296144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спортивной раздевалке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ЗАПРЕЩАЕТСЯ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вставать на скамейки, мусорить, грубо вести себя по отношению к другим учащимся</a:t>
            </a:r>
            <a:endParaRPr lang="ru-RU" sz="2400" dirty="0"/>
          </a:p>
        </p:txBody>
      </p:sp>
      <p:pic>
        <p:nvPicPr>
          <p:cNvPr id="3074" name="Picture 2" descr="C:\Users\User\Desktop\29054993-La-prohibici-n-de-signos-de-vector-para-tiendas-restaurantes-bares-un-casino-y-otras-instituciones-p-Foto-de-archivo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8787135" cy="22170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5013176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случае возникновения конфликтной ситуации учащиеся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должны сообщить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об этом учителю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6340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8585_тренер_larg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008" y="2094288"/>
            <a:ext cx="3740941" cy="46470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853543"/>
          </a:xfrm>
        </p:spPr>
        <p:txBody>
          <a:bodyPr>
            <a:noAutofit/>
          </a:bodyPr>
          <a:lstStyle/>
          <a:p>
            <a:pPr lvl="0" algn="ctr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Ценные вещи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РЕКОМЕНДУЕТСЯ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оставлять в спортивной раздевалке, их следует передать учителю физкультуры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247620">
            <a:off x="1962006" y="2358759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21073979">
            <a:off x="2376398" y="4948773"/>
            <a:ext cx="1081825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Стрелка влево 11"/>
          <p:cNvSpPr/>
          <p:nvPr/>
        </p:nvSpPr>
        <p:spPr>
          <a:xfrm rot="20074752">
            <a:off x="5450267" y="3356350"/>
            <a:ext cx="978408" cy="4846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Стрелка влево 12"/>
          <p:cNvSpPr/>
          <p:nvPr/>
        </p:nvSpPr>
        <p:spPr>
          <a:xfrm rot="1799657">
            <a:off x="5841747" y="5314559"/>
            <a:ext cx="978408" cy="484632"/>
          </a:xfrm>
          <a:prstGeom prst="lef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latinLnBrk="0"/>
            <a:endParaRPr lang="ru-RU">
              <a:solidFill>
                <a:prstClr val="white"/>
              </a:solidFill>
            </a:endParaRPr>
          </a:p>
        </p:txBody>
      </p:sp>
      <p:pic>
        <p:nvPicPr>
          <p:cNvPr id="4099" name="Picture 3" descr="C:\Users\User\Desktop\28329-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506" y="3781907"/>
            <a:ext cx="1988026" cy="25933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icun.ru/images/icon/ke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5178" y="4293096"/>
            <a:ext cx="2233504" cy="22335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http://files.videoportal4.webnode.ru/200000180-e760ae8578/price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9768" y="1484784"/>
            <a:ext cx="2766728" cy="276672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http://img1.liveinternet.ru/images/attach/c/2/64/768/64768655_44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42151" y="1389685"/>
            <a:ext cx="2209059" cy="24227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1358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029" y="1196752"/>
            <a:ext cx="8229600" cy="1143008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Освобожденные от занятий учащиеся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ДОЛЖНЫ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присутствовать на уроке с классом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ОБЯЗАНЫ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показать учителю медицинскую справку об освобождении</a:t>
            </a:r>
            <a:endParaRPr lang="ru-RU" sz="3600" dirty="0"/>
          </a:p>
        </p:txBody>
      </p:sp>
      <p:pic>
        <p:nvPicPr>
          <p:cNvPr id="5122" name="Picture 2" descr="http://img0.joyreactor.cc/pics/post/%D0%94%D0%B6%D0%B0%D0%BD%D0%B3%D0%BE-%D0%BE%D1%81%D0%B2%D0%BE%D0%B1%D0%BE%D0%B6%D0%B4%D0%B5%D0%BD%D0%BD%D1%8B%D0%B9-%D0%BF%D0%B5%D1%81%D0%BE%D1%87%D0%BD%D0%B8%D1%86%D0%B0-554424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564904"/>
            <a:ext cx="8670290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4539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7056"/>
            <a:ext cx="8229600" cy="989856"/>
          </a:xfrm>
        </p:spPr>
        <p:txBody>
          <a:bodyPr>
            <a:noAutofit/>
          </a:bodyPr>
          <a:lstStyle/>
          <a:p>
            <a:pPr lvl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 звонком на урок учащиеся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собираются на построение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спортивном зале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случаях когда занятия проводятся на улице, учащиеся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выходят из помещения без сопровождения учителя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физкультуры</a:t>
            </a:r>
          </a:p>
        </p:txBody>
      </p:sp>
      <p:pic>
        <p:nvPicPr>
          <p:cNvPr id="6146" name="Picture 2" descr="C:\Users\User\Desktop\saglik-spor-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259" y="2492896"/>
            <a:ext cx="8501213" cy="3960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3485841"/>
      </p:ext>
    </p:extLst>
  </p:cSld>
  <p:clrMapOvr>
    <a:masterClrMapping/>
  </p:clrMapOvr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193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Office Theme</vt:lpstr>
      <vt:lpstr>Custom Design</vt:lpstr>
      <vt:lpstr>Официальная</vt:lpstr>
      <vt:lpstr>Слайд 1</vt:lpstr>
      <vt:lpstr> </vt:lpstr>
      <vt:lpstr>НЕ ИМЕЮЩИХ медицинских противопоказаний и состоящие в основной и подготовительных медицинских группах здоровья </vt:lpstr>
      <vt:lpstr>  Учащиеся ОБЯЗАНЫ иметь на уроке спортивную форму и чистую спортивную обувь.    Спортивная форма должна соответствовать температуре в спортивном зале и погодным условиям (при занятиях на улице) </vt:lpstr>
      <vt:lpstr>Учащиеся переодеваются в специально отведенном месте – СПОРТИВНОЙ РАЗДЕВАЛКЕ </vt:lpstr>
      <vt:lpstr> В спортивной раздевалке ЗАПРЕЩАЕТСЯ   вставать на скамейки, мусорить, грубо вести себя по отношению к другим учащимся</vt:lpstr>
      <vt:lpstr>Ценные вещи НЕ РЕКОМЕНДУЕТСЯ оставлять в спортивной раздевалке, их следует передать учителю физкультуры</vt:lpstr>
      <vt:lpstr>Освобожденные от занятий учащиеся ДОЛЖНЫ присутствовать на уроке с классом   Они ОБЯЗАНЫ показать учителю медицинскую справку об освобождении</vt:lpstr>
      <vt:lpstr>Со звонком на урок учащиеся собираются на построение в спортивном зале   В случаях когда занятия проводятся на улице, учащиеся не выходят из помещения без сопровождения учителя физкультуры</vt:lpstr>
      <vt:lpstr>ЗАПРЕЩАЕТСЯ жевать жевательную резинку на уроках физкультуры</vt:lpstr>
      <vt:lpstr>Мобильным телефоном можно пользоваться  С РАЗРЕШЕНИЯ УЧИТЕЛЯ</vt:lpstr>
      <vt:lpstr>Учащиеся ОБЯЗАНЫ вести себя корректно по отношению к другим учащимся. В случае возникновения конфликтной ситуации между учащимися немедленно обратиться к учителю</vt:lpstr>
      <vt:lpstr>На уроках учащиеся ОБЯЗАНЫ выполнять только те упражнения, которые разрешил выполнять учитель</vt:lpstr>
      <vt:lpstr>Во время самостоятельного выполнения упражнений (учебная игра, соревнования и т.п.) учащиеся ДОЛЖНЫ учитывать свой уровень физической подготовленности, состояние здоровья и место проведения занятий</vt:lpstr>
      <vt:lpstr>Во время выполнения упражнений с мячами учащийся ОБЯЗАН контролировать падение мяча, чтобы избежать умышленного травмирования других учащихся</vt:lpstr>
      <vt:lpstr>Слайд 16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Registered User</dc:creator>
  <cp:lastModifiedBy>Admin</cp:lastModifiedBy>
  <cp:revision>53</cp:revision>
  <dcterms:created xsi:type="dcterms:W3CDTF">2014-04-01T16:35:38Z</dcterms:created>
  <dcterms:modified xsi:type="dcterms:W3CDTF">2019-05-30T04:57:18Z</dcterms:modified>
</cp:coreProperties>
</file>