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9" r:id="rId5"/>
    <p:sldId id="259" r:id="rId6"/>
    <p:sldId id="270" r:id="rId7"/>
    <p:sldId id="271" r:id="rId8"/>
    <p:sldId id="276" r:id="rId9"/>
    <p:sldId id="264" r:id="rId10"/>
    <p:sldId id="265" r:id="rId11"/>
    <p:sldId id="272" r:id="rId12"/>
    <p:sldId id="273" r:id="rId13"/>
    <p:sldId id="274" r:id="rId14"/>
    <p:sldId id="275" r:id="rId15"/>
    <p:sldId id="277" r:id="rId16"/>
    <p:sldId id="278" r:id="rId17"/>
    <p:sldId id="279" r:id="rId18"/>
    <p:sldId id="28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74" autoAdjust="0"/>
    <p:restoredTop sz="94660"/>
  </p:normalViewPr>
  <p:slideViewPr>
    <p:cSldViewPr>
      <p:cViewPr varScale="1">
        <p:scale>
          <a:sx n="68" d="100"/>
          <a:sy n="68" d="100"/>
        </p:scale>
        <p:origin x="-13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H:\&#1076;&#1080;&#1072;&#1075;&#1088;&#1072;&#1084;&#1084;&#1099;%20&#1082;%20&#1076;&#1080;&#1087;&#1083;&#1086;&#1084;&#1091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H:\&#1076;&#1080;&#1072;&#1075;&#1088;&#1072;&#1084;&#1084;&#1099;%20&#1082;%20&#1076;&#1080;&#1087;&#1083;&#1086;&#1084;&#1091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H:\&#1076;&#1080;&#1072;&#1075;&#1088;&#1072;&#1084;&#1084;&#1099;%20&#1082;%20&#1076;&#1080;&#1087;&#1083;&#1086;&#1084;&#1091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5.7905061700555184E-2"/>
          <c:y val="0.27773223262346425"/>
          <c:w val="0.91709494376751022"/>
          <c:h val="0.65753280839895012"/>
        </c:manualLayout>
      </c:layout>
      <c:bar3DChart>
        <c:barDir val="col"/>
        <c:grouping val="clustered"/>
        <c:ser>
          <c:idx val="0"/>
          <c:order val="0"/>
          <c:cat>
            <c:strRef>
              <c:f>Лист1!$A$1:$A$3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планируем создать</c:v>
                </c:pt>
              </c:strCache>
            </c:strRef>
          </c:cat>
          <c:val>
            <c:numRef>
              <c:f>Лист1!$B$1:$B$3</c:f>
              <c:numCache>
                <c:formatCode>General</c:formatCode>
                <c:ptCount val="3"/>
                <c:pt idx="0">
                  <c:v>7</c:v>
                </c:pt>
                <c:pt idx="1">
                  <c:v>2</c:v>
                </c:pt>
                <c:pt idx="2">
                  <c:v>6</c:v>
                </c:pt>
              </c:numCache>
            </c:numRef>
          </c:val>
        </c:ser>
        <c:shape val="box"/>
        <c:axId val="52362624"/>
        <c:axId val="69021696"/>
        <c:axId val="0"/>
      </c:bar3DChart>
      <c:catAx>
        <c:axId val="52362624"/>
        <c:scaling>
          <c:orientation val="minMax"/>
        </c:scaling>
        <c:axPos val="b"/>
        <c:tickLblPos val="nextTo"/>
        <c:crossAx val="69021696"/>
        <c:crosses val="autoZero"/>
        <c:auto val="1"/>
        <c:lblAlgn val="ctr"/>
        <c:lblOffset val="100"/>
      </c:catAx>
      <c:valAx>
        <c:axId val="69021696"/>
        <c:scaling>
          <c:orientation val="minMax"/>
        </c:scaling>
        <c:axPos val="l"/>
        <c:majorGridlines/>
        <c:numFmt formatCode="General" sourceLinked="1"/>
        <c:tickLblPos val="nextTo"/>
        <c:crossAx val="52362624"/>
        <c:crosses val="autoZero"/>
        <c:crossBetween val="between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5.3469648153572163E-2"/>
          <c:y val="2.3238579551766975E-2"/>
          <c:w val="0.94653035184642786"/>
          <c:h val="0.79915646998818313"/>
        </c:manualLayout>
      </c:layout>
      <c:bar3DChart>
        <c:barDir val="col"/>
        <c:grouping val="clustered"/>
        <c:ser>
          <c:idx val="0"/>
          <c:order val="0"/>
          <c:cat>
            <c:strRef>
              <c:f>Лист1!$A$1:$A$3</c:f>
              <c:strCache>
                <c:ptCount val="2"/>
                <c:pt idx="0">
                  <c:v>все перечисленные в анкете традиции</c:v>
                </c:pt>
                <c:pt idx="1">
                  <c:v>какие – либо из перечисленных традиций</c:v>
                </c:pt>
              </c:strCache>
            </c:strRef>
          </c:cat>
          <c:val>
            <c:numRef>
              <c:f>Лист1!$B$1:$B$3</c:f>
              <c:numCache>
                <c:formatCode>General</c:formatCode>
                <c:ptCount val="3"/>
                <c:pt idx="0">
                  <c:v>5</c:v>
                </c:pt>
                <c:pt idx="1">
                  <c:v>10</c:v>
                </c:pt>
              </c:numCache>
            </c:numRef>
          </c:val>
        </c:ser>
        <c:shape val="box"/>
        <c:axId val="79431552"/>
        <c:axId val="79433088"/>
        <c:axId val="0"/>
      </c:bar3DChart>
      <c:catAx>
        <c:axId val="79431552"/>
        <c:scaling>
          <c:orientation val="minMax"/>
        </c:scaling>
        <c:axPos val="b"/>
        <c:tickLblPos val="nextTo"/>
        <c:crossAx val="79433088"/>
        <c:crosses val="autoZero"/>
        <c:auto val="1"/>
        <c:lblAlgn val="ctr"/>
        <c:lblOffset val="100"/>
      </c:catAx>
      <c:valAx>
        <c:axId val="79433088"/>
        <c:scaling>
          <c:orientation val="minMax"/>
        </c:scaling>
        <c:axPos val="l"/>
        <c:majorGridlines/>
        <c:numFmt formatCode="General" sourceLinked="1"/>
        <c:tickLblPos val="nextTo"/>
        <c:crossAx val="79431552"/>
        <c:crosses val="autoZero"/>
        <c:crossBetween val="between"/>
      </c:valAx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cat>
            <c:strRef>
              <c:f>Лист1!$A$1:$A$3</c:f>
              <c:strCache>
                <c:ptCount val="3"/>
                <c:pt idx="0">
                  <c:v>закреплены обществом</c:v>
                </c:pt>
                <c:pt idx="1">
                  <c:v>переходят от поколения к поколению</c:v>
                </c:pt>
                <c:pt idx="2">
                  <c:v>целенаправлено сделали традицией своей семьи</c:v>
                </c:pt>
              </c:strCache>
            </c:strRef>
          </c:cat>
          <c:val>
            <c:numRef>
              <c:f>Лист1!$B$1:$B$3</c:f>
              <c:numCache>
                <c:formatCode>General</c:formatCode>
                <c:ptCount val="3"/>
                <c:pt idx="0">
                  <c:v>3</c:v>
                </c:pt>
                <c:pt idx="1">
                  <c:v>5</c:v>
                </c:pt>
                <c:pt idx="2">
                  <c:v>7</c:v>
                </c:pt>
              </c:numCache>
            </c:numRef>
          </c:val>
        </c:ser>
        <c:shape val="box"/>
        <c:axId val="71670784"/>
        <c:axId val="74237440"/>
        <c:axId val="0"/>
      </c:bar3DChart>
      <c:catAx>
        <c:axId val="71670784"/>
        <c:scaling>
          <c:orientation val="minMax"/>
        </c:scaling>
        <c:axPos val="b"/>
        <c:tickLblPos val="nextTo"/>
        <c:crossAx val="74237440"/>
        <c:crosses val="autoZero"/>
        <c:auto val="1"/>
        <c:lblAlgn val="ctr"/>
        <c:lblOffset val="100"/>
      </c:catAx>
      <c:valAx>
        <c:axId val="74237440"/>
        <c:scaling>
          <c:orientation val="minMax"/>
        </c:scaling>
        <c:axPos val="l"/>
        <c:majorGridlines/>
        <c:numFmt formatCode="General" sourceLinked="1"/>
        <c:tickLblPos val="nextTo"/>
        <c:crossAx val="71670784"/>
        <c:crosses val="autoZero"/>
        <c:crossBetween val="between"/>
      </c:valAx>
    </c:plotArea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cat>
            <c:strRef>
              <c:f>Лист1!$A$1:$A$3</c:f>
              <c:strCache>
                <c:ptCount val="2"/>
                <c:pt idx="0">
                  <c:v>должно происходить через нормы и правила</c:v>
                </c:pt>
                <c:pt idx="1">
                  <c:v>личный пример и проецирование этих ценностей на свою жизнь</c:v>
                </c:pt>
              </c:strCache>
            </c:strRef>
          </c:cat>
          <c:val>
            <c:numRef>
              <c:f>Лист1!$B$1:$B$3</c:f>
              <c:numCache>
                <c:formatCode>General</c:formatCode>
                <c:ptCount val="3"/>
                <c:pt idx="0">
                  <c:v>7</c:v>
                </c:pt>
                <c:pt idx="1">
                  <c:v>8</c:v>
                </c:pt>
              </c:numCache>
            </c:numRef>
          </c:val>
        </c:ser>
        <c:shape val="box"/>
        <c:axId val="80167680"/>
        <c:axId val="80200832"/>
        <c:axId val="0"/>
      </c:bar3DChart>
      <c:catAx>
        <c:axId val="80167680"/>
        <c:scaling>
          <c:orientation val="minMax"/>
        </c:scaling>
        <c:axPos val="b"/>
        <c:tickLblPos val="nextTo"/>
        <c:crossAx val="80200832"/>
        <c:crosses val="autoZero"/>
        <c:auto val="1"/>
        <c:lblAlgn val="ctr"/>
        <c:lblOffset val="100"/>
      </c:catAx>
      <c:valAx>
        <c:axId val="80200832"/>
        <c:scaling>
          <c:orientation val="minMax"/>
        </c:scaling>
        <c:axPos val="l"/>
        <c:majorGridlines/>
        <c:numFmt formatCode="General" sourceLinked="1"/>
        <c:tickLblPos val="nextTo"/>
        <c:crossAx val="80167680"/>
        <c:crosses val="autoZero"/>
        <c:crossBetween val="between"/>
      </c:valAx>
    </c:plotArea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30.05.2014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30.05.2014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yandex.ru/yandsearch?source=wiz&amp;img_url=http%3A%2F%2Fkursolka.ucoz.ua%2F118%2F40.jpg&amp;uinfo=ww-1065-wh-446-fw-840-fh-448-pd-1.25&amp;_=1401468974100&amp;p=1&amp;text=%D0%BA%D0%B0%D1%80%D1%82%D0%B8%D0%BD%D0%BA%D0%B8%20%D0%BA%D1%83%D1%80%D1%81%D0%BE%D0%B2%D0%B0%D1%8F%20%D1%80%D0%B0%D0%B1%D0%BE%D1%82%D0%B0&amp;noreask=1&amp;pos=41&amp;rpt=simage&amp;lr=2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yandex.ru/yandsearch?source=wiz&amp;text=%D0%BA%D0%B0%D1%80%D1%82%D0%B8%D0%BD%D0%BA%D0%B8%20%D0%BD%D1%80%D0%B0%D0%B2%D1%81%D1%82%D0%B2%D0%B5%D0%BD%D0%BD%D0%BE%D0%B5%20%D0%B2%D0%BE%D1%81%D0%BF%D0%B8%D1%82%D0%B0%D0%BD%D0%B8%D0%B5&amp;noreask=1&amp;pos=1&amp;rpt=simage&amp;lr=2&amp;uinfo=ww-1065-wh-446-fw-840-fh-448-pd-1.25&amp;img_url=http%3A%2F%2Fwww.kraskizhizni.com%2Ff%2Fimg12%2Fnravstvennoe-vospitanie.jpg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149080"/>
            <a:ext cx="7498080" cy="1359024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оспитание нравственных качеств у старших дошкольников посредством реализации социально-педагогического проекта «Семейные традиции- будут жить»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Татьяна\Desktop\Семейные традиции\4_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88640"/>
            <a:ext cx="4680520" cy="295232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636912"/>
            <a:ext cx="7498080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Семейные традиции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дают возможность оптимистично смотреть на жизнь, ведь «каждый день – праздник»;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дети гордятся своей семьёй;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малыш ощущает стабильность, ведь традиции будут выполнены не потому, что так надо, а потому, что так хочется всем членам семьи, так принято;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детские воспоминания, которые передаются в следующие поколение.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0"/>
            <a:ext cx="7674056" cy="2636912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На первом этапе проектной работы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(в сентябре) было проведено анкетирование родителей на тему «Традиции нашей семьи. 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Генеалогическое древо вашей семьи, есть ли оно у вас?</a:t>
            </a:r>
            <a:endParaRPr lang="ru-RU" sz="2800" b="1" i="1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763688" y="1988840"/>
          <a:ext cx="5760640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476672"/>
            <a:ext cx="6408712" cy="1714520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Какие традиции существуют в вашей семье?</a:t>
            </a:r>
            <a:endParaRPr lang="ru-RU" sz="2800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907704" y="2132856"/>
          <a:ext cx="5616624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7498080" cy="1143000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Каким образом те или иные традиции появились и закрепились в вашей семье?</a:t>
            </a:r>
            <a:endParaRPr lang="ru-RU" sz="2800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691680" y="1628800"/>
          <a:ext cx="5760640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происходит приобщение ребенка к тем ценностям, которых придерживается ваша семья?</a:t>
            </a:r>
            <a:endParaRPr lang="ru-RU" sz="2800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835696" y="1772816"/>
          <a:ext cx="5472608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0" y="260648"/>
            <a:ext cx="7498080" cy="1143000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Конкурс «Символ года»</a:t>
            </a:r>
            <a:endParaRPr lang="ru-RU" sz="2800" dirty="0"/>
          </a:p>
        </p:txBody>
      </p:sp>
      <p:pic>
        <p:nvPicPr>
          <p:cNvPr id="34818" name="Picture 2" descr="C:\Users\Татьяна\Desktop\учёба\Dscn14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196752"/>
            <a:ext cx="6892187" cy="516972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908720"/>
            <a:ext cx="7498080" cy="4608512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реализации проекта «Семейные традиции – будут жить» мы выполнили поставленные задачи: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выявили уровень знаний детей, родителей о семейных традициях;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изучили семейные традиции вместе с детьми и родителями, провели семейный праздник;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создали условия для совместной работы образовательного учреждения и семьи по возрождению семейных традиций;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укрепили отношения между семьей и образовательным учреждением.</a:t>
            </a: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 smtClean="0"/>
              <a:t/>
            </a:r>
            <a:br>
              <a:rPr lang="ru-RU" sz="2800" i="1" dirty="0" smtClean="0"/>
            </a:br>
            <a:endParaRPr lang="ru-RU" sz="28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3645024"/>
            <a:ext cx="7530040" cy="2808312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Берегите свои семейные ценности, храните их, чтобы они смогли передаваться из поколения в поколение, ведь именно они являются той «изюминкой», которая отличает все семьи друг от друга.</a:t>
            </a:r>
            <a:r>
              <a:rPr lang="ru-RU" sz="2800" b="1" i="1" dirty="0" smtClean="0"/>
              <a:t> </a:t>
            </a:r>
            <a:endParaRPr lang="ru-RU" sz="2800" dirty="0"/>
          </a:p>
        </p:txBody>
      </p:sp>
      <p:pic>
        <p:nvPicPr>
          <p:cNvPr id="35843" name="Picture 3" descr="C:\Users\Татьяна\Desktop\Фото-Карина\P10701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81954"/>
            <a:ext cx="7031717" cy="367909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3586728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внимание.</a:t>
            </a:r>
            <a:endParaRPr lang="ru-RU" sz="3600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4048" y="1916832"/>
            <a:ext cx="3969688" cy="295232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Традиции – это прочно установившиеся, унаследованные от предшествующих поколений и поддерживаемые силой общественного мнения формы поведения людей и их взаимоотношения или принципы, по которым развивается общечеловеческая культура.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14" descr="viewer?url=http%3A%2F%2Fnsport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187624" y="260648"/>
            <a:ext cx="3563938" cy="2671762"/>
          </a:xfrm>
          <a:prstGeom prst="rect">
            <a:avLst/>
          </a:prstGeom>
          <a:noFill/>
          <a:ln>
            <a:solidFill>
              <a:srgbClr val="CC3300"/>
            </a:solidFill>
          </a:ln>
        </p:spPr>
      </p:pic>
      <p:pic>
        <p:nvPicPr>
          <p:cNvPr id="6" name="Picture 24" descr="children_celebration3_bi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3356992"/>
            <a:ext cx="3456384" cy="2976562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24744"/>
            <a:ext cx="7498080" cy="540060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Объектом данного исследования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являются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семейные традиции как средство нравственного воспитания дошкольника.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Предмет исследования: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Воспитание нравственных качеств у старших дошкольников через реализацию социально-педагогического проекта</a:t>
            </a:r>
            <a:b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«Семейные традиции - будут жить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332656"/>
            <a:ext cx="4257720" cy="4392488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Целью выпускной квалификационной работы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является: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Изучение возможности воспитания нравственных качеств у старших дошкольников через реализацию социально-педагогического проекта «Семейные традиции – будут жить</a:t>
            </a:r>
            <a:endParaRPr lang="ru-RU" sz="3200" dirty="0"/>
          </a:p>
        </p:txBody>
      </p:sp>
      <p:pic>
        <p:nvPicPr>
          <p:cNvPr id="1026" name="Picture 2" descr="http://im6-tub-ru.yandex.net/i?id=129657102-45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60648"/>
            <a:ext cx="3528392" cy="357607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852936"/>
            <a:ext cx="7498080" cy="216024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 исследования: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1.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Раскрыть особенности формирования нравственных качеств у детей дошкольного возраста.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2. Дать понятие что такое семейные традиции, охарактеризовать виды семейных традиции.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3. Доказать важность использования семейных традиций в воспитании нравственных качеств ребёнка.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764704"/>
            <a:ext cx="7818072" cy="2736304"/>
          </a:xfrm>
        </p:spPr>
        <p:txBody>
          <a:bodyPr>
            <a:normAutofit fontScale="90000"/>
          </a:bodyPr>
          <a:lstStyle/>
          <a:p>
            <a:r>
              <a:rPr lang="ru-RU" sz="2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</a:t>
            </a:r>
            <a:br>
              <a:rPr lang="ru-RU" sz="2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31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Разработать и реализовать социально-педагогический проект </a:t>
            </a:r>
            <a:br>
              <a:rPr lang="ru-RU" sz="31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«Семейные традиции - будут жить». </a:t>
            </a:r>
            <a:br>
              <a:rPr lang="ru-RU" sz="31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  <a:br>
              <a:rPr lang="ru-RU" sz="31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5. Дать аналитическую оценку  социально-педагогическому проекту «Семейные традиции - будут жить». </a:t>
            </a:r>
            <a:r>
              <a:rPr lang="ru-RU" sz="3100" i="1" dirty="0" smtClean="0"/>
              <a:t/>
            </a:r>
            <a:br>
              <a:rPr lang="ru-RU" sz="3100" i="1" dirty="0" smtClean="0"/>
            </a:br>
            <a:r>
              <a:rPr lang="ru-RU" sz="31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Методы </a:t>
            </a:r>
            <a:r>
              <a:rPr lang="ru-RU" sz="31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исследования:</a:t>
            </a:r>
            <a:br>
              <a:rPr lang="ru-RU" sz="31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изучение и анализ </a:t>
            </a:r>
            <a:r>
              <a:rPr lang="ru-RU" sz="31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литературы</a:t>
            </a:r>
            <a:r>
              <a:rPr lang="ru-RU" sz="31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анкетирование</a:t>
            </a:r>
            <a:br>
              <a:rPr lang="ru-RU" sz="31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беседа</a:t>
            </a:r>
            <a:br>
              <a:rPr lang="ru-RU" sz="31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обобщение результатов проекта.</a:t>
            </a:r>
            <a:br>
              <a:rPr lang="ru-RU" sz="31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1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76672"/>
            <a:ext cx="7786112" cy="5544616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Гипотеза исследования: 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Успех в воспитании нравственных качеств у старших дошкольников произойдет при условии: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в процессе семейного воспитания родители с детства будут уделять больше внимания сущности семейных традиций, демонстрировать ценностную модель поведения, которой пользуются сами;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создания условия для совместной работы ДОУ и семьи по возрождению семейных традиций. </a:t>
            </a:r>
            <a:r>
              <a:rPr lang="ru-RU" sz="2800" i="1" dirty="0" smtClean="0"/>
              <a:t/>
            </a:r>
            <a:br>
              <a:rPr lang="ru-RU" sz="2800" i="1" dirty="0" smtClean="0"/>
            </a:br>
            <a:endParaRPr lang="ru-RU" sz="28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4365104"/>
            <a:ext cx="6984776" cy="2088232"/>
          </a:xfrm>
        </p:spPr>
        <p:txBody>
          <a:bodyPr>
            <a:normAutofit fontScale="90000"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«Нравственное воспитание – это целенаправленное и систематическое воздействие на сознание, чувства и поведение воспитанников с целью формирования нравственных качеств, соответствующих требованиям общественной морали».</a:t>
            </a:r>
            <a:r>
              <a:rPr lang="ru-RU" sz="2800" b="1" dirty="0" smtClean="0"/>
              <a:t>   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28674" name="Picture 2" descr="http://ethicscenter.ru/wp-content/uploads/2012/06/etika5-250x25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98947"/>
            <a:ext cx="6408712" cy="390611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980728"/>
            <a:ext cx="749808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Традиции, обычаи и обряды играют важную роль в воспроизводстве культуры, в реализации многовековых усилий сменяющих друг друга поколений сделать жизнь богаче, краше, содержательнее, в обеспечении преемственности нового и старого, в гармоническом развитии общества и личности.   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ГаранинаТ.П</a:t>
            </a:r>
            <a:r>
              <a:rPr lang="ru-RU" sz="2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7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Татьяна\Desktop\Семейные традиции\pokr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3120520"/>
            <a:ext cx="6336704" cy="373748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483</TotalTime>
  <Words>234</Words>
  <Application>Microsoft Office PowerPoint</Application>
  <PresentationFormat>Экран (4:3)</PresentationFormat>
  <Paragraphs>18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Солнцестояние</vt:lpstr>
      <vt:lpstr>Воспитание нравственных качеств у старших дошкольников посредством реализации социально-педагогического проекта «Семейные традиции- будут жить»</vt:lpstr>
      <vt:lpstr>Традиции – это прочно установившиеся, унаследованные от предшествующих поколений и поддерживаемые силой общественного мнения формы поведения людей и их взаимоотношения или принципы, по которым развивается общечеловеческая культура.</vt:lpstr>
      <vt:lpstr>Объектом данного исследования являются: семейные традиции как средство нравственного воспитания дошкольника.  Предмет исследования: Воспитание нравственных качеств у старших дошкольников через реализацию социально-педагогического проекта  «Семейные традиции - будут жить»   </vt:lpstr>
      <vt:lpstr>   Целью выпускной квалификационной работы является: Изучение возможности воспитания нравственных качеств у старших дошкольников через реализацию социально-педагогического проекта «Семейные традиции – будут жить</vt:lpstr>
      <vt:lpstr>Задачи исследования:                        1. Раскрыть особенности формирования нравственных качеств у детей дошкольного возраста.                         2. Дать понятие что такое семейные традиции, охарактеризовать виды семейных традиции.                         3. Доказать важность использования семейных традиций в воспитании нравственных качеств ребёнка.                           </vt:lpstr>
      <vt:lpstr>                                                   4. Разработать и реализовать социально-педагогический проект  «Семейные традиции - будут жить».                                                  5. Дать аналитическую оценку  социально-педагогическому проекту «Семейные традиции - будут жить».    Методы исследования: - изучение и анализ литературы - анкетирование - беседа - обобщение результатов проекта.  </vt:lpstr>
      <vt:lpstr> Гипотеза исследования:       Успех в воспитании нравственных качеств у старших дошкольников произойдет при условии: - в процессе семейного воспитания родители с детства будут уделять больше внимания сущности семейных традиций, демонстрировать ценностную модель поведения, которой пользуются сами; - создания условия для совместной работы ДОУ и семьи по возрождению семейных традиций.  </vt:lpstr>
      <vt:lpstr>«Нравственное воспитание – это целенаправленное и систематическое воздействие на сознание, чувства и поведение воспитанников с целью формирования нравственных качеств, соответствующих требованиям общественной морали».    </vt:lpstr>
      <vt:lpstr>Традиции, обычаи и обряды играют важную роль в воспроизводстве культуры, в реализации многовековых усилий сменяющих друг друга поколений сделать жизнь богаче, краше, содержательнее, в обеспечении преемственности нового и старого, в гармоническом развитии общества и личности.     ГаранинаТ.П.</vt:lpstr>
      <vt:lpstr>Семейные традиции  - дают возможность оптимистично смотреть на жизнь, ведь «каждый день – праздник»;  - дети гордятся своей семьёй;  - малыш ощущает стабильность, ведь традиции будут выполнены не потому, что так надо, а потому, что так хочется всем членам семьи, так принято;  - детские воспоминания, которые передаются в следующие поколение.</vt:lpstr>
      <vt:lpstr>       На первом этапе проектной работы  (в сентябре) было проведено анкетирование родителей на тему «Традиции нашей семьи.   Генеалогическое древо вашей семьи, есть ли оно у вас?</vt:lpstr>
      <vt:lpstr>Какие традиции существуют в вашей семье?</vt:lpstr>
      <vt:lpstr>Каким образом те или иные традиции появились и закрепились в вашей семье?</vt:lpstr>
      <vt:lpstr>Как происходит приобщение ребенка к тем ценностям, которых придерживается ваша семья?</vt:lpstr>
      <vt:lpstr>            Конкурс «Символ года»</vt:lpstr>
      <vt:lpstr>При реализации проекта «Семейные традиции – будут жить» мы выполнили поставленные задачи:  - выявили уровень знаний детей, родителей о семейных традициях; - изучили семейные традиции вместе с детьми и родителями, провели семейный праздник; - создали условия для совместной работы образовательного учреждения и семьи по возрождению семейных традиций; - укрепили отношения между семьей и образовательным учреждением.  </vt:lpstr>
      <vt:lpstr>Берегите свои семейные ценности, храните их, чтобы они смогли передаваться из поколения в поколение, ведь именно они являются той «изюминкой», которая отличает все семьи друг от друга. </vt:lpstr>
      <vt:lpstr>Спасибо за внимание.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Семейные традиции как средство нравственного воспитания дошкольника</dc:title>
  <dc:creator>Татьяна</dc:creator>
  <cp:lastModifiedBy>Татьяна</cp:lastModifiedBy>
  <cp:revision>51</cp:revision>
  <dcterms:created xsi:type="dcterms:W3CDTF">2013-04-14T13:32:05Z</dcterms:created>
  <dcterms:modified xsi:type="dcterms:W3CDTF">2014-05-30T19:51:32Z</dcterms:modified>
</cp:coreProperties>
</file>