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sldIdLst>
    <p:sldId id="256" r:id="rId3"/>
    <p:sldId id="257" r:id="rId4"/>
    <p:sldId id="258" r:id="rId5"/>
    <p:sldId id="264" r:id="rId6"/>
    <p:sldId id="259" r:id="rId7"/>
    <p:sldId id="260" r:id="rId8"/>
    <p:sldId id="262" r:id="rId9"/>
    <p:sldId id="263" r:id="rId10"/>
    <p:sldId id="265" r:id="rId11"/>
    <p:sldId id="268" r:id="rId12"/>
    <p:sldId id="269" r:id="rId13"/>
    <p:sldId id="270" r:id="rId14"/>
    <p:sldId id="267" r:id="rId15"/>
    <p:sldId id="266" r:id="rId16"/>
    <p:sldId id="261" r:id="rId17"/>
  </p:sldIdLst>
  <p:sldSz cx="10693400" cy="756126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0000CC"/>
    <a:srgbClr val="FFFFCC"/>
    <a:srgbClr val="FFFF9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0" y="-1134"/>
      </p:cViewPr>
      <p:guideLst>
        <p:guide orient="horz" pos="2382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2689225"/>
            <a:ext cx="10536238" cy="1158875"/>
            <a:chOff x="0" y="1536"/>
            <a:chExt cx="5675" cy="663"/>
          </a:xfrm>
        </p:grpSpPr>
        <p:grpSp>
          <p:nvGrpSpPr>
            <p:cNvPr id="512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512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512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512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158875" y="1847850"/>
            <a:ext cx="9088438" cy="16129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1158875" y="6889750"/>
            <a:ext cx="2227263" cy="50323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4010025" y="6889750"/>
            <a:ext cx="3386138" cy="50323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020050" y="6889750"/>
            <a:ext cx="2227263" cy="50323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7CDFA0F-0252-4671-9328-2071450B65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850A19-0374-4D74-BE77-F6FEE52CDB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191500" y="236538"/>
            <a:ext cx="2281238" cy="65246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46200" y="236538"/>
            <a:ext cx="6692900" cy="65246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7377A9-C47C-4491-B0C6-110EEC928D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9975" y="1679575"/>
            <a:ext cx="8913813" cy="1933575"/>
          </a:xfrm>
        </p:spPr>
        <p:txBody>
          <a:bodyPr/>
          <a:lstStyle>
            <a:lvl1pPr>
              <a:defRPr sz="57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16163" y="4368800"/>
            <a:ext cx="7664450" cy="1931988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2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652838" y="6883400"/>
            <a:ext cx="3387725" cy="504825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DEECE5-21AD-459B-AE2F-DCE14DEC52E2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16391" name="Freeform 7"/>
          <p:cNvSpPr>
            <a:spLocks noChangeArrowheads="1"/>
          </p:cNvSpPr>
          <p:nvPr/>
        </p:nvSpPr>
        <p:spPr bwMode="auto">
          <a:xfrm>
            <a:off x="712788" y="1344613"/>
            <a:ext cx="9267825" cy="1008062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2316163" y="4368800"/>
            <a:ext cx="76168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58E44-753D-4548-B017-1C10DFE80F28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9BF958-48A9-4D60-9498-7295517F54B3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5512" cy="4995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22900" y="1763713"/>
            <a:ext cx="4735513" cy="4995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710058-37B6-446A-81C5-1FB2CFA23D41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3F1172-BEA4-4209-8F2C-255663949175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967CC0-623E-434B-B608-9DFD29D00024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80226-A5A8-4C16-A936-408CF6E1FB7B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6F02D-2123-4D4C-821C-55EBAD7A7256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A36293-B8CA-4B85-A2B6-0F3A606901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E244EE-A228-4F74-86D5-703700D05233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9CC53-9971-4FD8-9CA2-49EACFBFA2B3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3350" y="306388"/>
            <a:ext cx="2405063" cy="64531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988" y="306388"/>
            <a:ext cx="7065962" cy="64531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74BFB-8AAB-407B-B390-D24A2FD6F695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60AEE6-4884-490E-871B-7A9CC40088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82713" y="2224088"/>
            <a:ext cx="4468812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03925" y="2224088"/>
            <a:ext cx="4468813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275255-9299-4CA6-819D-064C52AAF3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4C057-02FC-4EB1-893B-65142111F8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2A969-CEFA-4D69-B57F-AA76FFD072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221768-B4C5-452A-BF05-31A2AE33B1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E007A-4EED-43CC-8A5B-B99DAF1315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8611D-88A7-4F56-A28B-4B68DF2E73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488950" y="1211263"/>
            <a:ext cx="511175" cy="5238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4306" tIns="52153" rIns="104306" bIns="52153" anchor="ctr"/>
          <a:lstStyle/>
          <a:p>
            <a:pPr algn="ctr" defTabSz="1042988"/>
            <a:endParaRPr kumimoji="1" lang="ru-RU" sz="270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ltGray">
          <a:xfrm>
            <a:off x="935038" y="1211263"/>
            <a:ext cx="384175" cy="523875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104306" tIns="52153" rIns="104306" bIns="52153" anchor="ctr"/>
          <a:lstStyle/>
          <a:p>
            <a:pPr algn="ctr" defTabSz="1042988"/>
            <a:endParaRPr kumimoji="1" lang="ru-RU" sz="270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ltGray">
          <a:xfrm>
            <a:off x="633413" y="1676400"/>
            <a:ext cx="493712" cy="52387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4306" tIns="52153" rIns="104306" bIns="52153" anchor="ctr"/>
          <a:lstStyle/>
          <a:p>
            <a:pPr algn="ctr" defTabSz="1042988"/>
            <a:endParaRPr kumimoji="1" lang="ru-RU" sz="270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ltGray">
          <a:xfrm>
            <a:off x="1065213" y="1676400"/>
            <a:ext cx="431800" cy="523875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104306" tIns="52153" rIns="104306" bIns="52153" anchor="ctr"/>
          <a:lstStyle/>
          <a:p>
            <a:pPr algn="ctr" defTabSz="1042988"/>
            <a:endParaRPr kumimoji="1" lang="ru-RU" sz="270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ltGray">
          <a:xfrm>
            <a:off x="149225" y="1597025"/>
            <a:ext cx="654050" cy="465138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104306" tIns="52153" rIns="104306" bIns="52153" anchor="ctr"/>
          <a:lstStyle/>
          <a:p>
            <a:pPr algn="ctr" defTabSz="1042988"/>
            <a:endParaRPr kumimoji="1" lang="ru-RU" sz="270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gray">
          <a:xfrm>
            <a:off x="890588" y="1092200"/>
            <a:ext cx="38100" cy="11604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4306" tIns="52153" rIns="104306" bIns="52153" anchor="ctr"/>
          <a:lstStyle/>
          <a:p>
            <a:pPr algn="ctr" defTabSz="1042988"/>
            <a:endParaRPr kumimoji="1" lang="ru-RU" sz="2700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gray">
          <a:xfrm>
            <a:off x="517525" y="1963738"/>
            <a:ext cx="9620250" cy="34925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104306" tIns="52153" rIns="104306" bIns="52153" anchor="ctr"/>
          <a:lstStyle/>
          <a:p>
            <a:pPr algn="ctr" defTabSz="1042988"/>
            <a:endParaRPr kumimoji="1" lang="ru-RU" sz="270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346200" y="236538"/>
            <a:ext cx="9113838" cy="161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2713" y="2224088"/>
            <a:ext cx="909002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58900" y="6883400"/>
            <a:ext cx="22272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b" anchorCtr="0" compatLnSpc="1">
            <a:prstTxWarp prst="textNoShape">
              <a:avLst/>
            </a:prstTxWarp>
          </a:bodyPr>
          <a:lstStyle>
            <a:lvl1pPr defTabSz="1042988">
              <a:defRPr sz="1600"/>
            </a:lvl1pPr>
          </a:lstStyle>
          <a:p>
            <a:endParaRPr lang="ru-RU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76725" y="6883400"/>
            <a:ext cx="338613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b" anchorCtr="0" compatLnSpc="1">
            <a:prstTxWarp prst="textNoShape">
              <a:avLst/>
            </a:prstTxWarp>
          </a:bodyPr>
          <a:lstStyle>
            <a:lvl1pPr algn="ctr" defTabSz="1042988">
              <a:defRPr sz="1600"/>
            </a:lvl1pPr>
          </a:lstStyle>
          <a:p>
            <a:endParaRPr lang="ru-RU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35950" y="6883400"/>
            <a:ext cx="22272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b" anchorCtr="0" compatLnSpc="1">
            <a:prstTxWarp prst="textNoShape">
              <a:avLst/>
            </a:prstTxWarp>
          </a:bodyPr>
          <a:lstStyle>
            <a:lvl1pPr algn="r" defTabSz="1042988">
              <a:defRPr sz="1600"/>
            </a:lvl1pPr>
          </a:lstStyle>
          <a:p>
            <a:fld id="{A6391D31-2CFD-440D-B1AA-FF6582D4CA3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1042988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+mj-cs"/>
        </a:defRPr>
      </a:lvl1pPr>
      <a:lvl2pPr algn="l" defTabSz="1042988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ahoma" pitchFamily="34" charset="0"/>
        </a:defRPr>
      </a:lvl2pPr>
      <a:lvl3pPr algn="l" defTabSz="1042988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ahoma" pitchFamily="34" charset="0"/>
        </a:defRPr>
      </a:lvl3pPr>
      <a:lvl4pPr algn="l" defTabSz="1042988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ahoma" pitchFamily="34" charset="0"/>
        </a:defRPr>
      </a:lvl4pPr>
      <a:lvl5pPr algn="l" defTabSz="1042988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ahoma" pitchFamily="34" charset="0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ahoma" pitchFamily="34" charset="0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ahoma" pitchFamily="34" charset="0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ahoma" pitchFamily="34" charset="0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ahoma" pitchFamily="34" charset="0"/>
        </a:defRPr>
      </a:lvl9pPr>
    </p:titleStyle>
    <p:bodyStyle>
      <a:lvl1pPr marL="390525" indent="-390525" algn="l" defTabSz="1042988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7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5438" algn="l" defTabSz="1042988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3200">
          <a:solidFill>
            <a:schemeClr val="tx1"/>
          </a:solidFill>
          <a:latin typeface="+mn-lt"/>
        </a:defRPr>
      </a:lvl2pPr>
      <a:lvl3pPr marL="1303338" indent="-260350" algn="l" defTabSz="1042988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700">
          <a:solidFill>
            <a:schemeClr val="tx1"/>
          </a:solidFill>
          <a:latin typeface="+mn-lt"/>
        </a:defRPr>
      </a:lvl3pPr>
      <a:lvl4pPr marL="1825625" indent="-260350" algn="l" defTabSz="1042988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4pPr>
      <a:lvl5pPr marL="2346325" indent="-260350" algn="l" defTabSz="104298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5pPr>
      <a:lvl6pPr marL="2803525" indent="-260350" algn="l" defTabSz="104298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6pPr>
      <a:lvl7pPr marL="3260725" indent="-260350" algn="l" defTabSz="104298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7pPr>
      <a:lvl8pPr marL="3717925" indent="-260350" algn="l" defTabSz="104298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8pPr>
      <a:lvl9pPr marL="4175125" indent="-260350" algn="l" defTabSz="104298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4988" y="306388"/>
            <a:ext cx="96234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763713"/>
            <a:ext cx="9623425" cy="499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4988" y="6883400"/>
            <a:ext cx="24955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b" anchorCtr="0" compatLnSpc="1">
            <a:prstTxWarp prst="textNoShape">
              <a:avLst/>
            </a:prstTxWarp>
          </a:bodyPr>
          <a:lstStyle>
            <a:lvl1pPr defTabSz="1042988">
              <a:defRPr sz="14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2838" y="6889750"/>
            <a:ext cx="33877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b" anchorCtr="0" compatLnSpc="1">
            <a:prstTxWarp prst="textNoShape">
              <a:avLst/>
            </a:prstTxWarp>
          </a:bodyPr>
          <a:lstStyle>
            <a:lvl1pPr algn="ctr" defTabSz="1042988">
              <a:defRPr sz="14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2863" y="6883400"/>
            <a:ext cx="24955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b" anchorCtr="0" compatLnSpc="1">
            <a:prstTxWarp prst="textNoShape">
              <a:avLst/>
            </a:prstTxWarp>
          </a:bodyPr>
          <a:lstStyle>
            <a:lvl1pPr algn="r" defTabSz="1042988">
              <a:defRPr sz="1400">
                <a:latin typeface="+mj-lt"/>
              </a:defRPr>
            </a:lvl1pPr>
          </a:lstStyle>
          <a:p>
            <a:fld id="{7DEAF789-D9CC-4C7B-9E4D-11341A2D3CC9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15367" name="Freeform 7"/>
          <p:cNvSpPr>
            <a:spLocks noChangeArrowheads="1"/>
          </p:cNvSpPr>
          <p:nvPr/>
        </p:nvSpPr>
        <p:spPr bwMode="auto">
          <a:xfrm>
            <a:off x="446088" y="252413"/>
            <a:ext cx="9623425" cy="671512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534988" y="6805613"/>
            <a:ext cx="96234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defTabSz="1042988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l" defTabSz="1042988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Garamond" pitchFamily="18" charset="0"/>
        </a:defRPr>
      </a:lvl2pPr>
      <a:lvl3pPr algn="l" defTabSz="1042988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Garamond" pitchFamily="18" charset="0"/>
        </a:defRPr>
      </a:lvl3pPr>
      <a:lvl4pPr algn="l" defTabSz="1042988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Garamond" pitchFamily="18" charset="0"/>
        </a:defRPr>
      </a:lvl4pPr>
      <a:lvl5pPr algn="l" defTabSz="1042988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Garamond" pitchFamily="18" charset="0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Garamond" pitchFamily="18" charset="0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Garamond" pitchFamily="18" charset="0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Garamond" pitchFamily="18" charset="0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Garamond" pitchFamily="18" charset="0"/>
        </a:defRPr>
      </a:lvl9pPr>
    </p:titleStyle>
    <p:bodyStyle>
      <a:lvl1pPr marL="390525" indent="-390525" algn="l" defTabSz="1042988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763588" indent="-369888" algn="l" defTabSz="1042988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3000">
          <a:solidFill>
            <a:schemeClr val="tx1"/>
          </a:solidFill>
          <a:latin typeface="+mn-lt"/>
        </a:defRPr>
      </a:lvl2pPr>
      <a:lvl3pPr marL="1166813" indent="-400050" algn="l" defTabSz="1042988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500">
          <a:solidFill>
            <a:schemeClr val="tx1"/>
          </a:solidFill>
          <a:latin typeface="+mn-lt"/>
        </a:defRPr>
      </a:lvl3pPr>
      <a:lvl4pPr marL="1528763" indent="-360363" algn="l" defTabSz="1042988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300">
          <a:solidFill>
            <a:schemeClr val="tx1"/>
          </a:solidFill>
          <a:latin typeface="+mn-lt"/>
        </a:defRPr>
      </a:lvl4pPr>
      <a:lvl5pPr marL="1917700" indent="-387350" algn="l" defTabSz="1042988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5pPr>
      <a:lvl6pPr marL="2374900" indent="-387350" algn="l" defTabSz="1042988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6pPr>
      <a:lvl7pPr marL="2832100" indent="-387350" algn="l" defTabSz="1042988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7pPr>
      <a:lvl8pPr marL="3289300" indent="-387350" algn="l" defTabSz="1042988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8pPr>
      <a:lvl9pPr marL="3746500" indent="-387350" algn="l" defTabSz="1042988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700">
                <a:latin typeface="Comic Sans MS" pitchFamily="66" charset="0"/>
              </a:rPr>
              <a:t>Учебно-исследовательская деятельность как форма работы по развитию детской одаренности</a:t>
            </a:r>
            <a:r>
              <a:rPr lang="ru-RU" sz="4600"/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203824" y="5130800"/>
            <a:ext cx="5000660" cy="1270000"/>
          </a:xfrm>
        </p:spPr>
        <p:txBody>
          <a:bodyPr/>
          <a:lstStyle/>
          <a:p>
            <a:r>
              <a:rPr lang="ru-RU" sz="2100" b="1" smtClean="0">
                <a:solidFill>
                  <a:schemeClr val="tx2"/>
                </a:solidFill>
              </a:rPr>
              <a:t>Булыгина Т.П.</a:t>
            </a:r>
          </a:p>
          <a:p>
            <a:r>
              <a:rPr lang="ru-RU" sz="2100" b="1" dirty="0" smtClean="0">
                <a:solidFill>
                  <a:schemeClr val="tx2"/>
                </a:solidFill>
              </a:rPr>
              <a:t>Заседание </a:t>
            </a:r>
            <a:r>
              <a:rPr lang="ru-RU" sz="2100" b="1" dirty="0">
                <a:solidFill>
                  <a:schemeClr val="tx2"/>
                </a:solidFill>
              </a:rPr>
              <a:t>Методического Совета </a:t>
            </a:r>
            <a:r>
              <a:rPr lang="ru-RU" sz="2100" b="1" dirty="0" smtClean="0">
                <a:solidFill>
                  <a:schemeClr val="tx2"/>
                </a:solidFill>
              </a:rPr>
              <a:t>Центра,12.12.2016</a:t>
            </a:r>
            <a:endParaRPr lang="ru-RU" sz="21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700" b="1">
                <a:latin typeface="Comic Sans MS" pitchFamily="66" charset="0"/>
              </a:rPr>
              <a:t>ГРУППЫ ИССЛЕДОВАТЕЛЬСКИХ УМЕНИЙ ВОСПИТАННИКОВ: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3688" y="1763713"/>
            <a:ext cx="10399712" cy="499586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000" b="1">
                <a:solidFill>
                  <a:schemeClr val="hlink"/>
                </a:solidFill>
              </a:rPr>
              <a:t>Вторая группа</a:t>
            </a:r>
            <a:r>
              <a:rPr lang="ru-RU" sz="3000">
                <a:solidFill>
                  <a:schemeClr val="hlink"/>
                </a:solidFill>
              </a:rPr>
              <a:t> характеризуется сочетанием различных умений первой группы и включает в себя: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000">
                <a:solidFill>
                  <a:schemeClr val="hlink"/>
                </a:solidFill>
              </a:rPr>
              <a:t>1) умение сформулировать цель работы;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000">
                <a:solidFill>
                  <a:schemeClr val="hlink"/>
                </a:solidFill>
              </a:rPr>
              <a:t> 2) умение выразить зависимость между фактами, явлениями в виде графика, схемы, таблицы;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000">
                <a:solidFill>
                  <a:schemeClr val="hlink"/>
                </a:solidFill>
              </a:rPr>
              <a:t>3) умение высказать суж­дение, построить умозак­лючение на основе ранее приобретенных знаний;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000">
                <a:solidFill>
                  <a:schemeClr val="hlink"/>
                </a:solidFill>
              </a:rPr>
              <a:t>4) умение проектировать опыт для подтверждения высказанного суждения;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000">
                <a:solidFill>
                  <a:schemeClr val="hlink"/>
                </a:solidFill>
              </a:rPr>
              <a:t>5) умение провести опыт и сформулировать вывод.</a:t>
            </a:r>
            <a:endParaRPr lang="ru-RU" sz="3000" b="1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</a:pPr>
            <a:endParaRPr lang="ru-RU" sz="2400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200" b="1">
                <a:solidFill>
                  <a:schemeClr val="hlink"/>
                </a:solidFill>
              </a:rPr>
              <a:t>Третья группа</a:t>
            </a:r>
            <a:r>
              <a:rPr lang="ru-RU" sz="3200">
                <a:solidFill>
                  <a:schemeClr val="hlink"/>
                </a:solidFill>
              </a:rPr>
              <a:t> исследовательских умений отличается комплексным характером и включает в себя следующие умения:</a:t>
            </a:r>
            <a:r>
              <a:rPr lang="ru-RU">
                <a:solidFill>
                  <a:schemeClr val="hlink"/>
                </a:solidFill>
              </a:rPr>
              <a:t> 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ru-RU" sz="3200">
                <a:solidFill>
                  <a:schemeClr val="hlink"/>
                </a:solidFill>
              </a:rPr>
              <a:t>1) видеть проблему; 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ru-RU" sz="3200">
                <a:solidFill>
                  <a:schemeClr val="hlink"/>
                </a:solidFill>
              </a:rPr>
              <a:t>2) стро­ить гипотезу; 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ru-RU" sz="3200">
                <a:solidFill>
                  <a:schemeClr val="hlink"/>
                </a:solidFill>
              </a:rPr>
              <a:t>3)составлять план исследования; 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ru-RU" sz="3200">
                <a:solidFill>
                  <a:schemeClr val="hlink"/>
                </a:solidFill>
              </a:rPr>
              <a:t>4) найти способ экспериментального подтверждения гипо­тезы; 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ru-RU" sz="3200">
                <a:solidFill>
                  <a:schemeClr val="hlink"/>
                </a:solidFill>
              </a:rPr>
              <a:t>5) провести эксперимент, обработать его результаты и сформулировать выводы.</a:t>
            </a:r>
          </a:p>
          <a:p>
            <a:pPr>
              <a:lnSpc>
                <a:spcPct val="80000"/>
              </a:lnSpc>
            </a:pPr>
            <a:endParaRPr lang="ru-RU" sz="3200">
              <a:solidFill>
                <a:schemeClr val="hlink"/>
              </a:solidFill>
            </a:endParaRP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ru-RU" sz="3400" b="1">
                <a:latin typeface="Comic Sans MS" pitchFamily="66" charset="0"/>
              </a:rPr>
              <a:t>ГРУППЫ ИССЛЕДОВАТЕЛЬСКИХ УМЕНИЙ ВОСПИТАННИКОВ: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>
                <a:latin typeface="Comic Sans MS" pitchFamily="66" charset="0"/>
              </a:rPr>
              <a:t>УИЗ должны соответствовать определенным дидактическим требованиям:</a:t>
            </a:r>
            <a:br>
              <a:rPr lang="ru-RU" sz="3200" b="1">
                <a:latin typeface="Comic Sans MS" pitchFamily="66" charset="0"/>
              </a:rPr>
            </a:br>
            <a:endParaRPr lang="ru-RU" sz="3200" b="1">
              <a:latin typeface="Comic Sans MS" pitchFamily="66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3000">
                <a:solidFill>
                  <a:schemeClr val="hlink"/>
                </a:solidFill>
              </a:rPr>
              <a:t>способствовать выявлению и развитию интересов и способностей школьников;</a:t>
            </a:r>
          </a:p>
          <a:p>
            <a:pPr>
              <a:lnSpc>
                <a:spcPct val="80000"/>
              </a:lnSpc>
            </a:pPr>
            <a:r>
              <a:rPr lang="ru-RU" sz="3000">
                <a:solidFill>
                  <a:schemeClr val="hlink"/>
                </a:solidFill>
              </a:rPr>
              <a:t>обладать  обучающей функцией (формирование теоретических и методологических знаний, умения применять их при решении учебных исследовательских задач);</a:t>
            </a:r>
          </a:p>
          <a:p>
            <a:pPr>
              <a:lnSpc>
                <a:spcPct val="80000"/>
              </a:lnSpc>
            </a:pPr>
            <a:r>
              <a:rPr lang="ru-RU" sz="3000">
                <a:solidFill>
                  <a:schemeClr val="hlink"/>
                </a:solidFill>
              </a:rPr>
              <a:t>обладать развивающей функцией (формирование способностей и личностных качеств обучающихся);</a:t>
            </a:r>
          </a:p>
          <a:p>
            <a:pPr>
              <a:lnSpc>
                <a:spcPct val="80000"/>
              </a:lnSpc>
            </a:pPr>
            <a:r>
              <a:rPr lang="ru-RU" sz="3000">
                <a:solidFill>
                  <a:schemeClr val="hlink"/>
                </a:solidFill>
              </a:rPr>
              <a:t>обеспечивать управление педагогическим процессом на основе четко разработанной тактики и стратегии решения УИЗ.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700" b="1">
                <a:latin typeface="Comic Sans MS" pitchFamily="66" charset="0"/>
              </a:rPr>
              <a:t>Типы  учебно-исследовательских задач эколого-биологической направленности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547688" y="1717675"/>
            <a:ext cx="968375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4306" tIns="52153" rIns="104306" bIns="52153">
            <a:spAutoFit/>
          </a:bodyPr>
          <a:lstStyle/>
          <a:p>
            <a:pPr defTabSz="1042988">
              <a:spcBef>
                <a:spcPct val="50000"/>
              </a:spcBef>
            </a:pPr>
            <a:endParaRPr lang="ru-RU"/>
          </a:p>
        </p:txBody>
      </p:sp>
      <p:grpSp>
        <p:nvGrpSpPr>
          <p:cNvPr id="29701" name="Group 5"/>
          <p:cNvGrpSpPr>
            <a:grpSpLocks/>
          </p:cNvGrpSpPr>
          <p:nvPr/>
        </p:nvGrpSpPr>
        <p:grpSpPr bwMode="auto">
          <a:xfrm>
            <a:off x="714375" y="1795463"/>
            <a:ext cx="9347200" cy="4922837"/>
            <a:chOff x="2258" y="5814"/>
            <a:chExt cx="8370" cy="4078"/>
          </a:xfrm>
        </p:grpSpPr>
        <p:sp>
          <p:nvSpPr>
            <p:cNvPr id="29702" name="Oval 6"/>
            <p:cNvSpPr>
              <a:spLocks noChangeArrowheads="1"/>
            </p:cNvSpPr>
            <p:nvPr/>
          </p:nvSpPr>
          <p:spPr bwMode="auto">
            <a:xfrm>
              <a:off x="4538" y="7164"/>
              <a:ext cx="3240" cy="144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3" name="Oval 7"/>
            <p:cNvSpPr>
              <a:spLocks noChangeArrowheads="1"/>
            </p:cNvSpPr>
            <p:nvPr/>
          </p:nvSpPr>
          <p:spPr bwMode="auto">
            <a:xfrm>
              <a:off x="2258" y="5814"/>
              <a:ext cx="2760" cy="162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4" name="Oval 8"/>
            <p:cNvSpPr>
              <a:spLocks noChangeArrowheads="1"/>
            </p:cNvSpPr>
            <p:nvPr/>
          </p:nvSpPr>
          <p:spPr bwMode="auto">
            <a:xfrm>
              <a:off x="7628" y="5814"/>
              <a:ext cx="3000" cy="162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5" name="Oval 9"/>
            <p:cNvSpPr>
              <a:spLocks noChangeArrowheads="1"/>
            </p:cNvSpPr>
            <p:nvPr/>
          </p:nvSpPr>
          <p:spPr bwMode="auto">
            <a:xfrm>
              <a:off x="2258" y="8272"/>
              <a:ext cx="2760" cy="162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6" name="Oval 10"/>
            <p:cNvSpPr>
              <a:spLocks noChangeArrowheads="1"/>
            </p:cNvSpPr>
            <p:nvPr/>
          </p:nvSpPr>
          <p:spPr bwMode="auto">
            <a:xfrm>
              <a:off x="7418" y="8242"/>
              <a:ext cx="2760" cy="162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7" name="Line 11"/>
            <p:cNvSpPr>
              <a:spLocks noChangeShapeType="1"/>
            </p:cNvSpPr>
            <p:nvPr/>
          </p:nvSpPr>
          <p:spPr bwMode="auto">
            <a:xfrm>
              <a:off x="4538" y="7254"/>
              <a:ext cx="36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8" name="Line 12"/>
            <p:cNvSpPr>
              <a:spLocks noChangeShapeType="1"/>
            </p:cNvSpPr>
            <p:nvPr/>
          </p:nvSpPr>
          <p:spPr bwMode="auto">
            <a:xfrm flipV="1">
              <a:off x="7418" y="7149"/>
              <a:ext cx="600" cy="28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9" name="Line 13"/>
            <p:cNvSpPr>
              <a:spLocks noChangeShapeType="1"/>
            </p:cNvSpPr>
            <p:nvPr/>
          </p:nvSpPr>
          <p:spPr bwMode="auto">
            <a:xfrm flipV="1">
              <a:off x="4778" y="8454"/>
              <a:ext cx="36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10" name="Line 14"/>
            <p:cNvSpPr>
              <a:spLocks noChangeShapeType="1"/>
            </p:cNvSpPr>
            <p:nvPr/>
          </p:nvSpPr>
          <p:spPr bwMode="auto">
            <a:xfrm>
              <a:off x="7163" y="8424"/>
              <a:ext cx="36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884238" y="2192338"/>
            <a:ext cx="2862262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4306" tIns="52153" rIns="104306" bIns="52153">
            <a:spAutoFit/>
          </a:bodyPr>
          <a:lstStyle/>
          <a:p>
            <a:pPr algn="ctr" defTabSz="1042988"/>
            <a:r>
              <a:rPr lang="ru-RU" sz="1800" b="1">
                <a:solidFill>
                  <a:schemeClr val="hlink"/>
                </a:solidFill>
              </a:rPr>
              <a:t>Поиск условий и</a:t>
            </a:r>
          </a:p>
          <a:p>
            <a:pPr algn="ctr" defTabSz="1042988"/>
            <a:r>
              <a:rPr lang="ru-RU" sz="1800" b="1">
                <a:solidFill>
                  <a:schemeClr val="hlink"/>
                </a:solidFill>
              </a:rPr>
              <a:t>факторов функционирования живых систем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3494088" y="3702050"/>
            <a:ext cx="3284537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4306" tIns="52153" rIns="104306" bIns="52153">
            <a:spAutoFit/>
          </a:bodyPr>
          <a:lstStyle/>
          <a:p>
            <a:pPr algn="ctr" defTabSz="1042988"/>
            <a:r>
              <a:rPr lang="ru-RU" sz="1800" b="1">
                <a:solidFill>
                  <a:schemeClr val="hlink"/>
                </a:solidFill>
              </a:rPr>
              <a:t>Типы  учебно-исследо-</a:t>
            </a:r>
          </a:p>
          <a:p>
            <a:pPr algn="ctr" defTabSz="1042988"/>
            <a:r>
              <a:rPr lang="ru-RU" sz="1800" b="1">
                <a:solidFill>
                  <a:schemeClr val="hlink"/>
                </a:solidFill>
              </a:rPr>
              <a:t>вательских задач  </a:t>
            </a:r>
          </a:p>
          <a:p>
            <a:pPr algn="ctr" defTabSz="1042988"/>
            <a:r>
              <a:rPr lang="ru-RU" sz="1800" b="1">
                <a:solidFill>
                  <a:schemeClr val="hlink"/>
                </a:solidFill>
              </a:rPr>
              <a:t>эколого-биологической </a:t>
            </a:r>
          </a:p>
          <a:p>
            <a:pPr algn="ctr" defTabSz="1042988"/>
            <a:r>
              <a:rPr lang="ru-RU" sz="1800" b="1">
                <a:solidFill>
                  <a:schemeClr val="hlink"/>
                </a:solidFill>
              </a:rPr>
              <a:t>направленности</a:t>
            </a:r>
            <a:r>
              <a:rPr lang="ru-RU"/>
              <a:t> </a:t>
            </a:r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6694488" y="2192338"/>
            <a:ext cx="3451225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4306" tIns="52153" rIns="104306" bIns="52153">
            <a:spAutoFit/>
          </a:bodyPr>
          <a:lstStyle/>
          <a:p>
            <a:pPr algn="ctr" defTabSz="1042988"/>
            <a:r>
              <a:rPr lang="ru-RU" sz="1800" b="1">
                <a:solidFill>
                  <a:schemeClr val="hlink"/>
                </a:solidFill>
              </a:rPr>
              <a:t>Обоснование причинно</a:t>
            </a:r>
          </a:p>
          <a:p>
            <a:pPr algn="ctr" defTabSz="1042988"/>
            <a:r>
              <a:rPr lang="ru-RU" sz="1800" b="1">
                <a:solidFill>
                  <a:schemeClr val="hlink"/>
                </a:solidFill>
              </a:rPr>
              <a:t>следственных связей в биологических процессах и явлениях</a:t>
            </a:r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884238" y="5368925"/>
            <a:ext cx="2862262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4306" tIns="52153" rIns="104306" bIns="52153">
            <a:spAutoFit/>
          </a:bodyPr>
          <a:lstStyle/>
          <a:p>
            <a:pPr algn="ctr" defTabSz="1042988"/>
            <a:r>
              <a:rPr lang="ru-RU" sz="1800" b="1">
                <a:solidFill>
                  <a:schemeClr val="hlink"/>
                </a:solidFill>
              </a:rPr>
              <a:t>Экспериментальные</a:t>
            </a:r>
          </a:p>
          <a:p>
            <a:pPr algn="ctr" defTabSz="1042988"/>
            <a:r>
              <a:rPr lang="ru-RU" sz="1800" b="1">
                <a:solidFill>
                  <a:schemeClr val="hlink"/>
                </a:solidFill>
              </a:rPr>
              <a:t>задачи</a:t>
            </a:r>
            <a:r>
              <a:rPr lang="ru-RU"/>
              <a:t> </a:t>
            </a:r>
          </a:p>
        </p:txBody>
      </p:sp>
      <p:sp>
        <p:nvSpPr>
          <p:cNvPr id="29715" name="Text Box 19"/>
          <p:cNvSpPr txBox="1">
            <a:spLocks noChangeArrowheads="1"/>
          </p:cNvSpPr>
          <p:nvPr/>
        </p:nvSpPr>
        <p:spPr bwMode="auto">
          <a:xfrm>
            <a:off x="6778625" y="5289550"/>
            <a:ext cx="2443163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4306" tIns="52153" rIns="104306" bIns="52153">
            <a:spAutoFit/>
          </a:bodyPr>
          <a:lstStyle/>
          <a:p>
            <a:pPr algn="ctr" defTabSz="1042988"/>
            <a:r>
              <a:rPr lang="ru-RU" sz="1800" b="1">
                <a:solidFill>
                  <a:schemeClr val="hlink"/>
                </a:solidFill>
              </a:rPr>
              <a:t>Научное</a:t>
            </a:r>
          </a:p>
          <a:p>
            <a:pPr algn="ctr" defTabSz="1042988"/>
            <a:r>
              <a:rPr lang="ru-RU" sz="1800" b="1">
                <a:solidFill>
                  <a:schemeClr val="hlink"/>
                </a:solidFill>
              </a:rPr>
              <a:t>исследование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900">
                <a:latin typeface="Comic Sans MS" pitchFamily="66" charset="0"/>
              </a:rPr>
              <a:t>Недостатки организации учебно-исследовательской деятельности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4988" y="1522413"/>
            <a:ext cx="9623425" cy="499586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600">
                <a:solidFill>
                  <a:schemeClr val="hlink"/>
                </a:solidFill>
              </a:rPr>
              <a:t>а) ошибочность общедидактических и методических представлений о сущности исследовательского метода в образовательном процессе;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600">
                <a:solidFill>
                  <a:schemeClr val="hlink"/>
                </a:solidFill>
              </a:rPr>
              <a:t>б) сложившийся стереотип педагогов о невозможности включения каждого школьника в исследовательскую деятельность;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600">
                <a:solidFill>
                  <a:schemeClr val="hlink"/>
                </a:solidFill>
              </a:rPr>
              <a:t>в) методика организации учебной исследовательской деятельности не проработана;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600">
                <a:solidFill>
                  <a:schemeClr val="hlink"/>
                </a:solidFill>
              </a:rPr>
              <a:t>г) отсутствие методической системы управления учебно-исследовательской деятельностью, в том числе и в сфере дополнительного образования;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600">
                <a:solidFill>
                  <a:schemeClr val="hlink"/>
                </a:solidFill>
              </a:rPr>
              <a:t>д) неразработанность критериев оценки исследовательских, творческих умений школьников.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>
                <a:latin typeface="Comic Sans MS" pitchFamily="66" charset="0"/>
              </a:rPr>
              <a:t>Первоочередная задача: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160463"/>
            <a:ext cx="9625013" cy="49958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500">
                <a:solidFill>
                  <a:schemeClr val="hlink"/>
                </a:solidFill>
              </a:rPr>
              <a:t> </a:t>
            </a:r>
            <a:r>
              <a:rPr lang="ru-RU" sz="2500" b="1">
                <a:solidFill>
                  <a:schemeClr val="hlink"/>
                </a:solidFill>
              </a:rPr>
              <a:t>Необходимо: </a:t>
            </a:r>
          </a:p>
          <a:p>
            <a:pPr>
              <a:lnSpc>
                <a:spcPct val="90000"/>
              </a:lnSpc>
            </a:pPr>
            <a:r>
              <a:rPr lang="ru-RU" sz="2500" b="1">
                <a:solidFill>
                  <a:schemeClr val="hlink"/>
                </a:solidFill>
              </a:rPr>
              <a:t>Провести изучение мнения педагогического, детского и родительского коллективов, диагностику учебно-исследовательских умений учащихся</a:t>
            </a:r>
          </a:p>
          <a:p>
            <a:pPr>
              <a:lnSpc>
                <a:spcPct val="90000"/>
              </a:lnSpc>
            </a:pPr>
            <a:r>
              <a:rPr lang="ru-RU" sz="2500" b="1">
                <a:solidFill>
                  <a:schemeClr val="hlink"/>
                </a:solidFill>
              </a:rPr>
              <a:t>Создать банк тем учебно-исследовательских проектов с учетом возрастных особенностей и уровня подготовки воспитанников</a:t>
            </a:r>
          </a:p>
          <a:p>
            <a:pPr>
              <a:lnSpc>
                <a:spcPct val="90000"/>
              </a:lnSpc>
            </a:pPr>
            <a:r>
              <a:rPr lang="ru-RU" sz="2500" b="1">
                <a:solidFill>
                  <a:schemeClr val="hlink"/>
                </a:solidFill>
              </a:rPr>
              <a:t>Разработать систему эвристических предписаний типа: «Как правильно наблюдать и описывать процесс»; «Как определить цель эксперимента»; «Как составить план и провести эксперимент»; «Как решить познавательную задачу»; «Как оформить результаты эксперимента»; «Как вести дневник наблюдения» и т.д</a:t>
            </a:r>
            <a:r>
              <a:rPr lang="ru-RU" sz="2500">
                <a:solidFill>
                  <a:schemeClr val="hlink"/>
                </a:solidFill>
              </a:rPr>
              <a:t>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800100" y="842963"/>
            <a:ext cx="8926513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4306" tIns="52153" rIns="104306" bIns="52153">
            <a:spAutoFit/>
          </a:bodyPr>
          <a:lstStyle/>
          <a:p>
            <a:pPr defTabSz="1042988">
              <a:spcBef>
                <a:spcPct val="50000"/>
              </a:spcBef>
            </a:pPr>
            <a:r>
              <a:rPr lang="ru-RU" sz="3200" b="1">
                <a:solidFill>
                  <a:srgbClr val="009999"/>
                </a:solidFill>
              </a:rPr>
              <a:t>Развитие исследовательского метода обучения - одна из характерных черт современной мировой дидактики</a:t>
            </a:r>
            <a:r>
              <a:rPr lang="ru-RU">
                <a:solidFill>
                  <a:srgbClr val="009999"/>
                </a:solidFill>
              </a:rPr>
              <a:t> 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767388" y="2590800"/>
            <a:ext cx="4125912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4306" tIns="52153" rIns="104306" bIns="52153">
            <a:spAutoFit/>
          </a:bodyPr>
          <a:lstStyle/>
          <a:p>
            <a:pPr algn="r" defTabSz="1042988">
              <a:spcBef>
                <a:spcPct val="50000"/>
              </a:spcBef>
            </a:pPr>
            <a:r>
              <a:rPr lang="ru-RU" sz="2700">
                <a:solidFill>
                  <a:srgbClr val="009999"/>
                </a:solidFill>
              </a:rPr>
              <a:t>М.В. Кларин</a:t>
            </a:r>
            <a:r>
              <a:rPr lang="ru-RU"/>
              <a:t> 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884238" y="3859213"/>
            <a:ext cx="9009062" cy="254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4306" tIns="52153" rIns="104306" bIns="52153">
            <a:spAutoFit/>
          </a:bodyPr>
          <a:lstStyle/>
          <a:p>
            <a:pPr defTabSz="1042988">
              <a:spcBef>
                <a:spcPct val="50000"/>
              </a:spcBef>
            </a:pPr>
            <a:r>
              <a:rPr lang="ru-RU" sz="3200" b="1">
                <a:solidFill>
                  <a:srgbClr val="009999"/>
                </a:solidFill>
              </a:rPr>
              <a:t>Под учебной творческой деятельностью педагогическая наука и практика понимает самостоятельное создание учащимся субъективно или объективно новых ценностей.</a:t>
            </a:r>
            <a:r>
              <a:rPr lang="ru-RU" b="1">
                <a:solidFill>
                  <a:srgbClr val="009999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966788" y="1081088"/>
            <a:ext cx="9347200" cy="461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4306" tIns="52153" rIns="104306" bIns="52153">
            <a:spAutoFit/>
          </a:bodyPr>
          <a:lstStyle/>
          <a:p>
            <a:pPr defTabSz="1042988">
              <a:spcBef>
                <a:spcPct val="50000"/>
              </a:spcBef>
            </a:pPr>
            <a:r>
              <a:rPr lang="ru-RU" sz="3700" b="1">
                <a:solidFill>
                  <a:srgbClr val="009999"/>
                </a:solidFill>
              </a:rPr>
              <a:t>Исследовательский метод обучения понимается как организация педагогом поисковой познавательной деятельности воспитанников путем постановки познавательных и практических задач, требующих самостоятельного творческого их решения.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900" b="1">
                <a:latin typeface="Comic Sans MS" pitchFamily="66" charset="0"/>
              </a:rPr>
              <a:t>Организационные формы и методы развития интереса школьников:</a:t>
            </a:r>
            <a:r>
              <a:rPr lang="ru-RU" sz="4300"/>
              <a:t>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7688" y="2033588"/>
            <a:ext cx="9623425" cy="4995862"/>
          </a:xfrm>
        </p:spPr>
        <p:txBody>
          <a:bodyPr/>
          <a:lstStyle/>
          <a:p>
            <a:r>
              <a:rPr lang="ru-RU"/>
              <a:t> </a:t>
            </a:r>
            <a:r>
              <a:rPr lang="ru-RU" sz="3200">
                <a:solidFill>
                  <a:schemeClr val="hlink"/>
                </a:solidFill>
              </a:rPr>
              <a:t>лекции с элементами дискуссии, учебные дискуссии, тренинги;</a:t>
            </a:r>
          </a:p>
          <a:p>
            <a:r>
              <a:rPr lang="ru-RU" sz="3200">
                <a:solidFill>
                  <a:schemeClr val="hlink"/>
                </a:solidFill>
              </a:rPr>
              <a:t> экскурсии, экспедиции, полевая и музейная практика;</a:t>
            </a:r>
          </a:p>
          <a:p>
            <a:r>
              <a:rPr lang="ru-RU" sz="3200">
                <a:solidFill>
                  <a:schemeClr val="hlink"/>
                </a:solidFill>
              </a:rPr>
              <a:t> групповые и индивидуальные консультации по проектам; </a:t>
            </a:r>
          </a:p>
          <a:p>
            <a:r>
              <a:rPr lang="ru-RU" sz="3200">
                <a:solidFill>
                  <a:schemeClr val="hlink"/>
                </a:solidFill>
              </a:rPr>
              <a:t> лабораторные     эксперименты;</a:t>
            </a:r>
          </a:p>
          <a:p>
            <a:r>
              <a:rPr lang="ru-RU" sz="3200">
                <a:solidFill>
                  <a:schemeClr val="hlink"/>
                </a:solidFill>
              </a:rPr>
              <a:t> деловые игры, пресс-конференции и т.д.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4988" y="207963"/>
            <a:ext cx="9623425" cy="1014412"/>
          </a:xfrm>
        </p:spPr>
        <p:txBody>
          <a:bodyPr/>
          <a:lstStyle/>
          <a:p>
            <a:pPr algn="ctr"/>
            <a:r>
              <a:rPr lang="ru-RU" sz="3000" b="1">
                <a:latin typeface="Comic Sans MS" pitchFamily="66" charset="0"/>
              </a:rPr>
              <a:t>Процессуальный компонент</a:t>
            </a:r>
            <a:br>
              <a:rPr lang="ru-RU" sz="3000" b="1">
                <a:latin typeface="Comic Sans MS" pitchFamily="66" charset="0"/>
              </a:rPr>
            </a:br>
            <a:r>
              <a:rPr lang="ru-RU" sz="3000">
                <a:latin typeface="Comic Sans MS" pitchFamily="66" charset="0"/>
              </a:rPr>
              <a:t>учебной исследовательской деятельности: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363" y="1209675"/>
            <a:ext cx="10158412" cy="59547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>
                <a:solidFill>
                  <a:schemeClr val="bg2"/>
                </a:solidFill>
              </a:rPr>
              <a:t>осуществляется субъектом деятельности на основе индивидуальных способностей обучающегося;</a:t>
            </a:r>
          </a:p>
          <a:p>
            <a:pPr>
              <a:lnSpc>
                <a:spcPct val="80000"/>
              </a:lnSpc>
            </a:pPr>
            <a:r>
              <a:rPr lang="ru-RU" sz="2400" b="1">
                <a:solidFill>
                  <a:schemeClr val="bg2"/>
                </a:solidFill>
              </a:rPr>
              <a:t>пусковым моментом является проблемная ситуация, созданная педагогом  и/или возникшая в результате знакомства учащегося с учебно-исследовательским заданием;</a:t>
            </a:r>
          </a:p>
          <a:p>
            <a:pPr>
              <a:lnSpc>
                <a:spcPct val="80000"/>
              </a:lnSpc>
            </a:pPr>
            <a:r>
              <a:rPr lang="ru-RU" sz="2400" b="1">
                <a:solidFill>
                  <a:schemeClr val="bg2"/>
                </a:solidFill>
              </a:rPr>
              <a:t>отличается самостоятельностью, созданием собственных способов решения, а следовательно, субъективной значимостью и новизной получаемого продукта;</a:t>
            </a:r>
          </a:p>
          <a:p>
            <a:pPr>
              <a:lnSpc>
                <a:spcPct val="80000"/>
              </a:lnSpc>
            </a:pPr>
            <a:r>
              <a:rPr lang="ru-RU" sz="2400" b="1">
                <a:solidFill>
                  <a:schemeClr val="bg2"/>
                </a:solidFill>
              </a:rPr>
              <a:t>включает основные этапы исследовательской деятельности: анализ явлений, процессов, их связей и отношений; осознание исследовательской задачи, противоречия, цели исследовательского задания; формулировку задач и гипотез; планирование и выполнение эксперимента; </a:t>
            </a:r>
          </a:p>
          <a:p>
            <a:pPr>
              <a:lnSpc>
                <a:spcPct val="80000"/>
              </a:lnSpc>
            </a:pPr>
            <a:r>
              <a:rPr lang="ru-RU" sz="2400" b="1">
                <a:solidFill>
                  <a:schemeClr val="bg2"/>
                </a:solidFill>
              </a:rPr>
              <a:t>способствует осуществлению взаимоконтроля и самоконтроля на всех этапах деятельности; анализу и оценке результатов по заранее намеченным критериям и показателям; оформлению хода выполнения задания и его результатов.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79413" y="306388"/>
            <a:ext cx="10272712" cy="1257300"/>
          </a:xfrm>
        </p:spPr>
        <p:txBody>
          <a:bodyPr/>
          <a:lstStyle/>
          <a:p>
            <a:r>
              <a:rPr lang="ru-RU" sz="2800" b="1">
                <a:latin typeface="Comic Sans MS" pitchFamily="66" charset="0"/>
              </a:rPr>
              <a:t>Методические факторы, учитываемые  при организации учебно-исследовательской деятельности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7688" y="1547813"/>
            <a:ext cx="9623425" cy="49958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600">
                <a:solidFill>
                  <a:schemeClr val="hlink"/>
                </a:solidFill>
              </a:rPr>
              <a:t>развитие учебно-исследовательских умений учащихся;</a:t>
            </a:r>
          </a:p>
          <a:p>
            <a:pPr>
              <a:lnSpc>
                <a:spcPct val="80000"/>
              </a:lnSpc>
            </a:pPr>
            <a:r>
              <a:rPr lang="ru-RU" sz="2600">
                <a:solidFill>
                  <a:schemeClr val="hlink"/>
                </a:solidFill>
              </a:rPr>
              <a:t>содержание учебного материала и возможности его трансформации в систему учебных проблем, исследовательских задач, заданий;</a:t>
            </a:r>
          </a:p>
          <a:p>
            <a:pPr>
              <a:lnSpc>
                <a:spcPct val="80000"/>
              </a:lnSpc>
            </a:pPr>
            <a:r>
              <a:rPr lang="ru-RU" sz="2600">
                <a:solidFill>
                  <a:schemeClr val="hlink"/>
                </a:solidFill>
              </a:rPr>
              <a:t>индивидуальный и дифференцированный подход к подбору УИЗ, определение оптимального сочетания репродуктивной и исследовательской деятельности; </a:t>
            </a:r>
          </a:p>
          <a:p>
            <a:pPr>
              <a:lnSpc>
                <a:spcPct val="80000"/>
              </a:lnSpc>
            </a:pPr>
            <a:r>
              <a:rPr lang="ru-RU" sz="2600">
                <a:solidFill>
                  <a:schemeClr val="hlink"/>
                </a:solidFill>
              </a:rPr>
              <a:t>фактор времени;</a:t>
            </a:r>
          </a:p>
          <a:p>
            <a:pPr>
              <a:lnSpc>
                <a:spcPct val="80000"/>
              </a:lnSpc>
            </a:pPr>
            <a:r>
              <a:rPr lang="ru-RU" sz="2600">
                <a:solidFill>
                  <a:schemeClr val="hlink"/>
                </a:solidFill>
              </a:rPr>
              <a:t>индивидуальная поддержка в виде последовательного применения эвристических правил и рекомендаций при выполнении исследовательской деятельности; </a:t>
            </a:r>
          </a:p>
          <a:p>
            <a:pPr>
              <a:lnSpc>
                <a:spcPct val="80000"/>
              </a:lnSpc>
            </a:pPr>
            <a:r>
              <a:rPr lang="ru-RU" sz="2600">
                <a:solidFill>
                  <a:schemeClr val="hlink"/>
                </a:solidFill>
              </a:rPr>
              <a:t>управление педагогическим процессом учебно-исследовательской деятельности;</a:t>
            </a:r>
          </a:p>
          <a:p>
            <a:pPr>
              <a:lnSpc>
                <a:spcPct val="80000"/>
              </a:lnSpc>
            </a:pPr>
            <a:r>
              <a:rPr lang="ru-RU" sz="2600">
                <a:solidFill>
                  <a:schemeClr val="hlink"/>
                </a:solidFill>
              </a:rPr>
              <a:t> уровень профессиональной подготовки педагога.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b="1">
                <a:latin typeface="Comic Sans MS" pitchFamily="66" charset="0"/>
              </a:rPr>
              <a:t>Разноуровневый характер учебно-исследовательской работы школьников</a:t>
            </a:r>
            <a:r>
              <a:rPr lang="ru-RU" sz="4300"/>
              <a:t>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700">
                <a:solidFill>
                  <a:schemeClr val="hlink"/>
                </a:solidFill>
              </a:rPr>
              <a:t>Исследовательская работа первого уровня может содержать:</a:t>
            </a:r>
          </a:p>
          <a:p>
            <a:pPr>
              <a:lnSpc>
                <a:spcPct val="80000"/>
              </a:lnSpc>
            </a:pPr>
            <a:r>
              <a:rPr lang="ru-RU" sz="2700">
                <a:solidFill>
                  <a:schemeClr val="hlink"/>
                </a:solidFill>
              </a:rPr>
              <a:t>обзор литературы по проблеме исследования; критерии его оценки - описательный, аналитический характер; </a:t>
            </a:r>
          </a:p>
          <a:p>
            <a:pPr>
              <a:lnSpc>
                <a:spcPct val="80000"/>
              </a:lnSpc>
            </a:pPr>
            <a:r>
              <a:rPr lang="ru-RU" sz="2700">
                <a:solidFill>
                  <a:schemeClr val="hlink"/>
                </a:solidFill>
              </a:rPr>
              <a:t>предложения по возможному решению исследуемой проблемы;</a:t>
            </a:r>
          </a:p>
          <a:p>
            <a:pPr>
              <a:lnSpc>
                <a:spcPct val="80000"/>
              </a:lnSpc>
            </a:pPr>
            <a:r>
              <a:rPr lang="ru-RU" sz="2700">
                <a:solidFill>
                  <a:schemeClr val="hlink"/>
                </a:solidFill>
              </a:rPr>
              <a:t> критерии оценки – фрагментарные, либо завершенные.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700">
                <a:solidFill>
                  <a:schemeClr val="hlink"/>
                </a:solidFill>
              </a:rPr>
              <a:t>Исследовательская работа второго уровня может содержать, наряду с указанным выше, описание используемых методов исследования; критерии и показатели их оценки.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b="1">
                <a:latin typeface="Comic Sans MS" pitchFamily="66" charset="0"/>
              </a:rPr>
              <a:t>Разноуровневый характер учебно-исследовательской работы школьников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000">
                <a:solidFill>
                  <a:schemeClr val="hlink"/>
                </a:solidFill>
              </a:rPr>
              <a:t>Работа, которую относят к третьему уровню, может содержать:</a:t>
            </a:r>
          </a:p>
          <a:p>
            <a:pPr>
              <a:lnSpc>
                <a:spcPct val="80000"/>
              </a:lnSpc>
            </a:pPr>
            <a:r>
              <a:rPr lang="ru-RU" sz="3000">
                <a:solidFill>
                  <a:schemeClr val="hlink"/>
                </a:solidFill>
              </a:rPr>
              <a:t>описание результатов применения выбранных методов исследования, способов обработки полученной информации;</a:t>
            </a:r>
          </a:p>
          <a:p>
            <a:pPr>
              <a:lnSpc>
                <a:spcPct val="80000"/>
              </a:lnSpc>
            </a:pPr>
            <a:r>
              <a:rPr lang="ru-RU" sz="3000">
                <a:solidFill>
                  <a:schemeClr val="hlink"/>
                </a:solidFill>
              </a:rPr>
              <a:t>анализ и интерпретацию всей информации, полученной в результате самостоятельной поисковой  деятельности, как теоретической, так и практической;</a:t>
            </a:r>
          </a:p>
          <a:p>
            <a:pPr>
              <a:lnSpc>
                <a:spcPct val="80000"/>
              </a:lnSpc>
            </a:pPr>
            <a:r>
              <a:rPr lang="ru-RU" sz="3000">
                <a:solidFill>
                  <a:schemeClr val="hlink"/>
                </a:solidFill>
              </a:rPr>
              <a:t>выводы на основе полученной информации.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000"/>
              <a:t>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000"/>
              <a:t>    </a:t>
            </a:r>
          </a:p>
          <a:p>
            <a:pPr>
              <a:lnSpc>
                <a:spcPct val="80000"/>
              </a:lnSpc>
            </a:pPr>
            <a:endParaRPr lang="ru-RU" sz="3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7688" y="1874838"/>
            <a:ext cx="9623425" cy="4605337"/>
          </a:xfrm>
        </p:spPr>
        <p:txBody>
          <a:bodyPr/>
          <a:lstStyle/>
          <a:p>
            <a:pPr marL="412750" indent="-412750">
              <a:lnSpc>
                <a:spcPct val="80000"/>
              </a:lnSpc>
              <a:buFont typeface="Wingdings" pitchFamily="2" charset="2"/>
              <a:buNone/>
            </a:pPr>
            <a:r>
              <a:rPr lang="ru-RU" b="1">
                <a:solidFill>
                  <a:schemeClr val="hlink"/>
                </a:solidFill>
              </a:rPr>
              <a:t>    Первая группа умений</a:t>
            </a:r>
            <a:r>
              <a:rPr lang="ru-RU">
                <a:solidFill>
                  <a:schemeClr val="hlink"/>
                </a:solidFill>
              </a:rPr>
              <a:t> характеризуется выполнением единичных операций исследования: </a:t>
            </a:r>
          </a:p>
          <a:p>
            <a:pPr marL="412750" indent="-412750">
              <a:lnSpc>
                <a:spcPct val="80000"/>
              </a:lnSpc>
              <a:buFont typeface="Wingdings" pitchFamily="2" charset="2"/>
              <a:buNone/>
            </a:pPr>
            <a:r>
              <a:rPr lang="ru-RU">
                <a:solidFill>
                  <a:schemeClr val="hlink"/>
                </a:solidFill>
              </a:rPr>
              <a:t>   1) наблюдения; </a:t>
            </a:r>
          </a:p>
          <a:p>
            <a:pPr marL="412750" indent="-412750">
              <a:lnSpc>
                <a:spcPct val="80000"/>
              </a:lnSpc>
              <a:buFont typeface="Wingdings" pitchFamily="2" charset="2"/>
              <a:buNone/>
            </a:pPr>
            <a:r>
              <a:rPr lang="ru-RU">
                <a:solidFill>
                  <a:schemeClr val="hlink"/>
                </a:solidFill>
              </a:rPr>
              <a:t>   2) сравнения фактов; </a:t>
            </a:r>
          </a:p>
          <a:p>
            <a:pPr marL="412750" indent="-412750">
              <a:lnSpc>
                <a:spcPct val="80000"/>
              </a:lnSpc>
              <a:buFont typeface="Wingdings" pitchFamily="2" charset="2"/>
              <a:buNone/>
            </a:pPr>
            <a:r>
              <a:rPr lang="ru-RU">
                <a:solidFill>
                  <a:schemeClr val="hlink"/>
                </a:solidFill>
              </a:rPr>
              <a:t>   3) нахождения причинно-следственных связей; </a:t>
            </a:r>
          </a:p>
          <a:p>
            <a:pPr marL="412750" indent="-412750">
              <a:lnSpc>
                <a:spcPct val="80000"/>
              </a:lnSpc>
              <a:buFont typeface="Wingdings" pitchFamily="2" charset="2"/>
              <a:buNone/>
            </a:pPr>
            <a:r>
              <a:rPr lang="ru-RU">
                <a:solidFill>
                  <a:schemeClr val="hlink"/>
                </a:solidFill>
              </a:rPr>
              <a:t>   4) формулирования выводов на основе единичных операций исследования.</a:t>
            </a:r>
            <a:endParaRPr lang="ru-RU" b="1">
              <a:solidFill>
                <a:schemeClr val="hlink"/>
              </a:solidFill>
            </a:endParaRP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ru-RU" sz="3400" b="1">
                <a:latin typeface="Comic Sans MS" pitchFamily="66" charset="0"/>
              </a:rPr>
              <a:t>ГРУППЫ ИССЛЕДОВАТЕЛЬСКИХ УМЕНИЙ ВОСПИТАННИКОВ: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286</TotalTime>
  <Words>850</Words>
  <Application>Microsoft Office PowerPoint</Application>
  <PresentationFormat>Произвольный</PresentationFormat>
  <Paragraphs>89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Tahoma</vt:lpstr>
      <vt:lpstr>Wingdings</vt:lpstr>
      <vt:lpstr>Garamond</vt:lpstr>
      <vt:lpstr>Times New Roman</vt:lpstr>
      <vt:lpstr>Comic Sans MS</vt:lpstr>
      <vt:lpstr>Палитра</vt:lpstr>
      <vt:lpstr>Край</vt:lpstr>
      <vt:lpstr>Учебно-исследовательская деятельность как форма работы по развитию детской одаренности </vt:lpstr>
      <vt:lpstr>Слайд 2</vt:lpstr>
      <vt:lpstr>Слайд 3</vt:lpstr>
      <vt:lpstr>Организационные формы и методы развития интереса школьников: </vt:lpstr>
      <vt:lpstr>Процессуальный компонент учебной исследовательской деятельности:</vt:lpstr>
      <vt:lpstr>Методические факторы, учитываемые  при организации учебно-исследовательской деятельности</vt:lpstr>
      <vt:lpstr>Разноуровневый характер учебно-исследовательской работы школьников </vt:lpstr>
      <vt:lpstr>Разноуровневый характер учебно-исследовательской работы школьников</vt:lpstr>
      <vt:lpstr>ГРУППЫ ИССЛЕДОВАТЕЛЬСКИХ УМЕНИЙ ВОСПИТАННИКОВ:</vt:lpstr>
      <vt:lpstr>ГРУППЫ ИССЛЕДОВАТЕЛЬСКИХ УМЕНИЙ ВОСПИТАННИКОВ:</vt:lpstr>
      <vt:lpstr>ГРУППЫ ИССЛЕДОВАТЕЛЬСКИХ УМЕНИЙ ВОСПИТАННИКОВ:</vt:lpstr>
      <vt:lpstr>УИЗ должны соответствовать определенным дидактическим требованиям: </vt:lpstr>
      <vt:lpstr>Типы  учебно-исследовательских задач эколого-биологической направленности</vt:lpstr>
      <vt:lpstr>Недостатки организации учебно-исследовательской деятельности</vt:lpstr>
      <vt:lpstr>Первоочередная задача:</vt:lpstr>
    </vt:vector>
  </TitlesOfParts>
  <Company>ЦДТ г.Саяногорск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Учебно-исследовательская деятельность как форма работы по развитию детской одаренности</dc:title>
  <dc:creator>Булыгина</dc:creator>
  <cp:lastModifiedBy>User</cp:lastModifiedBy>
  <cp:revision>21</cp:revision>
  <dcterms:created xsi:type="dcterms:W3CDTF">2008-12-11T05:18:30Z</dcterms:created>
  <dcterms:modified xsi:type="dcterms:W3CDTF">2019-04-29T08:39:38Z</dcterms:modified>
</cp:coreProperties>
</file>