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6"/>
  </p:notesMasterIdLst>
  <p:handoutMasterIdLst>
    <p:handoutMasterId r:id="rId17"/>
  </p:handoutMasterIdLst>
  <p:sldIdLst>
    <p:sldId id="256" r:id="rId2"/>
    <p:sldId id="335" r:id="rId3"/>
    <p:sldId id="266" r:id="rId4"/>
    <p:sldId id="271" r:id="rId5"/>
    <p:sldId id="343" r:id="rId6"/>
    <p:sldId id="345" r:id="rId7"/>
    <p:sldId id="336" r:id="rId8"/>
    <p:sldId id="344" r:id="rId9"/>
    <p:sldId id="337" r:id="rId10"/>
    <p:sldId id="338" r:id="rId11"/>
    <p:sldId id="339" r:id="rId12"/>
    <p:sldId id="340" r:id="rId13"/>
    <p:sldId id="342" r:id="rId14"/>
    <p:sldId id="272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89B4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2"/>
    <p:restoredTop sz="94637"/>
  </p:normalViewPr>
  <p:slideViewPr>
    <p:cSldViewPr showGuides="1">
      <p:cViewPr varScale="1">
        <p:scale>
          <a:sx n="82" d="100"/>
          <a:sy n="82" d="100"/>
        </p:scale>
        <p:origin x="1158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98" d="100"/>
          <a:sy n="98" d="100"/>
        </p:scale>
        <p:origin x="-2604" y="-108"/>
      </p:cViewPr>
      <p:guideLst>
        <p:guide orient="horz" pos="2880"/>
        <p:guide pos="2160"/>
      </p:guideLst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E5B9C82-4C28-4C4E-892F-F528D18C9AFD}" type="datetimeFigureOut">
              <a:rPr lang="ru-RU" smtClean="0"/>
              <a:pPr/>
              <a:t>30.05.2019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84876EE-0A78-4ABC-9A78-551F5737D7A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064165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AD72B5-9CAA-49BB-ADA9-733671B3AB1D}" type="datetimeFigureOut">
              <a:rPr lang="ru-RU" smtClean="0"/>
              <a:pPr/>
              <a:t>30.05.2019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8B297C-843D-43A6-A432-65C9F9264BA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65518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8B297C-843D-43A6-A432-65C9F9264BA0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514722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обнаруживает себя тревожная тенденция – фактическое разрушение взрослыми необыденного мира детских игр, сказок, фантазий. Некоторые из них уже давно превращены взрослыми в элемент массовой индустрии детских развлечений (телевидение, компьютерные игры, сетевые среды и т.д.), другие – в прикладное средство достижения неких дидактических целей (тренаж, обучение через игру и сказку). И в первом, и во втором случае у детей притупляется не только естественное переживание чудесности, но и элементарное чувство новизны при соприкосновении со сферой необыденного, развивается так называемый бытовизм в его восприятии. Бытовизм проявляется, например, в стремлении некоторых дошкольников интерпретировать сказочные события в утилитарных категориях здравого смысла (это даже поощряется взрослыми – ведь дети начинают смотреть на мир их глазами). Сказка перестала восприниматься детьми как чудо и таинство, а игра – как событие.</a:t>
            </a:r>
          </a:p>
          <a:p>
            <a:r>
              <a:rPr lang="ru-RU" dirty="0" smtClean="0"/>
              <a:t>«Принцип </a:t>
            </a:r>
            <a:r>
              <a:rPr lang="ru-RU" dirty="0" err="1" smtClean="0"/>
              <a:t>необыденности</a:t>
            </a:r>
            <a:r>
              <a:rPr lang="ru-RU" dirty="0" smtClean="0"/>
              <a:t>» имеет шанс стать одним из основных принципов современной дошкольной педагогики. Он позволяет наметить вектор движения от педагогики повседневности к педагогике развития.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8B297C-843D-43A6-A432-65C9F9264BA0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96800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>
                <a:solidFill>
                  <a:srgbClr val="0070C0"/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dirty="0" smtClean="0"/>
              <a:t>Образец подзаголовка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B1654982-ECE3-4B5B-8E77-B72776F88895}" type="datetime1">
              <a:rPr lang="ru-RU" smtClean="0"/>
              <a:pPr/>
              <a:t>30.05.2019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902F8198-9114-4FB0-9D23-06A30A0AC4A1}" type="slidenum">
              <a:rPr lang="ru-RU" smtClean="0"/>
              <a:pPr/>
              <a:t>‹#›</a:t>
            </a:fld>
            <a:endParaRPr lang="ru-RU" dirty="0"/>
          </a:p>
        </p:txBody>
      </p:sp>
      <p:pic>
        <p:nvPicPr>
          <p:cNvPr id="9" name="Picture 4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97438"/>
            <a:ext cx="9144000" cy="10633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704735" y="1265638"/>
            <a:ext cx="4103634" cy="3077726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38355" y="4437112"/>
            <a:ext cx="4089629" cy="16457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EDBFD4-C34C-408C-90A3-E4D108ADFA87}" type="datetime1">
              <a:rPr lang="ru-RU" smtClean="0"/>
              <a:pPr/>
              <a:t>30.05.2019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2F8198-9114-4FB0-9D23-06A30A0AC4A1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11" name="Picture 2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6328588"/>
            <a:ext cx="3276364" cy="2687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Рисунок 2"/>
          <p:cNvSpPr>
            <a:spLocks noGrp="1"/>
          </p:cNvSpPr>
          <p:nvPr>
            <p:ph type="pic" idx="13"/>
          </p:nvPr>
        </p:nvSpPr>
        <p:spPr>
          <a:xfrm>
            <a:off x="323528" y="1265638"/>
            <a:ext cx="4103634" cy="3077726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29" name="Заголовок 28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200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0" name="Текст 3"/>
          <p:cNvSpPr>
            <a:spLocks noGrp="1"/>
          </p:cNvSpPr>
          <p:nvPr>
            <p:ph type="body" sz="half" idx="14"/>
          </p:nvPr>
        </p:nvSpPr>
        <p:spPr>
          <a:xfrm>
            <a:off x="4716016" y="4437112"/>
            <a:ext cx="4089629" cy="16457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441476" y="620688"/>
            <a:ext cx="5082852" cy="62373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8" name="Рисунок 7"/>
          <p:cNvSpPr>
            <a:spLocks noGrp="1"/>
          </p:cNvSpPr>
          <p:nvPr>
            <p:ph type="pic" sz="quarter" idx="10"/>
          </p:nvPr>
        </p:nvSpPr>
        <p:spPr>
          <a:xfrm>
            <a:off x="145604" y="404664"/>
            <a:ext cx="1598400" cy="2268000"/>
          </a:xfrm>
        </p:spPr>
        <p:txBody>
          <a:bodyPr/>
          <a:lstStyle/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9" name="Рисунок 7"/>
          <p:cNvSpPr>
            <a:spLocks noGrp="1"/>
          </p:cNvSpPr>
          <p:nvPr>
            <p:ph type="pic" sz="quarter" idx="11"/>
          </p:nvPr>
        </p:nvSpPr>
        <p:spPr>
          <a:xfrm>
            <a:off x="577652" y="1556792"/>
            <a:ext cx="1598400" cy="2268000"/>
          </a:xfrm>
        </p:spPr>
        <p:txBody>
          <a:bodyPr/>
          <a:lstStyle/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6" name="Рисунок 7"/>
          <p:cNvSpPr>
            <a:spLocks noGrp="1"/>
          </p:cNvSpPr>
          <p:nvPr>
            <p:ph type="pic" sz="quarter" idx="12"/>
          </p:nvPr>
        </p:nvSpPr>
        <p:spPr>
          <a:xfrm>
            <a:off x="145604" y="2564904"/>
            <a:ext cx="1598400" cy="2268000"/>
          </a:xfrm>
        </p:spPr>
        <p:txBody>
          <a:bodyPr/>
          <a:lstStyle/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7" name="Рисунок 7"/>
          <p:cNvSpPr>
            <a:spLocks noGrp="1"/>
          </p:cNvSpPr>
          <p:nvPr>
            <p:ph type="pic" sz="quarter" idx="13"/>
          </p:nvPr>
        </p:nvSpPr>
        <p:spPr>
          <a:xfrm>
            <a:off x="577652" y="3645024"/>
            <a:ext cx="1598400" cy="2268000"/>
          </a:xfrm>
        </p:spPr>
        <p:txBody>
          <a:bodyPr/>
          <a:lstStyle/>
          <a:p>
            <a:r>
              <a:rPr lang="ru-RU" smtClean="0"/>
              <a:t>Вставка рисунка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 userDrawn="1"/>
        </p:nvSpPr>
        <p:spPr>
          <a:xfrm>
            <a:off x="-108520" y="0"/>
            <a:ext cx="925252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143000"/>
          </a:xfrm>
        </p:spPr>
        <p:txBody>
          <a:bodyPr/>
          <a:lstStyle>
            <a:lvl1pPr>
              <a:defRPr sz="3200">
                <a:solidFill>
                  <a:srgbClr val="0070C0"/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400"/>
            </a:lvl1pPr>
            <a:lvl2pPr>
              <a:defRPr sz="2000"/>
            </a:lvl2pPr>
            <a:lvl5pPr>
              <a:defRPr sz="1600"/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1C89FF-C488-4330-89BA-6B8DC53F0BE9}" type="datetime1">
              <a:rPr lang="ru-RU" smtClean="0"/>
              <a:pPr/>
              <a:t>30.05.2019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2F8198-9114-4FB0-9D23-06A30A0AC4A1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13" name="Picture 2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6328588"/>
            <a:ext cx="3276364" cy="2687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Прямоугольник 13"/>
          <p:cNvSpPr/>
          <p:nvPr userDrawn="1"/>
        </p:nvSpPr>
        <p:spPr>
          <a:xfrm>
            <a:off x="-108520" y="6748988"/>
            <a:ext cx="9252520" cy="108012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50000">
                <a:schemeClr val="bg1">
                  <a:lumMod val="50000"/>
                </a:schemeClr>
              </a:gs>
              <a:gs pos="100000">
                <a:schemeClr val="bg1">
                  <a:lumMod val="50000"/>
                </a:schemeClr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 userDrawn="1"/>
        </p:nvSpPr>
        <p:spPr>
          <a:xfrm>
            <a:off x="-108520" y="0"/>
            <a:ext cx="9252520" cy="108012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50000">
                <a:schemeClr val="bg1">
                  <a:lumMod val="50000"/>
                </a:schemeClr>
              </a:gs>
              <a:gs pos="100000">
                <a:schemeClr val="bg1">
                  <a:lumMod val="50000"/>
                </a:schemeClr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>
                <a:solidFill>
                  <a:srgbClr val="0070C0"/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B62B8708-D45F-4B89-B047-EC7B00E0CFD2}" type="datetime1">
              <a:rPr lang="ru-RU" smtClean="0"/>
              <a:pPr/>
              <a:t>30.05.2019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902F8198-9114-4FB0-9D23-06A30A0AC4A1}" type="slidenum">
              <a:rPr lang="ru-RU" smtClean="0"/>
              <a:pPr/>
              <a:t>‹#›</a:t>
            </a:fld>
            <a:endParaRPr lang="ru-RU" dirty="0"/>
          </a:p>
        </p:txBody>
      </p:sp>
      <p:pic>
        <p:nvPicPr>
          <p:cNvPr id="7" name="Picture 4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97438"/>
            <a:ext cx="9144000" cy="10633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 userDrawn="1"/>
        </p:nvSpPr>
        <p:spPr>
          <a:xfrm>
            <a:off x="-108520" y="0"/>
            <a:ext cx="925252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200">
                <a:solidFill>
                  <a:srgbClr val="0070C0"/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05C647-B502-47F2-B896-5CE1E04EC7F7}" type="datetime1">
              <a:rPr lang="ru-RU" smtClean="0"/>
              <a:pPr/>
              <a:t>30.05.2019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2F8198-9114-4FB0-9D23-06A30A0AC4A1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13" name="Picture 2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6328588"/>
            <a:ext cx="3276364" cy="2687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Прямоугольник 13"/>
          <p:cNvSpPr/>
          <p:nvPr userDrawn="1"/>
        </p:nvSpPr>
        <p:spPr>
          <a:xfrm>
            <a:off x="-108520" y="6748988"/>
            <a:ext cx="9252520" cy="108012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50000">
                <a:schemeClr val="bg1">
                  <a:lumMod val="50000"/>
                </a:schemeClr>
              </a:gs>
              <a:gs pos="100000">
                <a:schemeClr val="bg1">
                  <a:lumMod val="50000"/>
                </a:schemeClr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 userDrawn="1"/>
        </p:nvSpPr>
        <p:spPr>
          <a:xfrm>
            <a:off x="-108520" y="0"/>
            <a:ext cx="9252520" cy="108012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50000">
                <a:schemeClr val="bg1">
                  <a:lumMod val="50000"/>
                </a:schemeClr>
              </a:gs>
              <a:gs pos="100000">
                <a:schemeClr val="bg1">
                  <a:lumMod val="50000"/>
                </a:schemeClr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 userDrawn="1"/>
        </p:nvSpPr>
        <p:spPr>
          <a:xfrm>
            <a:off x="-108520" y="0"/>
            <a:ext cx="925252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200">
                <a:solidFill>
                  <a:srgbClr val="0070C0"/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531F40-1874-4F64-B44F-20A15D634CB1}" type="datetime1">
              <a:rPr lang="ru-RU" smtClean="0"/>
              <a:pPr/>
              <a:t>30.05.2019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2F8198-9114-4FB0-9D23-06A30A0AC4A1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15" name="Picture 2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6328588"/>
            <a:ext cx="3276364" cy="2687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Прямоугольник 15"/>
          <p:cNvSpPr/>
          <p:nvPr userDrawn="1"/>
        </p:nvSpPr>
        <p:spPr>
          <a:xfrm>
            <a:off x="-108520" y="6748988"/>
            <a:ext cx="9252520" cy="108012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50000">
                <a:schemeClr val="bg1">
                  <a:lumMod val="50000"/>
                </a:schemeClr>
              </a:gs>
              <a:gs pos="100000">
                <a:schemeClr val="bg1">
                  <a:lumMod val="50000"/>
                </a:schemeClr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 userDrawn="1"/>
        </p:nvSpPr>
        <p:spPr>
          <a:xfrm>
            <a:off x="-108520" y="0"/>
            <a:ext cx="9252520" cy="108012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50000">
                <a:schemeClr val="bg1">
                  <a:lumMod val="50000"/>
                </a:schemeClr>
              </a:gs>
              <a:gs pos="100000">
                <a:schemeClr val="bg1">
                  <a:lumMod val="50000"/>
                </a:schemeClr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 userDrawn="1"/>
        </p:nvSpPr>
        <p:spPr>
          <a:xfrm>
            <a:off x="-108520" y="0"/>
            <a:ext cx="925252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200">
                <a:solidFill>
                  <a:srgbClr val="0070C0"/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34C10C-38E3-437F-9E9F-5F0FBF4DE2E7}" type="datetime1">
              <a:rPr lang="ru-RU" smtClean="0"/>
              <a:pPr/>
              <a:t>30.05.2019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2F8198-9114-4FB0-9D23-06A30A0AC4A1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11" name="Picture 2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6328588"/>
            <a:ext cx="3276364" cy="2687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Прямоугольник 11"/>
          <p:cNvSpPr/>
          <p:nvPr userDrawn="1"/>
        </p:nvSpPr>
        <p:spPr>
          <a:xfrm>
            <a:off x="-108520" y="6748988"/>
            <a:ext cx="9252520" cy="108012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50000">
                <a:schemeClr val="bg1">
                  <a:lumMod val="50000"/>
                </a:schemeClr>
              </a:gs>
              <a:gs pos="100000">
                <a:schemeClr val="bg1">
                  <a:lumMod val="50000"/>
                </a:schemeClr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 userDrawn="1"/>
        </p:nvSpPr>
        <p:spPr>
          <a:xfrm>
            <a:off x="-108520" y="0"/>
            <a:ext cx="9252520" cy="108012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50000">
                <a:schemeClr val="bg1">
                  <a:lumMod val="50000"/>
                </a:schemeClr>
              </a:gs>
              <a:gs pos="100000">
                <a:schemeClr val="bg1">
                  <a:lumMod val="50000"/>
                </a:schemeClr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99FE9-C4C4-421C-8420-5EF5B26BD74F}" type="datetime1">
              <a:rPr lang="ru-RU" smtClean="0"/>
              <a:pPr/>
              <a:t>30.05.2019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2F8198-9114-4FB0-9D23-06A30A0AC4A1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10" name="Picture 2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6328588"/>
            <a:ext cx="3276364" cy="2687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 userDrawn="1"/>
        </p:nvSpPr>
        <p:spPr>
          <a:xfrm>
            <a:off x="-108520" y="0"/>
            <a:ext cx="925252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>
                <a:solidFill>
                  <a:srgbClr val="0070C0"/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0F4648-08FD-4020-86D2-F789BB84DAF6}" type="datetime1">
              <a:rPr lang="ru-RU" smtClean="0"/>
              <a:pPr/>
              <a:t>30.05.2019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2F8198-9114-4FB0-9D23-06A30A0AC4A1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13" name="Picture 2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6328588"/>
            <a:ext cx="3276364" cy="2687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Прямоугольник 13"/>
          <p:cNvSpPr/>
          <p:nvPr userDrawn="1"/>
        </p:nvSpPr>
        <p:spPr>
          <a:xfrm>
            <a:off x="-108520" y="6748988"/>
            <a:ext cx="9252520" cy="108012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50000">
                <a:schemeClr val="bg1">
                  <a:lumMod val="50000"/>
                </a:schemeClr>
              </a:gs>
              <a:gs pos="100000">
                <a:schemeClr val="bg1">
                  <a:lumMod val="50000"/>
                </a:schemeClr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 userDrawn="1"/>
        </p:nvSpPr>
        <p:spPr>
          <a:xfrm>
            <a:off x="-108520" y="0"/>
            <a:ext cx="9252520" cy="108012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50000">
                <a:schemeClr val="bg1">
                  <a:lumMod val="50000"/>
                </a:schemeClr>
              </a:gs>
              <a:gs pos="100000">
                <a:schemeClr val="bg1">
                  <a:lumMod val="50000"/>
                </a:schemeClr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60340" y="1265637"/>
            <a:ext cx="4615916" cy="3461937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869160"/>
            <a:ext cx="5486400" cy="130304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CAD0FC-C1F1-489B-B61D-C32AA09ED968}" type="datetime1">
              <a:rPr lang="ru-RU" smtClean="0"/>
              <a:pPr/>
              <a:t>30.05.2019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2F8198-9114-4FB0-9D23-06A30A0AC4A1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11" name="Picture 2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6328588"/>
            <a:ext cx="3276364" cy="2687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Заголовок 1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200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E89F7D-DDB0-4D63-942B-73224E08081F}" type="datetime1">
              <a:rPr lang="ru-RU" smtClean="0"/>
              <a:pPr/>
              <a:t>30.05.2019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804248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2F8198-9114-4FB0-9D23-06A30A0AC4A1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19" name="Picture 2"/>
          <p:cNvPicPr>
            <a:picLocks noChangeAspect="1" noChangeArrowheads="1"/>
          </p:cNvPicPr>
          <p:nvPr userDrawn="1"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9532" y="6328588"/>
            <a:ext cx="3276364" cy="2687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Прямоугольник 9"/>
          <p:cNvSpPr/>
          <p:nvPr userDrawn="1"/>
        </p:nvSpPr>
        <p:spPr>
          <a:xfrm>
            <a:off x="0" y="6748988"/>
            <a:ext cx="9144000" cy="109012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50000">
                <a:schemeClr val="bg1">
                  <a:lumMod val="50000"/>
                </a:schemeClr>
              </a:gs>
              <a:gs pos="100000">
                <a:schemeClr val="bg1">
                  <a:lumMod val="50000"/>
                </a:schemeClr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 userDrawn="1"/>
        </p:nvSpPr>
        <p:spPr>
          <a:xfrm>
            <a:off x="0" y="0"/>
            <a:ext cx="9144000" cy="109012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50000">
                <a:schemeClr val="bg1">
                  <a:lumMod val="50000"/>
                </a:schemeClr>
              </a:gs>
              <a:gs pos="100000">
                <a:schemeClr val="bg1">
                  <a:lumMod val="50000"/>
                </a:schemeClr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3600" kern="1200">
          <a:solidFill>
            <a:srgbClr val="0070C0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20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23.jpeg"/><Relationship Id="rId4" Type="http://schemas.openxmlformats.org/officeDocument/2006/relationships/image" Target="../media/image2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25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27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12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1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1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5985284"/>
            <a:ext cx="9144000" cy="72008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2244"/>
          <a:stretch/>
        </p:blipFill>
        <p:spPr>
          <a:xfrm>
            <a:off x="0" y="0"/>
            <a:ext cx="9172527" cy="6818853"/>
          </a:xfrm>
          <a:prstGeom prst="rect">
            <a:avLst/>
          </a:prstGeom>
        </p:spPr>
      </p:pic>
      <p:sp>
        <p:nvSpPr>
          <p:cNvPr id="4" name="Заголовок 1"/>
          <p:cNvSpPr>
            <a:spLocks noGrp="1"/>
          </p:cNvSpPr>
          <p:nvPr>
            <p:ph type="ctrTitle"/>
          </p:nvPr>
        </p:nvSpPr>
        <p:spPr>
          <a:xfrm>
            <a:off x="891607" y="2129272"/>
            <a:ext cx="8280920" cy="1872208"/>
          </a:xfrm>
        </p:spPr>
        <p:txBody>
          <a:bodyPr>
            <a:noAutofit/>
          </a:bodyPr>
          <a:lstStyle/>
          <a:p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Модель парциальной программы </a:t>
            </a:r>
            <a:r>
              <a:rPr 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Умные пальчики», </a:t>
            </a:r>
            <a:r>
              <a:rPr 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 </a:t>
            </a:r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средство развития творческих </a:t>
            </a:r>
            <a:r>
              <a:rPr 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способностей дошкольников</a:t>
            </a:r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51620" y="170544"/>
            <a:ext cx="1515525" cy="216042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3383868" y="4509120"/>
            <a:ext cx="5616624" cy="1688604"/>
          </a:xfrm>
          <a:prstGeom prst="rect">
            <a:avLst/>
          </a:prstGeom>
        </p:spPr>
        <p:txBody>
          <a:bodyPr vert="horz" lIns="145132" tIns="72568" rIns="145132" bIns="72568" rtlCol="0" anchor="ctr">
            <a:noAutofit/>
          </a:bodyPr>
          <a:lstStyle/>
          <a:p>
            <a:pPr algn="r">
              <a:spcBef>
                <a:spcPct val="0"/>
              </a:spcBef>
            </a:pPr>
            <a:r>
              <a:rPr lang="ru-RU" sz="2000" b="1" dirty="0" smtClean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Старший воспитатель «Детский сад № 55» </a:t>
            </a:r>
          </a:p>
          <a:p>
            <a:pPr algn="r">
              <a:spcBef>
                <a:spcPct val="0"/>
              </a:spcBef>
            </a:pPr>
            <a:r>
              <a:rPr lang="ru-RU" sz="2000" b="1" dirty="0" smtClean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Энгельсского муниципального района </a:t>
            </a:r>
          </a:p>
          <a:p>
            <a:pPr algn="r">
              <a:spcBef>
                <a:spcPct val="0"/>
              </a:spcBef>
            </a:pPr>
            <a:r>
              <a:rPr lang="ru-RU" sz="2000" b="1" dirty="0" smtClean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Саратовской области</a:t>
            </a:r>
          </a:p>
          <a:p>
            <a:pPr algn="r">
              <a:spcBef>
                <a:spcPct val="0"/>
              </a:spcBef>
            </a:pPr>
            <a:r>
              <a:rPr lang="ru-RU" sz="2000" b="1" dirty="0" smtClean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Барсукова Ольга Викторовна</a:t>
            </a:r>
            <a:endParaRPr lang="ru-RU" sz="2000" b="1" dirty="0"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1275" y="0"/>
            <a:ext cx="9175275" cy="6822015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755576" y="476672"/>
            <a:ext cx="8208912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Занимаясь </a:t>
            </a:r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конструированием из природного и бросового материала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ребенок ближе знакомиться с растительным миром, вовлекается в наблюдения за природными явлениями, учиться бережно относиться к предметам, сделанным своими руками. Любая работа с природным и бросовым материалом: поделки из шишек, орехов или листьев, губок для посуды или пластиковых ложек – не только увлекательна, но и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познавательна для детей.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5616" y="2723441"/>
            <a:ext cx="3995936" cy="299695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831747" y="2959173"/>
            <a:ext cx="4853391" cy="36622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7875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1275" y="0"/>
            <a:ext cx="9175275" cy="6822015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755576" y="476672"/>
            <a:ext cx="820891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Конструирование </a:t>
            </a:r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 бумаги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требует развития пространственных</a:t>
            </a:r>
          </a:p>
          <a:p>
            <a:pPr algn="ctr"/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представлений, внимательности и точности действий. Методика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бумажного конструирования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предусматривает, как правило, наглядное и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обстоятельное объяснение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процесса изготовления каждой поделки. При этом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большее значение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имеет образец, сделанный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педагогом (даже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старшем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дошкольном возрасте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). 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1540" y="2415610"/>
            <a:ext cx="5232073" cy="3139244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78832" y="4581426"/>
            <a:ext cx="2383777" cy="2002373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76056" y="3926760"/>
            <a:ext cx="3515883" cy="26369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0520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52" y="21957"/>
            <a:ext cx="9175275" cy="6822015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899592" y="476672"/>
            <a:ext cx="792088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Моделирование </a:t>
            </a:r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конструирование из ткани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наряду с другими</a:t>
            </a:r>
          </a:p>
          <a:p>
            <a:pPr algn="ctr"/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видами работ, служит основой физического, умственного и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эстетического развития детей.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процессе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работы с  текстильными материалами дети прилагают определенные усилия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что способствует укреплению мышц пальцев рук, отработке</a:t>
            </a:r>
          </a:p>
          <a:p>
            <a:pPr algn="ctr"/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координации движений, общему физическому развитию.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544" y="2564904"/>
            <a:ext cx="3888432" cy="291632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098" name="Picture 2" descr="ÐÐ°ÑÑÐ¸Ð½ÐºÐ¸ Ð¿Ð¾ Ð·Ð°Ð¿ÑÐ¾ÑÑ Ñ Ð´ÐµÑÑÐ¼Ð¸  ÐºÐ¾Ð½ÑÑÑÑÐºÑÑÑÐ¸ÑÐ¾Ð²Ð°Ð½Ð¸Ðµ  Ð¸Ð· ÑÐºÐ°Ð½Ð¸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743908" y="3320988"/>
            <a:ext cx="4910959" cy="30734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29595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1275" y="-15153"/>
            <a:ext cx="9175275" cy="6822015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899592" y="476672"/>
            <a:ext cx="792088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Конструирование по замыслу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обладает большими возможностями для развертывания творчества детей, для проявления их самостоятельности; здесь ребенок сам решает, что и как он будет конструировать. Но надо помнить, что создание замысла будущей конструкции и его осуществление - достаточно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трудная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задача для дошкольников: замыслы неустойчивы и часто </a:t>
            </a:r>
            <a:endParaRPr lang="ru-RU" sz="2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меняются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процессе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деятельности.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4389" y="2816932"/>
            <a:ext cx="4331973" cy="324898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98058" y="3395854"/>
            <a:ext cx="4188715" cy="31415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938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5638" y="17992"/>
            <a:ext cx="9175275" cy="6822015"/>
          </a:xfrm>
          <a:prstGeom prst="rect">
            <a:avLst/>
          </a:prstGeom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746" y="248277"/>
            <a:ext cx="9144000" cy="1512168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программе «Умные пальчики» предусмотрена система мониторинга освоения Программы, представленная в виде педагогической диагностики 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971600" y="1749715"/>
            <a:ext cx="7848872" cy="50321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marR="1270" lvl="0" indent="-342900" algn="just" fontAlgn="base">
              <a:spcAft>
                <a:spcPts val="1140"/>
              </a:spcAft>
              <a:buClr>
                <a:srgbClr val="FF0000"/>
              </a:buClr>
              <a:buSzPts val="1400"/>
              <a:buFont typeface="Wingdings" panose="05000000000000000000" pitchFamily="2" charset="2"/>
              <a:buChar char="q"/>
            </a:pPr>
            <a:r>
              <a:rPr lang="ru-RU" sz="1400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целенаправленно</a:t>
            </a:r>
            <a:r>
              <a:rPr lang="ru-RU" sz="1400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мотивированно, увлеченно, самостоятельно, </a:t>
            </a:r>
            <a:r>
              <a:rPr lang="ru-RU" sz="1400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творчески создает </a:t>
            </a:r>
            <a:r>
              <a:rPr lang="ru-RU" sz="1400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оригинальные изделия, конструкции, композиции;</a:t>
            </a:r>
          </a:p>
          <a:p>
            <a:pPr marL="342900" marR="1270" lvl="0" indent="-342900" algn="just" fontAlgn="base">
              <a:spcAft>
                <a:spcPts val="1140"/>
              </a:spcAft>
              <a:buClr>
                <a:srgbClr val="FF0000"/>
              </a:buClr>
              <a:buSzPts val="1400"/>
              <a:buFont typeface="Wingdings" panose="05000000000000000000" pitchFamily="2" charset="2"/>
              <a:buChar char="q"/>
            </a:pPr>
            <a:r>
              <a:rPr lang="ru-RU" sz="1400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конструирует по своему замыслу, предложенной теме, заданному условию(или ряду условий), словесной задаче, схеме, алгоритму, фотографии, рисунку, частичному образцу (в т.ч. с изменением ракурса);</a:t>
            </a:r>
          </a:p>
          <a:p>
            <a:pPr marL="342900" marR="1270" lvl="0" indent="-342900" algn="just" fontAlgn="base">
              <a:spcAft>
                <a:spcPts val="1140"/>
              </a:spcAft>
              <a:buClr>
                <a:srgbClr val="FF0000"/>
              </a:buClr>
              <a:buSzPts val="1400"/>
              <a:buFont typeface="Wingdings" panose="05000000000000000000" pitchFamily="2" charset="2"/>
              <a:buChar char="q"/>
            </a:pPr>
            <a:r>
              <a:rPr lang="ru-RU" sz="1400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осмысленно видоизменяет (трансформирует) постройки по ситуации</a:t>
            </a:r>
            <a:r>
              <a:rPr lang="ru-RU" sz="1400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изменяя </a:t>
            </a:r>
            <a:r>
              <a:rPr lang="ru-RU" sz="1400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их высоту, площадь, конфигурацию, устойчивость, способ размещения в пространстве, декор и другие характеристики;</a:t>
            </a:r>
          </a:p>
          <a:p>
            <a:pPr marL="342900" marR="1270" lvl="0" indent="-342900" algn="just" fontAlgn="base">
              <a:spcAft>
                <a:spcPts val="1140"/>
              </a:spcAft>
              <a:buClr>
                <a:srgbClr val="FF0000"/>
              </a:buClr>
              <a:buSzPts val="1400"/>
              <a:buFont typeface="Wingdings" panose="05000000000000000000" pitchFamily="2" charset="2"/>
              <a:buChar char="q"/>
            </a:pPr>
            <a:r>
              <a:rPr lang="ru-RU" sz="1400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умеет действовать индивидуально, в парах и в «команде», </a:t>
            </a:r>
            <a:r>
              <a:rPr lang="ru-RU" sz="1400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активно включается </a:t>
            </a:r>
            <a:r>
              <a:rPr lang="ru-RU" sz="1400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сотрудничество с другими детьми и взрослыми, </a:t>
            </a:r>
            <a:r>
              <a:rPr lang="ru-RU" sz="1400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охотно</a:t>
            </a: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4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участвует в коллективной деятельности, связанной с совместным конструированием и обыгрыванием построек, игрушек, игровых и театральных атрибутов;</a:t>
            </a:r>
          </a:p>
          <a:p>
            <a:pPr marL="342900" marR="1270" lvl="0" indent="-342900" algn="just" fontAlgn="base">
              <a:spcAft>
                <a:spcPts val="1140"/>
              </a:spcAft>
              <a:buClr>
                <a:srgbClr val="FF0000"/>
              </a:buClr>
              <a:buSzPts val="1400"/>
              <a:buFont typeface="Wingdings" panose="05000000000000000000" pitchFamily="2" charset="2"/>
              <a:buChar char="q"/>
            </a:pPr>
            <a:r>
              <a:rPr lang="ru-RU" sz="1400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самостоятельно </a:t>
            </a:r>
            <a:r>
              <a:rPr lang="ru-RU" sz="1400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планирует и организует деятельность (индивидуальную </a:t>
            </a:r>
            <a:r>
              <a:rPr lang="ru-RU" sz="1400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 коллективную</a:t>
            </a:r>
            <a:r>
              <a:rPr lang="ru-RU" sz="1400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), обдумывает и разрабатывает замысел, выбирает материалы, определяет оптимальные способы конструирования, критично оценивает достигнутый результат на соответствие поставленной цели;</a:t>
            </a:r>
          </a:p>
          <a:p>
            <a:pPr marL="342900" marR="1270" lvl="0" indent="-342900" algn="just" fontAlgn="base">
              <a:spcAft>
                <a:spcPts val="1140"/>
              </a:spcAft>
              <a:buClr>
                <a:srgbClr val="FF0000"/>
              </a:buClr>
              <a:buSzPts val="1400"/>
              <a:buFont typeface="Wingdings" panose="05000000000000000000" pitchFamily="2" charset="2"/>
              <a:buChar char="q"/>
            </a:pPr>
            <a:r>
              <a:rPr lang="ru-RU" sz="1400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адекватно относиться к затруднениям и ошибкам – выявляет причины</a:t>
            </a:r>
            <a:r>
              <a:rPr lang="ru-RU" sz="1400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апробирует </a:t>
            </a:r>
            <a:r>
              <a:rPr lang="ru-RU" sz="1400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новые способы для достижения качественного результата;</a:t>
            </a:r>
          </a:p>
          <a:p>
            <a:pPr marL="342900" marR="1270" lvl="0" indent="-342900" algn="just" fontAlgn="base">
              <a:spcAft>
                <a:spcPts val="1140"/>
              </a:spcAft>
              <a:buClr>
                <a:srgbClr val="FF0000"/>
              </a:buClr>
              <a:buSzPts val="1400"/>
              <a:buFont typeface="Wingdings" panose="05000000000000000000" pitchFamily="2" charset="2"/>
              <a:buChar char="q"/>
            </a:pPr>
            <a:r>
              <a:rPr lang="ru-RU" sz="1400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умеет презентовать созданную конструкцию другими людьми – детям </a:t>
            </a:r>
            <a:r>
              <a:rPr lang="ru-RU" sz="1400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 взрослым</a:t>
            </a:r>
            <a:r>
              <a:rPr lang="ru-RU" sz="1400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591780" y="1507353"/>
            <a:ext cx="608467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u="sng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Ожидаемые результаты освоения Программы</a:t>
            </a:r>
            <a:endParaRPr lang="ru-RU" u="sng" dirty="0"/>
          </a:p>
        </p:txBody>
      </p:sp>
    </p:spTree>
    <p:extLst>
      <p:ext uri="{BB962C8B-B14F-4D97-AF65-F5344CB8AC3E}">
        <p14:creationId xmlns:p14="http://schemas.microsoft.com/office/powerpoint/2010/main" val="2280708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44524" y="4265"/>
            <a:ext cx="9288524" cy="6822015"/>
          </a:xfrm>
          <a:prstGeom prst="rect">
            <a:avLst/>
          </a:prstGeom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2F8198-9114-4FB0-9D23-06A30A0AC4A1}" type="slidenum">
              <a:rPr lang="ru-RU" smtClean="0"/>
              <a:pPr/>
              <a:t>2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91580" y="3874499"/>
            <a:ext cx="8146268" cy="28315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Парциальная </a:t>
            </a:r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образовательная программа «Умные пальчики: </a:t>
            </a:r>
            <a:r>
              <a:rPr lang="ru-RU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конструирование в </a:t>
            </a:r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детском саду» </a:t>
            </a:r>
            <a:r>
              <a:rPr lang="ru-RU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направлена </a:t>
            </a:r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реализацию запроса</a:t>
            </a:r>
          </a:p>
          <a:p>
            <a:pPr algn="just"/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современного социума – семьи и государства – к воспитанию</a:t>
            </a:r>
          </a:p>
          <a:p>
            <a:pPr algn="just"/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одухотворенного человека – созидателя, готового к встрече с быстро</a:t>
            </a:r>
          </a:p>
          <a:p>
            <a:pPr algn="just"/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меняющимся миром и стремительно обновляющейся культурой, способного </a:t>
            </a:r>
            <a:r>
              <a:rPr lang="ru-RU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 самоактуализации </a:t>
            </a:r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саморазвитию на всех этапах своей жизни, </a:t>
            </a:r>
            <a:r>
              <a:rPr lang="ru-RU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умеющего работать </a:t>
            </a:r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команде и отвечающего за свои </a:t>
            </a:r>
            <a:r>
              <a:rPr lang="ru-RU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поступки и рассчитана на </a:t>
            </a:r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детей от 3 до 7 лет</a:t>
            </a:r>
            <a:r>
              <a:rPr lang="ru-RU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000" i="1" dirty="0" smtClean="0"/>
              <a:t>	</a:t>
            </a:r>
            <a:r>
              <a:rPr lang="ru-RU" i="1" dirty="0" smtClean="0"/>
              <a:t>					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3861574" y="3103033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Создатель программы </a:t>
            </a:r>
          </a:p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развивающего дошкольного образования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3485" y="404664"/>
            <a:ext cx="2236862" cy="3188718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38773" y="550440"/>
            <a:ext cx="2448272" cy="244827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75275" cy="6822015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5713" y="504835"/>
            <a:ext cx="1845889" cy="2630517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2690551" y="274718"/>
            <a:ext cx="6259819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Целью Программы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является создание условий для открытия ребенком природы, социума и человеческой культуры в процессе активной творческой деятельности, направленной на осмысленное преобразование различных материалов и конструирование гармоничных сооружений (изделий, построек), расширение опыта позитивного взаимодействия и сотрудничества с другими людьми (детьми и взрослыми), содействие формированию эмоционально-ценностного отношения к окружающему миру и «Я – концепции творца».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079104" y="3182987"/>
            <a:ext cx="8064896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образовательные задачи Программы: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Проектировать условия для освоения детьми конструирования как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преобразующей творческой деятельности человека, познающего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окружающий мир и создающего человеческую культуру.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Развивать восприятие, мышление и творческое воображение как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эмоционально – интеллектуального процесса «открытия» окружающего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мира и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самого себя.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Содействовать формированию эмоционально – ценностного отношения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 окружающему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миру во всем его многообразии, становлению картины мира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«Я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концепции творца».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 Создавать условия для осмысления разных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материалов.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5638" y="17992"/>
            <a:ext cx="9175275" cy="682201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5717" b="16628"/>
          <a:stretch/>
        </p:blipFill>
        <p:spPr>
          <a:xfrm>
            <a:off x="1295636" y="1628800"/>
            <a:ext cx="7025922" cy="486054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1131162" y="584684"/>
            <a:ext cx="717624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Модель реализации </a:t>
            </a:r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парциальной программы «Умные пальчики</a:t>
            </a:r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»</a:t>
            </a:r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8422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5638" y="6269"/>
            <a:ext cx="9175275" cy="6822015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727684" y="404664"/>
            <a:ext cx="6282444" cy="11652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890" marR="2540" indent="-6350" algn="ctr">
              <a:lnSpc>
                <a:spcPct val="103000"/>
              </a:lnSpc>
              <a:spcAft>
                <a:spcPts val="1130"/>
              </a:spcAft>
            </a:pPr>
            <a: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Примерное планирование совместной деятельности на одну учебную неделю</a:t>
            </a:r>
            <a:endParaRPr lang="ru-RU" sz="2000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8890" marR="51435" indent="-6350" algn="ctr">
              <a:lnSpc>
                <a:spcPct val="103000"/>
              </a:lnSpc>
              <a:spcAft>
                <a:spcPts val="60"/>
              </a:spcAft>
            </a:pPr>
            <a: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Конструирование в образовательном пространстве </a:t>
            </a:r>
          </a:p>
        </p:txBody>
      </p:sp>
      <p:pic>
        <p:nvPicPr>
          <p:cNvPr id="32" name="Рисунок 3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47664" y="1956591"/>
            <a:ext cx="6314113" cy="804912"/>
          </a:xfrm>
          <a:prstGeom prst="rect">
            <a:avLst/>
          </a:prstGeom>
        </p:spPr>
      </p:pic>
      <p:pic>
        <p:nvPicPr>
          <p:cNvPr id="33" name="Рисунок 3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47664" y="2600908"/>
            <a:ext cx="6511190" cy="2775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3730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1275" y="-3340"/>
            <a:ext cx="9175275" cy="6822015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727684" y="404664"/>
            <a:ext cx="6282444" cy="3901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890" marR="51435" indent="-6350" algn="ctr">
              <a:lnSpc>
                <a:spcPct val="103000"/>
              </a:lnSpc>
              <a:spcAft>
                <a:spcPts val="60"/>
              </a:spcAft>
            </a:pPr>
            <a:r>
              <a:rPr lang="ru-RU" sz="20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Конструирование </a:t>
            </a:r>
            <a: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 образовательном пространстве 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24791"/>
          <a:stretch/>
        </p:blipFill>
        <p:spPr>
          <a:xfrm>
            <a:off x="1007604" y="850927"/>
            <a:ext cx="7492952" cy="53997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7780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058" y="25913"/>
            <a:ext cx="9175275" cy="6822015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971600" y="268735"/>
            <a:ext cx="792088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Детское конструирование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это целенаправленный процесс создания различных изделий, фигурок и построек, в которых взаимосвязь частей конструкций определяется способом их соединения в осмысленное целое.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827584" y="4365104"/>
            <a:ext cx="792088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Взаимодействие детей и взрослых в образовательном пространстве,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как правило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обусловлены целями, сопряжены с ними в одно целое. Педагог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ДОУ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использует широкий спектр разнообразных видов конструирования: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 строительного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материала, из природного и бросового, из бумаги и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ткани, режиссерское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конструирование, конструирование по замыслу,</a:t>
            </a:r>
          </a:p>
          <a:p>
            <a:pPr algn="just"/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конструирование –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экспериментирование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1026" name="Picture 2" descr="ÐÐ°ÑÑÐ¸Ð½ÐºÐ¸ Ð¿Ð¾ Ð·Ð°Ð¿ÑÐ¾ÑÑ Ð¤Ð¾ÑÐ¾ Ð¿ÐµÐ´Ð°Ð³Ð¾Ð³ Ð¸Ð³ÑÐ°ÐµÑ Ñ Ð´ÐµÑÑÐ¼Ð¸ Ð² ÐºÐ¾Ð½ÑÑÑÑÐºÑÐ¾Ñ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63888" y="1327929"/>
            <a:ext cx="4029460" cy="30220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13507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1275" y="0"/>
            <a:ext cx="9175275" cy="6822015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899592" y="224644"/>
            <a:ext cx="792088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Все виды конструирования и экспериментирования активно используются </a:t>
            </a:r>
            <a:r>
              <a:rPr lang="ru-RU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совместной </a:t>
            </a:r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деятельности с детьми в рамках реализации </a:t>
            </a:r>
            <a:r>
              <a:rPr lang="ru-RU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различных тематических </a:t>
            </a:r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проектов, участвуя в которых, дети, первоначально </a:t>
            </a:r>
            <a:r>
              <a:rPr lang="ru-RU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пользуясь схемой</a:t>
            </a:r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а затем на основе личных выводов и предположений самостоятельно</a:t>
            </a:r>
          </a:p>
          <a:p>
            <a:pPr algn="ctr"/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моделируют и конструируют, а затем проводят различные </a:t>
            </a:r>
            <a:r>
              <a:rPr lang="ru-RU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экспериментальные действия</a:t>
            </a:r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 descr="ÐÐ°ÑÑÐ¸Ð½ÐºÐ¸ Ð¿Ð¾ Ð·Ð°Ð¿ÑÐ¾ÑÑ Ð¤Ð¾ÑÐ¾ Ð¿ÐµÐ´Ð°Ð³Ð¾Ð³ Ð¸Ð³ÑÐ°ÐµÑ Ñ Ð´ÐµÑÑÐ¼Ð¸ Ð² ÐºÐ¾Ð½ÑÑÑÑÐºÑÐ¾Ñ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3608" y="2471412"/>
            <a:ext cx="4013450" cy="28297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41917" y="3537012"/>
            <a:ext cx="4043941" cy="30329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8709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5985"/>
            <a:ext cx="9175275" cy="6822015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187624" y="296652"/>
            <a:ext cx="7596844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конструировании из строительного материала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используется набор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 разнообразных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геометрических тел (куб, цилиндр, призма и т.д.). Он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делится на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мелкий (настольный) и крупный. Во время занятий материала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всего должно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быть больше, чем требуется для данной постройки (и по элементам,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по количеству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), чтобы приучать детей отбирать только необходимые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детали, соответствующие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их замыслу.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2544238"/>
            <a:ext cx="5068358" cy="3801269"/>
          </a:xfrm>
          <a:prstGeom prst="rect">
            <a:avLst/>
          </a:prstGeom>
        </p:spPr>
      </p:pic>
      <p:pic>
        <p:nvPicPr>
          <p:cNvPr id="3074" name="Picture 2" descr="ÐÐ°ÑÑÐ¸Ð½ÐºÐ¸ Ð¿Ð¾ Ð·Ð°Ð¿ÑÐ¾ÑÑ Ð¤Ð¾ÑÐ¾ Ð¿ÐµÐ´Ð°Ð³Ð¾Ð³ Ð¸Ð³ÑÐ°ÐµÑ Ñ Ð´ÐµÑÑÐ¼Ð¸ Ð² ÐºÐ¾Ð½ÑÑÑÑÐºÑÐ¾Ñ Ð´ÐµÑÐµÐ²Ð¾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28084" y="3443038"/>
            <a:ext cx="3158716" cy="31587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86798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/>
      <a:bodyPr vert="horz" lIns="91440" tIns="45720" rIns="91440" bIns="45720" rtlCol="0" anchor="b">
        <a:normAutofit/>
      </a:bodyPr>
      <a:lstStyle>
        <a:defPPr marL="0" marR="0" indent="0" algn="l" defTabSz="914400" rtl="0" eaLnBrk="1" fontAlgn="auto" latinLnBrk="0" hangingPunct="1">
          <a:lnSpc>
            <a:spcPct val="100000"/>
          </a:lnSpc>
          <a:spcBef>
            <a:spcPct val="0"/>
          </a:spcBef>
          <a:spcAft>
            <a:spcPts val="0"/>
          </a:spcAft>
          <a:buClrTx/>
          <a:buSzTx/>
          <a:buFontTx/>
          <a:buNone/>
          <a:tabLst/>
          <a:defRPr kumimoji="0" sz="2000" b="1" i="0" u="none" strike="noStrike" kern="1200" cap="none" spc="0" normalizeH="0" baseline="0" noProof="0" dirty="0" smtClean="0">
            <a:ln>
              <a:noFill/>
            </a:ln>
            <a:solidFill>
              <a:srgbClr val="0070C0"/>
            </a:solidFill>
            <a:effectLst/>
            <a:uLnTx/>
            <a:uFillTx/>
            <a:latin typeface="+mj-lt"/>
            <a:ea typeface="+mj-ea"/>
            <a:cs typeface="+mj-cs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1253</TotalTime>
  <Words>1060</Words>
  <Application>Microsoft Office PowerPoint</Application>
  <PresentationFormat>Экран (4:3)</PresentationFormat>
  <Paragraphs>52</Paragraphs>
  <Slides>14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9" baseType="lpstr">
      <vt:lpstr>Arial</vt:lpstr>
      <vt:lpstr>Calibri</vt:lpstr>
      <vt:lpstr>Times New Roman</vt:lpstr>
      <vt:lpstr>Wingdings</vt:lpstr>
      <vt:lpstr>Тема Office</vt:lpstr>
      <vt:lpstr>Модель парциальной программы «Умные пальчики»,  как средство развития творческих  способностей дошкольников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Drofa Ltd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Информационно-методическое обеспечение образовательного процесса средствами УМК по искусству</dc:title>
  <dc:creator>zgonnik.m</dc:creator>
  <cp:lastModifiedBy>Руслан Баладжаев</cp:lastModifiedBy>
  <cp:revision>133</cp:revision>
  <dcterms:created xsi:type="dcterms:W3CDTF">2016-02-29T07:29:54Z</dcterms:created>
  <dcterms:modified xsi:type="dcterms:W3CDTF">2019-05-30T03:27:48Z</dcterms:modified>
</cp:coreProperties>
</file>