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002134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676399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Особенности </a:t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 трехлетнего возраста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497622002f6b6643f04c24322a553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28601" y="1524000"/>
            <a:ext cx="868679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«Ребенок в младенческом возрасте должен слушаться родителей, ибо если он непослушен сейчас, то он совершенно утратит послушание в 6-8 лет.»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А. С. Макаренко.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d497622002f6b6643f04c24322a553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374618"/>
            <a:ext cx="8763000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E6929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Психологические особенности детей 3 лет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*В данном возрасте сознание детей меняется и   они начинают воспринимать себя как личность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895600"/>
            <a:ext cx="86868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</a:t>
            </a:r>
            <a:r>
              <a:rPr lang="ru-RU" sz="3200" b="1" dirty="0" smtClean="0">
                <a:solidFill>
                  <a:srgbClr val="002060"/>
                </a:solidFill>
              </a:rPr>
              <a:t>*желание самостоятельно управлять своей  жизнью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3200" dirty="0" smtClean="0"/>
              <a:t>  </a:t>
            </a:r>
            <a:r>
              <a:rPr lang="ru-RU" sz="3200" dirty="0" smtClean="0">
                <a:solidFill>
                  <a:srgbClr val="002060"/>
                </a:solidFill>
              </a:rPr>
              <a:t>*</a:t>
            </a:r>
            <a:r>
              <a:rPr lang="ru-RU" sz="3200" b="1" dirty="0" smtClean="0">
                <a:solidFill>
                  <a:srgbClr val="002060"/>
                </a:solidFill>
              </a:rPr>
              <a:t>дети любознательны </a:t>
            </a:r>
            <a:r>
              <a:rPr lang="ru-RU" sz="3200" b="1" dirty="0" smtClean="0">
                <a:solidFill>
                  <a:srgbClr val="002060"/>
                </a:solidFill>
              </a:rPr>
              <a:t>и </a:t>
            </a:r>
            <a:r>
              <a:rPr lang="ru-RU" sz="3200" b="1" dirty="0" smtClean="0">
                <a:solidFill>
                  <a:srgbClr val="002060"/>
                </a:solidFill>
              </a:rPr>
              <a:t>активны.  Задают </a:t>
            </a:r>
            <a:r>
              <a:rPr lang="ru-RU" sz="3200" b="1" dirty="0" smtClean="0">
                <a:solidFill>
                  <a:srgbClr val="002060"/>
                </a:solidFill>
              </a:rPr>
              <a:t>вопросы «почему?» и «зачем</a:t>
            </a:r>
            <a:r>
              <a:rPr lang="ru-RU" sz="3200" b="1" dirty="0" smtClean="0">
                <a:solidFill>
                  <a:srgbClr val="002060"/>
                </a:solidFill>
              </a:rPr>
              <a:t>?»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502920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</a:t>
            </a:r>
            <a:r>
              <a:rPr lang="ru-RU" sz="3200" b="1" dirty="0" smtClean="0">
                <a:solidFill>
                  <a:srgbClr val="002060"/>
                </a:solidFill>
              </a:rPr>
              <a:t>*более восприимчивы к  критике, порицаниям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497622002f6b6643f04c24322a553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28600" y="304800"/>
            <a:ext cx="86106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            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                 Эмоциональное </a:t>
            </a: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развитие </a:t>
            </a:r>
            <a:endParaRPr lang="ru-RU" sz="3200" b="1" dirty="0" smtClean="0">
              <a:solidFill>
                <a:srgbClr val="FF0000"/>
              </a:solidFill>
              <a:latin typeface="+mj-lt"/>
            </a:endParaRPr>
          </a:p>
          <a:p>
            <a:endParaRPr lang="ru-RU" sz="3200" b="1" dirty="0" smtClean="0">
              <a:solidFill>
                <a:srgbClr val="FF0000"/>
              </a:solidFill>
              <a:latin typeface="+mj-lt"/>
            </a:endParaRPr>
          </a:p>
          <a:p>
            <a:r>
              <a:rPr lang="ru-RU" sz="3200" b="1" dirty="0" smtClean="0">
                <a:latin typeface="+mj-lt"/>
              </a:rPr>
              <a:t>    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*Малыш 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начинает радоваться, если у него получается что-то 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сделать.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    *Замечает 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радость, недовольство, огорчение окружающих. </a:t>
            </a:r>
            <a:endParaRPr lang="ru-RU" sz="3200" b="1" dirty="0" smtClean="0">
              <a:solidFill>
                <a:srgbClr val="002060"/>
              </a:solidFill>
              <a:latin typeface="+mj-lt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    *</a:t>
            </a:r>
            <a:r>
              <a:rPr lang="ru-RU" sz="3200" b="1" dirty="0" smtClean="0">
                <a:solidFill>
                  <a:srgbClr val="002060"/>
                </a:solidFill>
              </a:rPr>
              <a:t> Знает</a:t>
            </a:r>
            <a:r>
              <a:rPr lang="ru-RU" sz="3200" b="1" dirty="0" smtClean="0">
                <a:solidFill>
                  <a:srgbClr val="002060"/>
                </a:solidFill>
              </a:rPr>
              <a:t>, когда </a:t>
            </a:r>
            <a:r>
              <a:rPr lang="ru-RU" sz="3200" b="1" dirty="0" smtClean="0">
                <a:solidFill>
                  <a:srgbClr val="002060"/>
                </a:solidFill>
              </a:rPr>
              <a:t>провинился.</a:t>
            </a:r>
            <a:endParaRPr lang="ru-RU" sz="3200" b="1" dirty="0" smtClean="0">
              <a:solidFill>
                <a:srgbClr val="002060"/>
              </a:solidFill>
              <a:latin typeface="+mj-lt"/>
            </a:endParaRPr>
          </a:p>
          <a:p>
            <a:endParaRPr lang="ru-RU" sz="3200" b="1" dirty="0" smtClean="0">
              <a:latin typeface="+mj-lt"/>
            </a:endParaRPr>
          </a:p>
          <a:p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497622002f6b6643f04c24322a553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52400" y="304800"/>
            <a:ext cx="8763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3200" b="1" dirty="0" smtClean="0">
                <a:solidFill>
                  <a:srgbClr val="FF0000"/>
                </a:solidFill>
              </a:rPr>
              <a:t>               Речевые </a:t>
            </a:r>
            <a:r>
              <a:rPr lang="ru-RU" sz="3200" b="1" dirty="0" smtClean="0">
                <a:solidFill>
                  <a:srgbClr val="FF0000"/>
                </a:solidFill>
              </a:rPr>
              <a:t>особенности детей 3 лет:</a:t>
            </a:r>
          </a:p>
          <a:p>
            <a:pPr lvl="0" fontAlgn="base"/>
            <a:r>
              <a:rPr lang="ru-RU" sz="2400" b="1" dirty="0" smtClean="0">
                <a:solidFill>
                  <a:srgbClr val="002060"/>
                </a:solidFill>
              </a:rPr>
              <a:t>*</a:t>
            </a:r>
            <a:r>
              <a:rPr lang="ru-RU" sz="2800" b="1" dirty="0" smtClean="0">
                <a:solidFill>
                  <a:srgbClr val="002060"/>
                </a:solidFill>
              </a:rPr>
              <a:t>Называет </a:t>
            </a:r>
            <a:r>
              <a:rPr lang="ru-RU" sz="2800" b="1" dirty="0" smtClean="0">
                <a:solidFill>
                  <a:srgbClr val="002060"/>
                </a:solidFill>
              </a:rPr>
              <a:t>по картинкам животных, одежду, предметы быта, растения и технику.</a:t>
            </a:r>
          </a:p>
          <a:p>
            <a:pPr lvl="0" fontAlgn="base"/>
            <a:r>
              <a:rPr lang="ru-RU" sz="2800" b="1" dirty="0" smtClean="0">
                <a:solidFill>
                  <a:srgbClr val="002060"/>
                </a:solidFill>
              </a:rPr>
              <a:t>*Должен </a:t>
            </a:r>
            <a:r>
              <a:rPr lang="ru-RU" sz="2800" b="1" dirty="0" smtClean="0">
                <a:solidFill>
                  <a:srgbClr val="002060"/>
                </a:solidFill>
              </a:rPr>
              <a:t>о себе говорить «Я», </a:t>
            </a:r>
            <a:r>
              <a:rPr lang="ru-RU" sz="2800" b="1" dirty="0" smtClean="0">
                <a:solidFill>
                  <a:srgbClr val="002060"/>
                </a:solidFill>
              </a:rPr>
              <a:t>употреблять </a:t>
            </a:r>
            <a:r>
              <a:rPr lang="ru-RU" sz="2800" b="1" dirty="0" smtClean="0">
                <a:solidFill>
                  <a:srgbClr val="002060"/>
                </a:solidFill>
              </a:rPr>
              <a:t>местоимения: «мое», «мы», «ты».</a:t>
            </a:r>
          </a:p>
          <a:p>
            <a:pPr lvl="0" fontAlgn="base"/>
            <a:r>
              <a:rPr lang="ru-RU" sz="2800" b="1" dirty="0" smtClean="0">
                <a:solidFill>
                  <a:srgbClr val="002060"/>
                </a:solidFill>
              </a:rPr>
              <a:t>*Умеет разговаривать </a:t>
            </a:r>
            <a:r>
              <a:rPr lang="ru-RU" sz="2800" b="1" dirty="0" smtClean="0">
                <a:solidFill>
                  <a:srgbClr val="002060"/>
                </a:solidFill>
              </a:rPr>
              <a:t>простыми фразами, состоящими из 3-5 </a:t>
            </a:r>
            <a:r>
              <a:rPr lang="ru-RU" sz="2800" b="1" dirty="0" smtClean="0">
                <a:solidFill>
                  <a:srgbClr val="002060"/>
                </a:solidFill>
              </a:rPr>
              <a:t>слов.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lvl="0" fontAlgn="base"/>
            <a:r>
              <a:rPr lang="ru-RU" sz="2800" b="1" dirty="0" smtClean="0">
                <a:solidFill>
                  <a:srgbClr val="002060"/>
                </a:solidFill>
              </a:rPr>
              <a:t>*Вступает в </a:t>
            </a:r>
            <a:r>
              <a:rPr lang="ru-RU" sz="2800" b="1" dirty="0" smtClean="0">
                <a:solidFill>
                  <a:srgbClr val="002060"/>
                </a:solidFill>
              </a:rPr>
              <a:t>диалоги с взрослыми и детьми.</a:t>
            </a:r>
          </a:p>
          <a:p>
            <a:pPr lvl="0" fontAlgn="base"/>
            <a:r>
              <a:rPr lang="ru-RU" sz="2800" b="1" dirty="0" smtClean="0">
                <a:solidFill>
                  <a:srgbClr val="002060"/>
                </a:solidFill>
              </a:rPr>
              <a:t>*Умеет </a:t>
            </a:r>
            <a:r>
              <a:rPr lang="ru-RU" sz="2800" b="1" dirty="0" smtClean="0">
                <a:solidFill>
                  <a:srgbClr val="002060"/>
                </a:solidFill>
              </a:rPr>
              <a:t>рассказать о том, что он делал недавно и чем он занимается сейчас, т.е. вести разговор, состоящий из нескольких предложений.</a:t>
            </a:r>
          </a:p>
          <a:p>
            <a:pPr lvl="0" fontAlgn="base"/>
            <a:r>
              <a:rPr lang="ru-RU" sz="2800" b="1" dirty="0" smtClean="0">
                <a:solidFill>
                  <a:srgbClr val="002060"/>
                </a:solidFill>
              </a:rPr>
              <a:t>*</a:t>
            </a:r>
            <a:r>
              <a:rPr lang="ru-RU" sz="2800" b="1" dirty="0" smtClean="0">
                <a:solidFill>
                  <a:srgbClr val="002060"/>
                </a:solidFill>
              </a:rPr>
              <a:t> Отвечает на </a:t>
            </a:r>
            <a:r>
              <a:rPr lang="ru-RU" sz="2800" b="1" dirty="0" smtClean="0">
                <a:solidFill>
                  <a:srgbClr val="002060"/>
                </a:solidFill>
              </a:rPr>
              <a:t>вопросы по сюжетной картинке.</a:t>
            </a:r>
          </a:p>
          <a:p>
            <a:pPr lvl="0" fontAlgn="base"/>
            <a:r>
              <a:rPr lang="ru-RU" sz="2800" b="1" dirty="0" smtClean="0">
                <a:solidFill>
                  <a:srgbClr val="002060"/>
                </a:solidFill>
              </a:rPr>
              <a:t>*Называет свое имя, </a:t>
            </a:r>
            <a:r>
              <a:rPr lang="ru-RU" sz="2800" b="1" dirty="0" smtClean="0">
                <a:solidFill>
                  <a:srgbClr val="002060"/>
                </a:solidFill>
              </a:rPr>
              <a:t>фамилию и возраст.</a:t>
            </a:r>
          </a:p>
          <a:p>
            <a:pPr lvl="0" fontAlgn="base"/>
            <a:r>
              <a:rPr lang="ru-RU" sz="2800" b="1" dirty="0" smtClean="0">
                <a:solidFill>
                  <a:srgbClr val="002060"/>
                </a:solidFill>
              </a:rPr>
              <a:t>*Посторонние </a:t>
            </a:r>
            <a:r>
              <a:rPr lang="ru-RU" sz="2800" b="1" dirty="0" smtClean="0">
                <a:solidFill>
                  <a:srgbClr val="002060"/>
                </a:solidFill>
              </a:rPr>
              <a:t>должны понимать его речь.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497622002f6b6643f04c24322a553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28600" y="720590"/>
            <a:ext cx="86868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    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Физическое развитие ребенка 3 ле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E6929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444444"/>
                </a:solidFill>
                <a:latin typeface="+mj-lt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Из-за ускоренного роста происходит изменение пропорций тела.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*В среднем, рост  составляет 90-100 см.,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а вес 13-16 – кг.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  *Умеет перепрыгивать через линию, перешагивать через препятствие, спрыгивать с небольшой высоты,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стоять на носках несколько секунд,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самостоятельно подниматься по лестнице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497622002f6b6643f04c24322a553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04800" y="862097"/>
            <a:ext cx="84582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+mj-lt"/>
                <a:ea typeface="Times New Roman" pitchFamily="18" charset="0"/>
                <a:cs typeface="Arial" pitchFamily="34" charset="0"/>
              </a:rPr>
              <a:t>                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ризнаки начала кризиса: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Упрямство;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Самостоятельность;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Нежелание считаться с мнением других;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Негативное отношение к окружающим, часто перерастающее в агрессивное поведение;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Обесценивание вещей и событий;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Бунт.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497622002f6b6643f04c24322a553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09600" y="1613020"/>
            <a:ext cx="80772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Важно помнить, что негативное поведение крохи – попытка манипуляции взрослыми.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497622002f6b6643f04c24322a553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600" y="152401"/>
            <a:ext cx="8763000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fontAlgn="base"/>
            <a:r>
              <a:rPr lang="ru-RU" sz="2400" dirty="0" smtClean="0"/>
              <a:t>                     </a:t>
            </a:r>
            <a:r>
              <a:rPr lang="ru-RU" sz="3200" b="1" dirty="0" smtClean="0">
                <a:solidFill>
                  <a:srgbClr val="FF0000"/>
                </a:solidFill>
              </a:rPr>
              <a:t>Рекомендации родителям.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lvl="0" fontAlgn="base"/>
            <a:r>
              <a:rPr lang="ru-RU" sz="2400" dirty="0" smtClean="0"/>
              <a:t>*</a:t>
            </a:r>
            <a:r>
              <a:rPr lang="ru-RU" sz="2800" dirty="0" smtClean="0"/>
              <a:t>Взрослые </a:t>
            </a:r>
            <a:r>
              <a:rPr lang="ru-RU" sz="2800" dirty="0" smtClean="0"/>
              <a:t>должны понимать, что их ребенок – </a:t>
            </a:r>
            <a:r>
              <a:rPr lang="ru-RU" sz="2800" dirty="0" smtClean="0"/>
              <a:t>личность</a:t>
            </a:r>
            <a:endParaRPr lang="ru-RU" sz="2800" dirty="0" smtClean="0"/>
          </a:p>
          <a:p>
            <a:pPr lvl="0" fontAlgn="base"/>
            <a:r>
              <a:rPr lang="ru-RU" sz="2800" dirty="0" smtClean="0"/>
              <a:t>*Родители </a:t>
            </a:r>
            <a:r>
              <a:rPr lang="ru-RU" sz="2800" dirty="0" smtClean="0"/>
              <a:t>должны давать ребенку право выбора: в одежде, игре, еде. </a:t>
            </a:r>
          </a:p>
          <a:p>
            <a:pPr lvl="0" fontAlgn="base"/>
            <a:r>
              <a:rPr lang="ru-RU" sz="2800" dirty="0" smtClean="0"/>
              <a:t>*Важно </a:t>
            </a:r>
            <a:r>
              <a:rPr lang="ru-RU" sz="2800" dirty="0" smtClean="0"/>
              <a:t>уважать самостоятельность </a:t>
            </a:r>
            <a:r>
              <a:rPr lang="ru-RU" sz="2800" dirty="0" smtClean="0"/>
              <a:t>малыша.</a:t>
            </a:r>
            <a:endParaRPr lang="ru-RU" sz="2800" dirty="0" smtClean="0"/>
          </a:p>
          <a:p>
            <a:pPr lvl="0" fontAlgn="base"/>
            <a:r>
              <a:rPr lang="ru-RU" sz="2800" dirty="0" smtClean="0"/>
              <a:t>*Не </a:t>
            </a:r>
            <a:r>
              <a:rPr lang="ru-RU" sz="2800" dirty="0" smtClean="0"/>
              <a:t>заострять внимание на плохом поведении. </a:t>
            </a:r>
          </a:p>
          <a:p>
            <a:pPr lvl="0" fontAlgn="base"/>
            <a:r>
              <a:rPr lang="ru-RU" sz="2800" dirty="0" smtClean="0"/>
              <a:t>*Если </a:t>
            </a:r>
            <a:r>
              <a:rPr lang="ru-RU" sz="2800" dirty="0" smtClean="0"/>
              <a:t>истерика перешла в стадию наивысшего напряжения, ее нужно просто переждать. </a:t>
            </a:r>
          </a:p>
          <a:p>
            <a:pPr lvl="0" fontAlgn="base"/>
            <a:r>
              <a:rPr lang="ru-RU" sz="2800" dirty="0" smtClean="0"/>
              <a:t>*Если </a:t>
            </a:r>
            <a:r>
              <a:rPr lang="ru-RU" sz="2800" dirty="0" smtClean="0"/>
              <a:t>истерика произошла в общественном месте, нужно по возможности лишить маленького манипулятора публики. Как правило, при отсутствии зрителей ребенок быстро успокаивается.</a:t>
            </a:r>
          </a:p>
          <a:p>
            <a:pPr fontAlgn="base"/>
            <a:r>
              <a:rPr lang="ru-RU" sz="2400" dirty="0" smtClean="0"/>
              <a:t> 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497622002f6b6643f04c24322a553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28600" y="685801"/>
            <a:ext cx="8610600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Памятка для родителей трёхлетних </a:t>
            </a:r>
            <a:r>
              <a:rPr lang="ru-RU" sz="3200" b="1" dirty="0" smtClean="0">
                <a:solidFill>
                  <a:srgbClr val="FF0000"/>
                </a:solidFill>
              </a:rPr>
              <a:t>детей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*Будьте спокойны.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*Играйте со своим малышом.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*Предлагайте несколько вариантов решения проблемы.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*Не показывайте свое раздражение 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*Выясните причину капризов.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Любите своих детей!</a:t>
            </a:r>
          </a:p>
          <a:p>
            <a:pPr algn="ctr"/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429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Особенности   трехлетнего возраста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Роман</cp:lastModifiedBy>
  <cp:revision>11</cp:revision>
  <dcterms:created xsi:type="dcterms:W3CDTF">2019-04-20T13:49:33Z</dcterms:created>
  <dcterms:modified xsi:type="dcterms:W3CDTF">2019-04-20T15:30:48Z</dcterms:modified>
</cp:coreProperties>
</file>