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64" r:id="rId3"/>
    <p:sldId id="260" r:id="rId4"/>
    <p:sldId id="263" r:id="rId5"/>
    <p:sldId id="266" r:id="rId6"/>
    <p:sldId id="267" r:id="rId7"/>
    <p:sldId id="268" r:id="rId8"/>
    <p:sldId id="269" r:id="rId9"/>
    <p:sldId id="270" r:id="rId10"/>
    <p:sldId id="271" r:id="rId11"/>
    <p:sldId id="272" r:id="rId12"/>
    <p:sldId id="273" r:id="rId13"/>
    <p:sldId id="274" r:id="rId14"/>
    <p:sldId id="275" r:id="rId15"/>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6" d="100"/>
          <a:sy n="66" d="100"/>
        </p:scale>
        <p:origin x="84" y="21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5ED221B-293D-41DC-A5BA-77C720C59767}"/>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0825C179-9841-4239-BFF4-AC9C1F94217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2E806166-DD48-4CCB-BF24-99FADDF48B80}"/>
              </a:ext>
            </a:extLst>
          </p:cNvPr>
          <p:cNvSpPr>
            <a:spLocks noGrp="1"/>
          </p:cNvSpPr>
          <p:nvPr>
            <p:ph type="dt" sz="half" idx="10"/>
          </p:nvPr>
        </p:nvSpPr>
        <p:spPr/>
        <p:txBody>
          <a:bodyPr/>
          <a:lstStyle/>
          <a:p>
            <a:fld id="{4703BFC2-BA21-42B0-8991-AE396B44F7C7}" type="datetimeFigureOut">
              <a:rPr lang="ru-RU" smtClean="0"/>
              <a:t>29.05.2019</a:t>
            </a:fld>
            <a:endParaRPr lang="ru-RU"/>
          </a:p>
        </p:txBody>
      </p:sp>
      <p:sp>
        <p:nvSpPr>
          <p:cNvPr id="5" name="Нижний колонтитул 4">
            <a:extLst>
              <a:ext uri="{FF2B5EF4-FFF2-40B4-BE49-F238E27FC236}">
                <a16:creationId xmlns:a16="http://schemas.microsoft.com/office/drawing/2014/main" id="{EEECCD83-156D-4432-9C3A-8B31813A85EA}"/>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97B1ADA7-7A7C-4E5F-82DC-3644E4A4341F}"/>
              </a:ext>
            </a:extLst>
          </p:cNvPr>
          <p:cNvSpPr>
            <a:spLocks noGrp="1"/>
          </p:cNvSpPr>
          <p:nvPr>
            <p:ph type="sldNum" sz="quarter" idx="12"/>
          </p:nvPr>
        </p:nvSpPr>
        <p:spPr/>
        <p:txBody>
          <a:bodyPr/>
          <a:lstStyle/>
          <a:p>
            <a:fld id="{5F171EA1-9815-4924-BB6C-B27436B8F95B}" type="slidenum">
              <a:rPr lang="ru-RU" smtClean="0"/>
              <a:t>‹#›</a:t>
            </a:fld>
            <a:endParaRPr lang="ru-RU"/>
          </a:p>
        </p:txBody>
      </p:sp>
    </p:spTree>
    <p:extLst>
      <p:ext uri="{BB962C8B-B14F-4D97-AF65-F5344CB8AC3E}">
        <p14:creationId xmlns:p14="http://schemas.microsoft.com/office/powerpoint/2010/main" val="19490855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DE0BECD-DED2-4235-B00B-3AF5B494D963}"/>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D99D4A2A-3EE3-4E7C-AFE5-462EECCDF758}"/>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335FEFDD-AFA9-4F87-8010-B4C22526C959}"/>
              </a:ext>
            </a:extLst>
          </p:cNvPr>
          <p:cNvSpPr>
            <a:spLocks noGrp="1"/>
          </p:cNvSpPr>
          <p:nvPr>
            <p:ph type="dt" sz="half" idx="10"/>
          </p:nvPr>
        </p:nvSpPr>
        <p:spPr/>
        <p:txBody>
          <a:bodyPr/>
          <a:lstStyle/>
          <a:p>
            <a:fld id="{4703BFC2-BA21-42B0-8991-AE396B44F7C7}" type="datetimeFigureOut">
              <a:rPr lang="ru-RU" smtClean="0"/>
              <a:t>29.05.2019</a:t>
            </a:fld>
            <a:endParaRPr lang="ru-RU"/>
          </a:p>
        </p:txBody>
      </p:sp>
      <p:sp>
        <p:nvSpPr>
          <p:cNvPr id="5" name="Нижний колонтитул 4">
            <a:extLst>
              <a:ext uri="{FF2B5EF4-FFF2-40B4-BE49-F238E27FC236}">
                <a16:creationId xmlns:a16="http://schemas.microsoft.com/office/drawing/2014/main" id="{21C88CE8-4941-4A60-96C1-95E23D16904B}"/>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F818733F-74F4-45D2-983B-0E50AD1F7C02}"/>
              </a:ext>
            </a:extLst>
          </p:cNvPr>
          <p:cNvSpPr>
            <a:spLocks noGrp="1"/>
          </p:cNvSpPr>
          <p:nvPr>
            <p:ph type="sldNum" sz="quarter" idx="12"/>
          </p:nvPr>
        </p:nvSpPr>
        <p:spPr/>
        <p:txBody>
          <a:bodyPr/>
          <a:lstStyle/>
          <a:p>
            <a:fld id="{5F171EA1-9815-4924-BB6C-B27436B8F95B}" type="slidenum">
              <a:rPr lang="ru-RU" smtClean="0"/>
              <a:t>‹#›</a:t>
            </a:fld>
            <a:endParaRPr lang="ru-RU"/>
          </a:p>
        </p:txBody>
      </p:sp>
    </p:spTree>
    <p:extLst>
      <p:ext uri="{BB962C8B-B14F-4D97-AF65-F5344CB8AC3E}">
        <p14:creationId xmlns:p14="http://schemas.microsoft.com/office/powerpoint/2010/main" val="17566679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874EB728-F925-4FCC-8552-6AEB55585210}"/>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CE59A529-F317-494B-8812-904C91966BAA}"/>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1642716D-5C86-4773-B01E-BFC3B0B64D88}"/>
              </a:ext>
            </a:extLst>
          </p:cNvPr>
          <p:cNvSpPr>
            <a:spLocks noGrp="1"/>
          </p:cNvSpPr>
          <p:nvPr>
            <p:ph type="dt" sz="half" idx="10"/>
          </p:nvPr>
        </p:nvSpPr>
        <p:spPr/>
        <p:txBody>
          <a:bodyPr/>
          <a:lstStyle/>
          <a:p>
            <a:fld id="{4703BFC2-BA21-42B0-8991-AE396B44F7C7}" type="datetimeFigureOut">
              <a:rPr lang="ru-RU" smtClean="0"/>
              <a:t>29.05.2019</a:t>
            </a:fld>
            <a:endParaRPr lang="ru-RU"/>
          </a:p>
        </p:txBody>
      </p:sp>
      <p:sp>
        <p:nvSpPr>
          <p:cNvPr id="5" name="Нижний колонтитул 4">
            <a:extLst>
              <a:ext uri="{FF2B5EF4-FFF2-40B4-BE49-F238E27FC236}">
                <a16:creationId xmlns:a16="http://schemas.microsoft.com/office/drawing/2014/main" id="{25DA5412-15D2-4ADF-B5FC-5C7696406F3D}"/>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8D66BBE1-B41C-4235-B6FC-D319DF3AC87D}"/>
              </a:ext>
            </a:extLst>
          </p:cNvPr>
          <p:cNvSpPr>
            <a:spLocks noGrp="1"/>
          </p:cNvSpPr>
          <p:nvPr>
            <p:ph type="sldNum" sz="quarter" idx="12"/>
          </p:nvPr>
        </p:nvSpPr>
        <p:spPr/>
        <p:txBody>
          <a:bodyPr/>
          <a:lstStyle/>
          <a:p>
            <a:fld id="{5F171EA1-9815-4924-BB6C-B27436B8F95B}" type="slidenum">
              <a:rPr lang="ru-RU" smtClean="0"/>
              <a:t>‹#›</a:t>
            </a:fld>
            <a:endParaRPr lang="ru-RU"/>
          </a:p>
        </p:txBody>
      </p:sp>
    </p:spTree>
    <p:extLst>
      <p:ext uri="{BB962C8B-B14F-4D97-AF65-F5344CB8AC3E}">
        <p14:creationId xmlns:p14="http://schemas.microsoft.com/office/powerpoint/2010/main" val="37428110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2B1E92B-FED5-4309-A573-318FFAF23D9D}"/>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BEF46091-24D9-420C-A36D-ED530A606F91}"/>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015FED9D-FA37-4088-93FD-0596FCE934DA}"/>
              </a:ext>
            </a:extLst>
          </p:cNvPr>
          <p:cNvSpPr>
            <a:spLocks noGrp="1"/>
          </p:cNvSpPr>
          <p:nvPr>
            <p:ph type="dt" sz="half" idx="10"/>
          </p:nvPr>
        </p:nvSpPr>
        <p:spPr/>
        <p:txBody>
          <a:bodyPr/>
          <a:lstStyle/>
          <a:p>
            <a:fld id="{4703BFC2-BA21-42B0-8991-AE396B44F7C7}" type="datetimeFigureOut">
              <a:rPr lang="ru-RU" smtClean="0"/>
              <a:t>29.05.2019</a:t>
            </a:fld>
            <a:endParaRPr lang="ru-RU"/>
          </a:p>
        </p:txBody>
      </p:sp>
      <p:sp>
        <p:nvSpPr>
          <p:cNvPr id="5" name="Нижний колонтитул 4">
            <a:extLst>
              <a:ext uri="{FF2B5EF4-FFF2-40B4-BE49-F238E27FC236}">
                <a16:creationId xmlns:a16="http://schemas.microsoft.com/office/drawing/2014/main" id="{963ABEB5-2E09-4F49-8288-EDA862DC341A}"/>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D8770CB1-049A-428C-AFD1-8CA53B7701FC}"/>
              </a:ext>
            </a:extLst>
          </p:cNvPr>
          <p:cNvSpPr>
            <a:spLocks noGrp="1"/>
          </p:cNvSpPr>
          <p:nvPr>
            <p:ph type="sldNum" sz="quarter" idx="12"/>
          </p:nvPr>
        </p:nvSpPr>
        <p:spPr/>
        <p:txBody>
          <a:bodyPr/>
          <a:lstStyle/>
          <a:p>
            <a:fld id="{5F171EA1-9815-4924-BB6C-B27436B8F95B}" type="slidenum">
              <a:rPr lang="ru-RU" smtClean="0"/>
              <a:t>‹#›</a:t>
            </a:fld>
            <a:endParaRPr lang="ru-RU"/>
          </a:p>
        </p:txBody>
      </p:sp>
    </p:spTree>
    <p:extLst>
      <p:ext uri="{BB962C8B-B14F-4D97-AF65-F5344CB8AC3E}">
        <p14:creationId xmlns:p14="http://schemas.microsoft.com/office/powerpoint/2010/main" val="2852210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F5897DC-9AF7-41F5-9BDB-4DEE7F7B3D19}"/>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C5D7B8EB-9986-4259-84FE-5998A42156B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595C8E38-E634-4F21-84BE-27CCAC9A887B}"/>
              </a:ext>
            </a:extLst>
          </p:cNvPr>
          <p:cNvSpPr>
            <a:spLocks noGrp="1"/>
          </p:cNvSpPr>
          <p:nvPr>
            <p:ph type="dt" sz="half" idx="10"/>
          </p:nvPr>
        </p:nvSpPr>
        <p:spPr/>
        <p:txBody>
          <a:bodyPr/>
          <a:lstStyle/>
          <a:p>
            <a:fld id="{4703BFC2-BA21-42B0-8991-AE396B44F7C7}" type="datetimeFigureOut">
              <a:rPr lang="ru-RU" smtClean="0"/>
              <a:t>29.05.2019</a:t>
            </a:fld>
            <a:endParaRPr lang="ru-RU"/>
          </a:p>
        </p:txBody>
      </p:sp>
      <p:sp>
        <p:nvSpPr>
          <p:cNvPr id="5" name="Нижний колонтитул 4">
            <a:extLst>
              <a:ext uri="{FF2B5EF4-FFF2-40B4-BE49-F238E27FC236}">
                <a16:creationId xmlns:a16="http://schemas.microsoft.com/office/drawing/2014/main" id="{20C76038-CBAB-40A8-8842-F928A145A0C1}"/>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66026BA5-F6F0-440E-B08D-2D9EAC097302}"/>
              </a:ext>
            </a:extLst>
          </p:cNvPr>
          <p:cNvSpPr>
            <a:spLocks noGrp="1"/>
          </p:cNvSpPr>
          <p:nvPr>
            <p:ph type="sldNum" sz="quarter" idx="12"/>
          </p:nvPr>
        </p:nvSpPr>
        <p:spPr/>
        <p:txBody>
          <a:bodyPr/>
          <a:lstStyle/>
          <a:p>
            <a:fld id="{5F171EA1-9815-4924-BB6C-B27436B8F95B}" type="slidenum">
              <a:rPr lang="ru-RU" smtClean="0"/>
              <a:t>‹#›</a:t>
            </a:fld>
            <a:endParaRPr lang="ru-RU"/>
          </a:p>
        </p:txBody>
      </p:sp>
    </p:spTree>
    <p:extLst>
      <p:ext uri="{BB962C8B-B14F-4D97-AF65-F5344CB8AC3E}">
        <p14:creationId xmlns:p14="http://schemas.microsoft.com/office/powerpoint/2010/main" val="42809386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D8CA16B-FE0E-4814-A9A1-E50492D08B3D}"/>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17140298-A8C5-49A0-BE80-DAE9E807178B}"/>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1B2E03BD-7D56-4BFA-AFB1-586675B9DAEF}"/>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0B8F4178-EA6D-454C-A82D-C19BD0E488B9}"/>
              </a:ext>
            </a:extLst>
          </p:cNvPr>
          <p:cNvSpPr>
            <a:spLocks noGrp="1"/>
          </p:cNvSpPr>
          <p:nvPr>
            <p:ph type="dt" sz="half" idx="10"/>
          </p:nvPr>
        </p:nvSpPr>
        <p:spPr/>
        <p:txBody>
          <a:bodyPr/>
          <a:lstStyle/>
          <a:p>
            <a:fld id="{4703BFC2-BA21-42B0-8991-AE396B44F7C7}" type="datetimeFigureOut">
              <a:rPr lang="ru-RU" smtClean="0"/>
              <a:t>29.05.2019</a:t>
            </a:fld>
            <a:endParaRPr lang="ru-RU"/>
          </a:p>
        </p:txBody>
      </p:sp>
      <p:sp>
        <p:nvSpPr>
          <p:cNvPr id="6" name="Нижний колонтитул 5">
            <a:extLst>
              <a:ext uri="{FF2B5EF4-FFF2-40B4-BE49-F238E27FC236}">
                <a16:creationId xmlns:a16="http://schemas.microsoft.com/office/drawing/2014/main" id="{6AE43DB3-CB0F-4E8A-BD47-EC98EB30514A}"/>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68DD1686-95BB-4C0E-B511-8FB190EF6619}"/>
              </a:ext>
            </a:extLst>
          </p:cNvPr>
          <p:cNvSpPr>
            <a:spLocks noGrp="1"/>
          </p:cNvSpPr>
          <p:nvPr>
            <p:ph type="sldNum" sz="quarter" idx="12"/>
          </p:nvPr>
        </p:nvSpPr>
        <p:spPr/>
        <p:txBody>
          <a:bodyPr/>
          <a:lstStyle/>
          <a:p>
            <a:fld id="{5F171EA1-9815-4924-BB6C-B27436B8F95B}" type="slidenum">
              <a:rPr lang="ru-RU" smtClean="0"/>
              <a:t>‹#›</a:t>
            </a:fld>
            <a:endParaRPr lang="ru-RU"/>
          </a:p>
        </p:txBody>
      </p:sp>
    </p:spTree>
    <p:extLst>
      <p:ext uri="{BB962C8B-B14F-4D97-AF65-F5344CB8AC3E}">
        <p14:creationId xmlns:p14="http://schemas.microsoft.com/office/powerpoint/2010/main" val="7637297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EFF0BA6-E947-4555-AE5C-803022415C1C}"/>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9F5D6D69-D518-4B90-835F-F349AE0BE01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652ECB19-745D-4A5A-8AF0-8816E012A69F}"/>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87DC0A8F-CBC0-4DA6-A58B-EE2ED11FA39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666F2EFB-9516-4381-AF7D-24A714E069F9}"/>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BEBAD089-8A2F-42C3-B2D6-D80BA620E4D3}"/>
              </a:ext>
            </a:extLst>
          </p:cNvPr>
          <p:cNvSpPr>
            <a:spLocks noGrp="1"/>
          </p:cNvSpPr>
          <p:nvPr>
            <p:ph type="dt" sz="half" idx="10"/>
          </p:nvPr>
        </p:nvSpPr>
        <p:spPr/>
        <p:txBody>
          <a:bodyPr/>
          <a:lstStyle/>
          <a:p>
            <a:fld id="{4703BFC2-BA21-42B0-8991-AE396B44F7C7}" type="datetimeFigureOut">
              <a:rPr lang="ru-RU" smtClean="0"/>
              <a:t>29.05.2019</a:t>
            </a:fld>
            <a:endParaRPr lang="ru-RU"/>
          </a:p>
        </p:txBody>
      </p:sp>
      <p:sp>
        <p:nvSpPr>
          <p:cNvPr id="8" name="Нижний колонтитул 7">
            <a:extLst>
              <a:ext uri="{FF2B5EF4-FFF2-40B4-BE49-F238E27FC236}">
                <a16:creationId xmlns:a16="http://schemas.microsoft.com/office/drawing/2014/main" id="{1FFDDDEE-FE0F-40D0-B243-6163AC10096F}"/>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1054F642-7444-4BA8-A175-2D00404459E7}"/>
              </a:ext>
            </a:extLst>
          </p:cNvPr>
          <p:cNvSpPr>
            <a:spLocks noGrp="1"/>
          </p:cNvSpPr>
          <p:nvPr>
            <p:ph type="sldNum" sz="quarter" idx="12"/>
          </p:nvPr>
        </p:nvSpPr>
        <p:spPr/>
        <p:txBody>
          <a:bodyPr/>
          <a:lstStyle/>
          <a:p>
            <a:fld id="{5F171EA1-9815-4924-BB6C-B27436B8F95B}" type="slidenum">
              <a:rPr lang="ru-RU" smtClean="0"/>
              <a:t>‹#›</a:t>
            </a:fld>
            <a:endParaRPr lang="ru-RU"/>
          </a:p>
        </p:txBody>
      </p:sp>
    </p:spTree>
    <p:extLst>
      <p:ext uri="{BB962C8B-B14F-4D97-AF65-F5344CB8AC3E}">
        <p14:creationId xmlns:p14="http://schemas.microsoft.com/office/powerpoint/2010/main" val="28917839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C32FE48-9938-4E13-A181-3C3170C0A838}"/>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EE3952A9-F2BA-44E6-AAEB-50902DB8C951}"/>
              </a:ext>
            </a:extLst>
          </p:cNvPr>
          <p:cNvSpPr>
            <a:spLocks noGrp="1"/>
          </p:cNvSpPr>
          <p:nvPr>
            <p:ph type="dt" sz="half" idx="10"/>
          </p:nvPr>
        </p:nvSpPr>
        <p:spPr/>
        <p:txBody>
          <a:bodyPr/>
          <a:lstStyle/>
          <a:p>
            <a:fld id="{4703BFC2-BA21-42B0-8991-AE396B44F7C7}" type="datetimeFigureOut">
              <a:rPr lang="ru-RU" smtClean="0"/>
              <a:t>29.05.2019</a:t>
            </a:fld>
            <a:endParaRPr lang="ru-RU"/>
          </a:p>
        </p:txBody>
      </p:sp>
      <p:sp>
        <p:nvSpPr>
          <p:cNvPr id="4" name="Нижний колонтитул 3">
            <a:extLst>
              <a:ext uri="{FF2B5EF4-FFF2-40B4-BE49-F238E27FC236}">
                <a16:creationId xmlns:a16="http://schemas.microsoft.com/office/drawing/2014/main" id="{F248D2F2-BED1-4801-9E77-03C1E3315D13}"/>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CD702C87-0512-4976-8051-827BD93345D1}"/>
              </a:ext>
            </a:extLst>
          </p:cNvPr>
          <p:cNvSpPr>
            <a:spLocks noGrp="1"/>
          </p:cNvSpPr>
          <p:nvPr>
            <p:ph type="sldNum" sz="quarter" idx="12"/>
          </p:nvPr>
        </p:nvSpPr>
        <p:spPr/>
        <p:txBody>
          <a:bodyPr/>
          <a:lstStyle/>
          <a:p>
            <a:fld id="{5F171EA1-9815-4924-BB6C-B27436B8F95B}" type="slidenum">
              <a:rPr lang="ru-RU" smtClean="0"/>
              <a:t>‹#›</a:t>
            </a:fld>
            <a:endParaRPr lang="ru-RU"/>
          </a:p>
        </p:txBody>
      </p:sp>
    </p:spTree>
    <p:extLst>
      <p:ext uri="{BB962C8B-B14F-4D97-AF65-F5344CB8AC3E}">
        <p14:creationId xmlns:p14="http://schemas.microsoft.com/office/powerpoint/2010/main" val="37678561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D8515334-077E-4358-92BA-CB7819863D8D}"/>
              </a:ext>
            </a:extLst>
          </p:cNvPr>
          <p:cNvSpPr>
            <a:spLocks noGrp="1"/>
          </p:cNvSpPr>
          <p:nvPr>
            <p:ph type="dt" sz="half" idx="10"/>
          </p:nvPr>
        </p:nvSpPr>
        <p:spPr/>
        <p:txBody>
          <a:bodyPr/>
          <a:lstStyle/>
          <a:p>
            <a:fld id="{4703BFC2-BA21-42B0-8991-AE396B44F7C7}" type="datetimeFigureOut">
              <a:rPr lang="ru-RU" smtClean="0"/>
              <a:t>29.05.2019</a:t>
            </a:fld>
            <a:endParaRPr lang="ru-RU"/>
          </a:p>
        </p:txBody>
      </p:sp>
      <p:sp>
        <p:nvSpPr>
          <p:cNvPr id="3" name="Нижний колонтитул 2">
            <a:extLst>
              <a:ext uri="{FF2B5EF4-FFF2-40B4-BE49-F238E27FC236}">
                <a16:creationId xmlns:a16="http://schemas.microsoft.com/office/drawing/2014/main" id="{F60981FA-576A-4754-88DC-0E7FF56EEAE3}"/>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D9F3078A-2D1E-4E98-8881-CE3B4CB0EA43}"/>
              </a:ext>
            </a:extLst>
          </p:cNvPr>
          <p:cNvSpPr>
            <a:spLocks noGrp="1"/>
          </p:cNvSpPr>
          <p:nvPr>
            <p:ph type="sldNum" sz="quarter" idx="12"/>
          </p:nvPr>
        </p:nvSpPr>
        <p:spPr/>
        <p:txBody>
          <a:bodyPr/>
          <a:lstStyle/>
          <a:p>
            <a:fld id="{5F171EA1-9815-4924-BB6C-B27436B8F95B}" type="slidenum">
              <a:rPr lang="ru-RU" smtClean="0"/>
              <a:t>‹#›</a:t>
            </a:fld>
            <a:endParaRPr lang="ru-RU"/>
          </a:p>
        </p:txBody>
      </p:sp>
    </p:spTree>
    <p:extLst>
      <p:ext uri="{BB962C8B-B14F-4D97-AF65-F5344CB8AC3E}">
        <p14:creationId xmlns:p14="http://schemas.microsoft.com/office/powerpoint/2010/main" val="35374591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C16A3EC-F8AB-419C-9DC5-EA3D5C3DD753}"/>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486213A2-48FD-4502-B50C-458C1F361B7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5560B2FF-09C1-431E-82A2-6300F5B9F36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22AABAB1-E2F3-4678-93AA-1AA44E6E77F2}"/>
              </a:ext>
            </a:extLst>
          </p:cNvPr>
          <p:cNvSpPr>
            <a:spLocks noGrp="1"/>
          </p:cNvSpPr>
          <p:nvPr>
            <p:ph type="dt" sz="half" idx="10"/>
          </p:nvPr>
        </p:nvSpPr>
        <p:spPr/>
        <p:txBody>
          <a:bodyPr/>
          <a:lstStyle/>
          <a:p>
            <a:fld id="{4703BFC2-BA21-42B0-8991-AE396B44F7C7}" type="datetimeFigureOut">
              <a:rPr lang="ru-RU" smtClean="0"/>
              <a:t>29.05.2019</a:t>
            </a:fld>
            <a:endParaRPr lang="ru-RU"/>
          </a:p>
        </p:txBody>
      </p:sp>
      <p:sp>
        <p:nvSpPr>
          <p:cNvPr id="6" name="Нижний колонтитул 5">
            <a:extLst>
              <a:ext uri="{FF2B5EF4-FFF2-40B4-BE49-F238E27FC236}">
                <a16:creationId xmlns:a16="http://schemas.microsoft.com/office/drawing/2014/main" id="{44B14F1A-7FD0-487D-AD39-2FB5A412D4AE}"/>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006E30D7-B448-4A34-9613-C361EE471B7C}"/>
              </a:ext>
            </a:extLst>
          </p:cNvPr>
          <p:cNvSpPr>
            <a:spLocks noGrp="1"/>
          </p:cNvSpPr>
          <p:nvPr>
            <p:ph type="sldNum" sz="quarter" idx="12"/>
          </p:nvPr>
        </p:nvSpPr>
        <p:spPr/>
        <p:txBody>
          <a:bodyPr/>
          <a:lstStyle/>
          <a:p>
            <a:fld id="{5F171EA1-9815-4924-BB6C-B27436B8F95B}" type="slidenum">
              <a:rPr lang="ru-RU" smtClean="0"/>
              <a:t>‹#›</a:t>
            </a:fld>
            <a:endParaRPr lang="ru-RU"/>
          </a:p>
        </p:txBody>
      </p:sp>
    </p:spTree>
    <p:extLst>
      <p:ext uri="{BB962C8B-B14F-4D97-AF65-F5344CB8AC3E}">
        <p14:creationId xmlns:p14="http://schemas.microsoft.com/office/powerpoint/2010/main" val="1440844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7D37631-7224-4DC4-8653-DF7F3403E0D6}"/>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5E8B8837-9532-4ED6-B1E6-04932C46E13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06BCEEC5-EBEB-4BAA-964B-D65FA587F8E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6AD10EA5-BB07-4F31-91DD-AD7EB070DE9B}"/>
              </a:ext>
            </a:extLst>
          </p:cNvPr>
          <p:cNvSpPr>
            <a:spLocks noGrp="1"/>
          </p:cNvSpPr>
          <p:nvPr>
            <p:ph type="dt" sz="half" idx="10"/>
          </p:nvPr>
        </p:nvSpPr>
        <p:spPr/>
        <p:txBody>
          <a:bodyPr/>
          <a:lstStyle/>
          <a:p>
            <a:fld id="{4703BFC2-BA21-42B0-8991-AE396B44F7C7}" type="datetimeFigureOut">
              <a:rPr lang="ru-RU" smtClean="0"/>
              <a:t>29.05.2019</a:t>
            </a:fld>
            <a:endParaRPr lang="ru-RU"/>
          </a:p>
        </p:txBody>
      </p:sp>
      <p:sp>
        <p:nvSpPr>
          <p:cNvPr id="6" name="Нижний колонтитул 5">
            <a:extLst>
              <a:ext uri="{FF2B5EF4-FFF2-40B4-BE49-F238E27FC236}">
                <a16:creationId xmlns:a16="http://schemas.microsoft.com/office/drawing/2014/main" id="{D55405A6-4431-4C36-B370-CEBC7594A070}"/>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73D57A6A-05F4-4FC8-A5D1-78BFBEF6603D}"/>
              </a:ext>
            </a:extLst>
          </p:cNvPr>
          <p:cNvSpPr>
            <a:spLocks noGrp="1"/>
          </p:cNvSpPr>
          <p:nvPr>
            <p:ph type="sldNum" sz="quarter" idx="12"/>
          </p:nvPr>
        </p:nvSpPr>
        <p:spPr/>
        <p:txBody>
          <a:bodyPr/>
          <a:lstStyle/>
          <a:p>
            <a:fld id="{5F171EA1-9815-4924-BB6C-B27436B8F95B}" type="slidenum">
              <a:rPr lang="ru-RU" smtClean="0"/>
              <a:t>‹#›</a:t>
            </a:fld>
            <a:endParaRPr lang="ru-RU"/>
          </a:p>
        </p:txBody>
      </p:sp>
    </p:spTree>
    <p:extLst>
      <p:ext uri="{BB962C8B-B14F-4D97-AF65-F5344CB8AC3E}">
        <p14:creationId xmlns:p14="http://schemas.microsoft.com/office/powerpoint/2010/main" val="28594274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F63A2A7-AD56-4552-9885-9637454CD98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672D4FCC-E179-4A29-B75B-A2B4C8963CE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D2BE459F-BF61-4819-8624-9B36F5C960F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03BFC2-BA21-42B0-8991-AE396B44F7C7}" type="datetimeFigureOut">
              <a:rPr lang="ru-RU" smtClean="0"/>
              <a:t>29.05.2019</a:t>
            </a:fld>
            <a:endParaRPr lang="ru-RU"/>
          </a:p>
        </p:txBody>
      </p:sp>
      <p:sp>
        <p:nvSpPr>
          <p:cNvPr id="5" name="Нижний колонтитул 4">
            <a:extLst>
              <a:ext uri="{FF2B5EF4-FFF2-40B4-BE49-F238E27FC236}">
                <a16:creationId xmlns:a16="http://schemas.microsoft.com/office/drawing/2014/main" id="{D2523FAD-4D5C-4AEA-8994-894019A4725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9B6E57FA-0C01-4B7C-87A8-224DD5AB369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171EA1-9815-4924-BB6C-B27436B8F95B}" type="slidenum">
              <a:rPr lang="ru-RU" smtClean="0"/>
              <a:t>‹#›</a:t>
            </a:fld>
            <a:endParaRPr lang="ru-RU"/>
          </a:p>
        </p:txBody>
      </p:sp>
    </p:spTree>
    <p:extLst>
      <p:ext uri="{BB962C8B-B14F-4D97-AF65-F5344CB8AC3E}">
        <p14:creationId xmlns:p14="http://schemas.microsoft.com/office/powerpoint/2010/main" val="8549538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D4096B5B-F131-42A2-97B1-DA971F6E6B6D}"/>
              </a:ext>
            </a:extLst>
          </p:cNvPr>
          <p:cNvSpPr/>
          <p:nvPr/>
        </p:nvSpPr>
        <p:spPr>
          <a:xfrm>
            <a:off x="722694" y="1954696"/>
            <a:ext cx="10428560" cy="1200329"/>
          </a:xfrm>
          <a:prstGeom prst="rect">
            <a:avLst/>
          </a:prstGeom>
        </p:spPr>
        <p:txBody>
          <a:bodyPr wrap="none">
            <a:spAutoFit/>
          </a:bodyPr>
          <a:lstStyle/>
          <a:p>
            <a:pPr algn="ctr">
              <a:spcAft>
                <a:spcPts val="0"/>
              </a:spcAft>
            </a:pPr>
            <a:r>
              <a:rPr lang="ru-RU" sz="7200" b="1" dirty="0">
                <a:solidFill>
                  <a:srgbClr val="000000"/>
                </a:solidFill>
                <a:latin typeface="Times New Roman" panose="02020603050405020304" pitchFamily="18" charset="0"/>
                <a:ea typeface="Times New Roman" panose="02020603050405020304" pitchFamily="18" charset="0"/>
              </a:rPr>
              <a:t>«Таинственный космос»</a:t>
            </a:r>
            <a:endParaRPr lang="ru-RU" sz="7200" dirty="0">
              <a:effectLst/>
              <a:latin typeface="Times New Roman" panose="02020603050405020304" pitchFamily="18" charset="0"/>
              <a:ea typeface="Times New Roman" panose="02020603050405020304" pitchFamily="18" charset="0"/>
            </a:endParaRPr>
          </a:p>
        </p:txBody>
      </p:sp>
      <p:sp>
        <p:nvSpPr>
          <p:cNvPr id="3" name="TextBox 2">
            <a:extLst>
              <a:ext uri="{FF2B5EF4-FFF2-40B4-BE49-F238E27FC236}">
                <a16:creationId xmlns:a16="http://schemas.microsoft.com/office/drawing/2014/main" id="{F93E5A8C-F833-4AE2-A5CE-A19C3C8A3361}"/>
              </a:ext>
            </a:extLst>
          </p:cNvPr>
          <p:cNvSpPr txBox="1"/>
          <p:nvPr/>
        </p:nvSpPr>
        <p:spPr>
          <a:xfrm>
            <a:off x="8574157" y="4903304"/>
            <a:ext cx="3099823" cy="923330"/>
          </a:xfrm>
          <a:prstGeom prst="rect">
            <a:avLst/>
          </a:prstGeom>
          <a:noFill/>
        </p:spPr>
        <p:txBody>
          <a:bodyPr wrap="none" rtlCol="0">
            <a:spAutoFit/>
          </a:bodyPr>
          <a:lstStyle/>
          <a:p>
            <a:r>
              <a:rPr lang="ru-RU" dirty="0"/>
              <a:t>МОБУ СОШ №2 п </a:t>
            </a:r>
            <a:r>
              <a:rPr lang="ru-RU" dirty="0" err="1"/>
              <a:t>Лучегорск</a:t>
            </a:r>
            <a:r>
              <a:rPr lang="ru-RU" dirty="0"/>
              <a:t> , </a:t>
            </a:r>
          </a:p>
          <a:p>
            <a:r>
              <a:rPr lang="ru-RU" dirty="0"/>
              <a:t>Приморский край.</a:t>
            </a:r>
          </a:p>
          <a:p>
            <a:r>
              <a:rPr lang="ru-RU" dirty="0" err="1"/>
              <a:t>Репко</a:t>
            </a:r>
            <a:r>
              <a:rPr lang="ru-RU" dirty="0"/>
              <a:t> Татьяна Анатольевна</a:t>
            </a:r>
          </a:p>
        </p:txBody>
      </p:sp>
    </p:spTree>
    <p:extLst>
      <p:ext uri="{BB962C8B-B14F-4D97-AF65-F5344CB8AC3E}">
        <p14:creationId xmlns:p14="http://schemas.microsoft.com/office/powerpoint/2010/main" val="9266636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7CAA63A7-8A7C-4EB7-B904-AE0B1DC7C2D2}"/>
              </a:ext>
            </a:extLst>
          </p:cNvPr>
          <p:cNvSpPr/>
          <p:nvPr/>
        </p:nvSpPr>
        <p:spPr>
          <a:xfrm>
            <a:off x="6520069" y="1479707"/>
            <a:ext cx="5406887" cy="4893647"/>
          </a:xfrm>
          <a:prstGeom prst="rect">
            <a:avLst/>
          </a:prstGeom>
        </p:spPr>
        <p:txBody>
          <a:bodyPr wrap="square">
            <a:spAutoFit/>
          </a:bodyPr>
          <a:lstStyle/>
          <a:p>
            <a:pPr algn="ctr">
              <a:spcAft>
                <a:spcPts val="0"/>
              </a:spcAft>
            </a:pPr>
            <a:r>
              <a:rPr lang="ru-RU" sz="2400" b="1" u="sng" dirty="0">
                <a:latin typeface="Times New Roman" panose="02020603050405020304" pitchFamily="18" charset="0"/>
                <a:ea typeface="Times New Roman" panose="02020603050405020304" pitchFamily="18" charset="0"/>
              </a:rPr>
              <a:t>Юпитер</a:t>
            </a:r>
            <a:r>
              <a:rPr lang="ru-RU" sz="2400" u="sng" dirty="0">
                <a:latin typeface="Times New Roman" panose="02020603050405020304" pitchFamily="18" charset="0"/>
                <a:ea typeface="Times New Roman" panose="02020603050405020304" pitchFamily="18" charset="0"/>
              </a:rPr>
              <a:t> –</a:t>
            </a:r>
            <a:endParaRPr lang="ru-RU" sz="2400" dirty="0">
              <a:effectLst/>
              <a:latin typeface="Times New Roman" panose="02020603050405020304" pitchFamily="18" charset="0"/>
              <a:ea typeface="Times New Roman" panose="02020603050405020304" pitchFamily="18" charset="0"/>
            </a:endParaRPr>
          </a:p>
          <a:p>
            <a:r>
              <a:rPr lang="ru-RU" sz="2400" u="sng" dirty="0">
                <a:latin typeface="Calibri" panose="020F0502020204030204" pitchFamily="34" charset="0"/>
                <a:ea typeface="Calibri" panose="020F0502020204030204" pitchFamily="34" charset="0"/>
                <a:cs typeface="Times New Roman" panose="02020603050405020304" pitchFamily="18" charset="0"/>
              </a:rPr>
              <a:t>Это пятая от Солнца </a:t>
            </a:r>
            <a:r>
              <a:rPr lang="ru-RU" sz="2400" u="sng" dirty="0" err="1">
                <a:latin typeface="Calibri" panose="020F0502020204030204" pitchFamily="34" charset="0"/>
                <a:ea typeface="Calibri" panose="020F0502020204030204" pitchFamily="34" charset="0"/>
                <a:cs typeface="Times New Roman" panose="02020603050405020304" pitchFamily="18" charset="0"/>
              </a:rPr>
              <a:t>планета.Планета</a:t>
            </a:r>
            <a:r>
              <a:rPr lang="ru-RU" sz="2400" u="sng" dirty="0">
                <a:latin typeface="Calibri" panose="020F0502020204030204" pitchFamily="34" charset="0"/>
                <a:ea typeface="Calibri" panose="020F0502020204030204" pitchFamily="34" charset="0"/>
                <a:cs typeface="Times New Roman" panose="02020603050405020304" pitchFamily="18" charset="0"/>
              </a:rPr>
              <a:t> гигант, самая большая планета солнечной системы. Юпитер - большой жидкий шар. Основной его цвет оранжево-желтый с присутствием цветных полос.  У Юпитера - 63 спутника. Измерения проведенные в верхней части атмосферы Юпитера показали температуру приблизительно -145 градусов мороза. </a:t>
            </a:r>
            <a:r>
              <a:rPr lang="ru-RU" sz="2400" dirty="0">
                <a:latin typeface="Calibri" panose="020F0502020204030204" pitchFamily="34" charset="0"/>
                <a:ea typeface="Calibri" panose="020F0502020204030204" pitchFamily="34" charset="0"/>
                <a:cs typeface="Times New Roman" panose="02020603050405020304" pitchFamily="18" charset="0"/>
              </a:rPr>
              <a:t>Обращается вокруг Солнца - 11 лет 314 суток</a:t>
            </a:r>
            <a:r>
              <a:rPr lang="ru-RU" dirty="0">
                <a:latin typeface="Calibri" panose="020F0502020204030204" pitchFamily="34" charset="0"/>
                <a:ea typeface="Calibri" panose="020F0502020204030204" pitchFamily="34" charset="0"/>
                <a:cs typeface="Times New Roman" panose="02020603050405020304" pitchFamily="18" charset="0"/>
              </a:rPr>
              <a:t>.</a:t>
            </a:r>
            <a:endParaRPr lang="ru-RU" dirty="0"/>
          </a:p>
        </p:txBody>
      </p:sp>
      <p:pic>
        <p:nvPicPr>
          <p:cNvPr id="3" name="Рисунок 2" descr="https://ic.pics.livejournal.com/galeneastro/32190196/2208788/2208788_900.jpg">
            <a:extLst>
              <a:ext uri="{FF2B5EF4-FFF2-40B4-BE49-F238E27FC236}">
                <a16:creationId xmlns:a16="http://schemas.microsoft.com/office/drawing/2014/main" id="{5DE6B3B2-0D4F-453C-8A3D-F522991C8770}"/>
              </a:ext>
            </a:extLst>
          </p:cNvPr>
          <p:cNvPicPr/>
          <p:nvPr/>
        </p:nvPicPr>
        <p:blipFill>
          <a:blip r:embed="rId2" cstate="print"/>
          <a:srcRect l="21467" t="1474" r="21414" b="2738"/>
          <a:stretch>
            <a:fillRect/>
          </a:stretch>
        </p:blipFill>
        <p:spPr bwMode="auto">
          <a:xfrm>
            <a:off x="755374" y="1479707"/>
            <a:ext cx="4585252" cy="4112710"/>
          </a:xfrm>
          <a:prstGeom prst="ellipse">
            <a:avLst/>
          </a:prstGeom>
          <a:noFill/>
        </p:spPr>
      </p:pic>
    </p:spTree>
    <p:extLst>
      <p:ext uri="{BB962C8B-B14F-4D97-AF65-F5344CB8AC3E}">
        <p14:creationId xmlns:p14="http://schemas.microsoft.com/office/powerpoint/2010/main" val="5453887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8F2B7EF3-D317-42EA-8777-40C83052A9EF}"/>
              </a:ext>
            </a:extLst>
          </p:cNvPr>
          <p:cNvSpPr/>
          <p:nvPr/>
        </p:nvSpPr>
        <p:spPr>
          <a:xfrm>
            <a:off x="6096000" y="1186888"/>
            <a:ext cx="5380382" cy="3262432"/>
          </a:xfrm>
          <a:prstGeom prst="rect">
            <a:avLst/>
          </a:prstGeom>
        </p:spPr>
        <p:txBody>
          <a:bodyPr wrap="square">
            <a:spAutoFit/>
          </a:bodyPr>
          <a:lstStyle/>
          <a:p>
            <a:pPr algn="ctr">
              <a:spcAft>
                <a:spcPts val="0"/>
              </a:spcAft>
            </a:pPr>
            <a:r>
              <a:rPr lang="ru-RU" b="1" u="sng" dirty="0">
                <a:latin typeface="Times New Roman" panose="02020603050405020304" pitchFamily="18" charset="0"/>
                <a:ea typeface="Times New Roman" panose="02020603050405020304" pitchFamily="18" charset="0"/>
              </a:rPr>
              <a:t>Сатурн</a:t>
            </a:r>
            <a:r>
              <a:rPr lang="ru-RU" u="sng" dirty="0">
                <a:latin typeface="Times New Roman" panose="02020603050405020304" pitchFamily="18" charset="0"/>
                <a:ea typeface="Times New Roman" panose="02020603050405020304" pitchFamily="18" charset="0"/>
              </a:rPr>
              <a:t> –</a:t>
            </a:r>
            <a:endParaRPr lang="ru-RU" sz="800" dirty="0">
              <a:effectLst/>
              <a:latin typeface="Times New Roman" panose="02020603050405020304" pitchFamily="18" charset="0"/>
              <a:ea typeface="Times New Roman" panose="02020603050405020304" pitchFamily="18" charset="0"/>
            </a:endParaRPr>
          </a:p>
          <a:p>
            <a:pPr>
              <a:spcAft>
                <a:spcPts val="0"/>
              </a:spcAft>
            </a:pPr>
            <a:r>
              <a:rPr lang="ru-RU" u="sng" dirty="0">
                <a:latin typeface="Times New Roman" panose="02020603050405020304" pitchFamily="18" charset="0"/>
                <a:ea typeface="Times New Roman" panose="02020603050405020304" pitchFamily="18" charset="0"/>
              </a:rPr>
              <a:t>шестая от Солнца планета. На Сатурне бушуют вихри, они в 4 раза сильнее, чем ураганы на Юпитере. Сатурн — вторая по размерам планета после Юпитера, холодный газовый гигант, со средней температурой —178 градусов мороза. Сатурн – бледно-желтый. Сатурн окружает 10 тысяч колец. Кольца Сатурна состоят из ледяных комьев и мелких льдинок. Обращается вокруг Солнца  - 29лет155 дней.</a:t>
            </a:r>
            <a:r>
              <a:rPr lang="ru-RU" sz="800" b="1" dirty="0">
                <a:solidFill>
                  <a:srgbClr val="333333"/>
                </a:solidFill>
                <a:effectLst/>
                <a:latin typeface="Arial" panose="020B0604020202020204" pitchFamily="34" charset="0"/>
                <a:ea typeface="Times New Roman" panose="02020603050405020304" pitchFamily="18" charset="0"/>
              </a:rPr>
              <a:t> </a:t>
            </a:r>
            <a:r>
              <a:rPr lang="ru-RU" u="sng" dirty="0">
                <a:solidFill>
                  <a:srgbClr val="333333"/>
                </a:solidFill>
                <a:latin typeface="Times New Roman" panose="02020603050405020304" pitchFamily="18" charset="0"/>
                <a:ea typeface="Times New Roman" panose="02020603050405020304" pitchFamily="18" charset="0"/>
              </a:rPr>
              <a:t>У Сатурна известно 62 естественных спутника</a:t>
            </a:r>
            <a:r>
              <a:rPr lang="ru-RU" u="sng" dirty="0">
                <a:latin typeface="Times New Roman" panose="02020603050405020304" pitchFamily="18" charset="0"/>
                <a:ea typeface="Times New Roman" panose="02020603050405020304" pitchFamily="18" charset="0"/>
              </a:rPr>
              <a:t>.</a:t>
            </a:r>
            <a:br>
              <a:rPr lang="ru-RU" u="sng" dirty="0">
                <a:latin typeface="Times New Roman" panose="02020603050405020304" pitchFamily="18" charset="0"/>
                <a:ea typeface="Times New Roman" panose="02020603050405020304" pitchFamily="18" charset="0"/>
              </a:rPr>
            </a:br>
            <a:endParaRPr lang="ru-RU" sz="800" dirty="0">
              <a:effectLst/>
              <a:latin typeface="Times New Roman" panose="02020603050405020304" pitchFamily="18" charset="0"/>
              <a:ea typeface="Times New Roman" panose="02020603050405020304" pitchFamily="18" charset="0"/>
            </a:endParaRPr>
          </a:p>
        </p:txBody>
      </p:sp>
      <p:pic>
        <p:nvPicPr>
          <p:cNvPr id="4" name="Picture 10" descr="http://nemar.fludaskoli.is/thorny00/files/2014/12/saturn-the-planet-2175-hd-wallpapers.jpg">
            <a:extLst>
              <a:ext uri="{FF2B5EF4-FFF2-40B4-BE49-F238E27FC236}">
                <a16:creationId xmlns:a16="http://schemas.microsoft.com/office/drawing/2014/main" id="{1A721E65-6AE3-4D2D-BF2A-D4BD7F13DFB3}"/>
              </a:ext>
            </a:extLst>
          </p:cNvPr>
          <p:cNvPicPr>
            <a:picLocks noChangeAspect="1" noChangeArrowheads="1"/>
          </p:cNvPicPr>
          <p:nvPr/>
        </p:nvPicPr>
        <p:blipFill>
          <a:blip r:embed="rId2" cstate="print"/>
          <a:srcRect l="3816" t="3816" r="6512" b="4604"/>
          <a:stretch>
            <a:fillRect/>
          </a:stretch>
        </p:blipFill>
        <p:spPr bwMode="auto">
          <a:xfrm>
            <a:off x="381946" y="1395196"/>
            <a:ext cx="5040559" cy="4067607"/>
          </a:xfrm>
          <a:prstGeom prst="rect">
            <a:avLst/>
          </a:prstGeom>
          <a:noFill/>
        </p:spPr>
      </p:pic>
    </p:spTree>
    <p:extLst>
      <p:ext uri="{BB962C8B-B14F-4D97-AF65-F5344CB8AC3E}">
        <p14:creationId xmlns:p14="http://schemas.microsoft.com/office/powerpoint/2010/main" val="386194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536A5146-5C00-4DFA-B264-68CEC0ACB71D}"/>
              </a:ext>
            </a:extLst>
          </p:cNvPr>
          <p:cNvSpPr/>
          <p:nvPr/>
        </p:nvSpPr>
        <p:spPr>
          <a:xfrm>
            <a:off x="6573078" y="617045"/>
            <a:ext cx="5183484" cy="5632311"/>
          </a:xfrm>
          <a:prstGeom prst="rect">
            <a:avLst/>
          </a:prstGeom>
        </p:spPr>
        <p:txBody>
          <a:bodyPr wrap="square">
            <a:spAutoFit/>
          </a:bodyPr>
          <a:lstStyle/>
          <a:p>
            <a:pPr algn="ctr">
              <a:spcAft>
                <a:spcPts val="0"/>
              </a:spcAft>
            </a:pPr>
            <a:r>
              <a:rPr lang="ru-RU" sz="2400" b="1" u="sng" dirty="0">
                <a:solidFill>
                  <a:srgbClr val="000000"/>
                </a:solidFill>
                <a:latin typeface="Times New Roman" panose="02020603050405020304" pitchFamily="18" charset="0"/>
                <a:ea typeface="Times New Roman" panose="02020603050405020304" pitchFamily="18" charset="0"/>
              </a:rPr>
              <a:t>Уран </a:t>
            </a:r>
            <a:r>
              <a:rPr lang="ru-RU" sz="2400" u="sng" dirty="0">
                <a:solidFill>
                  <a:srgbClr val="000000"/>
                </a:solidFill>
                <a:latin typeface="Times New Roman" panose="02020603050405020304" pitchFamily="18" charset="0"/>
                <a:ea typeface="Times New Roman" panose="02020603050405020304" pitchFamily="18" charset="0"/>
              </a:rPr>
              <a:t>–</a:t>
            </a:r>
            <a:endParaRPr lang="ru-RU" sz="2400" dirty="0">
              <a:effectLst/>
              <a:latin typeface="Times New Roman" panose="02020603050405020304" pitchFamily="18" charset="0"/>
              <a:ea typeface="Times New Roman" panose="02020603050405020304" pitchFamily="18" charset="0"/>
            </a:endParaRPr>
          </a:p>
          <a:p>
            <a:pPr>
              <a:spcAft>
                <a:spcPts val="0"/>
              </a:spcAft>
            </a:pPr>
            <a:r>
              <a:rPr lang="ru-RU" sz="2400" u="sng" dirty="0">
                <a:solidFill>
                  <a:srgbClr val="000000"/>
                </a:solidFill>
                <a:latin typeface="Times New Roman" panose="02020603050405020304" pitchFamily="18" charset="0"/>
                <a:ea typeface="Times New Roman" panose="02020603050405020304" pitchFamily="18" charset="0"/>
              </a:rPr>
              <a:t>седьмая от Солнца и третья по размеру планета нашей Солнечной системы. . Она почти полностью состоит из газа. Уран имеет светло-голубой цвет, но в отличие от Земли цвет образован метановыми облаками. Совершает один оборот вокруг Солнца за 84 земных года. Уран – самая холодная планета Солнечной системы. Температура на ней равна примерно 224 градуса ниже нуля.  На сегодняшний день у Урана открыто 27 спутников.</a:t>
            </a:r>
            <a:br>
              <a:rPr lang="ru-RU" sz="2400" u="sng" dirty="0">
                <a:solidFill>
                  <a:srgbClr val="000000"/>
                </a:solidFill>
                <a:latin typeface="Times New Roman" panose="02020603050405020304" pitchFamily="18" charset="0"/>
                <a:ea typeface="Times New Roman" panose="02020603050405020304" pitchFamily="18" charset="0"/>
              </a:rPr>
            </a:br>
            <a:endParaRPr lang="ru-RU" sz="2400" dirty="0">
              <a:effectLst/>
              <a:latin typeface="Times New Roman" panose="02020603050405020304" pitchFamily="18" charset="0"/>
              <a:ea typeface="Times New Roman" panose="02020603050405020304" pitchFamily="18" charset="0"/>
            </a:endParaRPr>
          </a:p>
        </p:txBody>
      </p:sp>
      <p:pic>
        <p:nvPicPr>
          <p:cNvPr id="3" name="Picture 8" descr="http://lfly.ru/wp-content/uploads/2016/08/uranus.jpg">
            <a:extLst>
              <a:ext uri="{FF2B5EF4-FFF2-40B4-BE49-F238E27FC236}">
                <a16:creationId xmlns:a16="http://schemas.microsoft.com/office/drawing/2014/main" id="{E6AEE49C-324E-44CD-B6FA-709C5A7ACEA4}"/>
              </a:ext>
            </a:extLst>
          </p:cNvPr>
          <p:cNvPicPr>
            <a:picLocks noChangeAspect="1" noChangeArrowheads="1"/>
          </p:cNvPicPr>
          <p:nvPr/>
        </p:nvPicPr>
        <p:blipFill>
          <a:blip r:embed="rId2" cstate="print"/>
          <a:srcRect l="12371" r="13405"/>
          <a:stretch>
            <a:fillRect/>
          </a:stretch>
        </p:blipFill>
        <p:spPr bwMode="auto">
          <a:xfrm>
            <a:off x="1270325" y="1768454"/>
            <a:ext cx="3889157" cy="3810711"/>
          </a:xfrm>
          <a:prstGeom prst="ellipse">
            <a:avLst/>
          </a:prstGeom>
          <a:noFill/>
        </p:spPr>
      </p:pic>
    </p:spTree>
    <p:extLst>
      <p:ext uri="{BB962C8B-B14F-4D97-AF65-F5344CB8AC3E}">
        <p14:creationId xmlns:p14="http://schemas.microsoft.com/office/powerpoint/2010/main" val="29924848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4C170053-9D8B-422C-97D6-C98C29B07A96}"/>
              </a:ext>
            </a:extLst>
          </p:cNvPr>
          <p:cNvSpPr/>
          <p:nvPr/>
        </p:nvSpPr>
        <p:spPr>
          <a:xfrm>
            <a:off x="5512905" y="688526"/>
            <a:ext cx="6096000" cy="5003870"/>
          </a:xfrm>
          <a:prstGeom prst="rect">
            <a:avLst/>
          </a:prstGeom>
        </p:spPr>
        <p:txBody>
          <a:bodyPr>
            <a:spAutoFit/>
          </a:bodyPr>
          <a:lstStyle/>
          <a:p>
            <a:pPr>
              <a:lnSpc>
                <a:spcPct val="115000"/>
              </a:lnSpc>
              <a:spcAft>
                <a:spcPts val="1000"/>
              </a:spcAft>
            </a:pPr>
            <a:r>
              <a:rPr lang="ru-RU" b="1" u="sng"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Нептун</a:t>
            </a:r>
            <a:r>
              <a:rPr lang="ru-RU" u="sng"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восьмая от Солнца и четвёртая по размеру планета.  Сначала учёные рассчитали где её надо искать, и лишь потом нашли – именно в том месте, где и ожидали. Планета Нептун названа в честь римского бога моря Нептуна. Это газовый гигант. Нептун находится в 30 раз дальше от солнца, чем Земля. Солнечный свет, который достигает его поверхности очень слабый, поэтому температура на планете равна примерно 213 градусов ниже нуля. Между тем здесь немного теплее, чем на Уране, потому что в центре планеты есть свой источник тепла. Планета синего цвета. Так как Нептун близнец Урана и цвет планеты Нептун определяется наличием метановых облаков, а поверхность его темнее из-за расстояния от Солнца. Совершает один оборот вокруг Солнца за 164 земных года.  В настоящее время известно 14 спутников.</a:t>
            </a:r>
            <a:br>
              <a:rPr lang="ru-RU" u="sng"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br>
            <a:endParaRPr lang="ru-RU" sz="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descr="G:\для ТА\neptune-planet.jpg">
            <a:extLst>
              <a:ext uri="{FF2B5EF4-FFF2-40B4-BE49-F238E27FC236}">
                <a16:creationId xmlns:a16="http://schemas.microsoft.com/office/drawing/2014/main" id="{249A2911-D564-410D-97C9-852C3E7A7331}"/>
              </a:ext>
            </a:extLst>
          </p:cNvPr>
          <p:cNvPicPr>
            <a:picLocks noChangeAspect="1" noChangeArrowheads="1"/>
          </p:cNvPicPr>
          <p:nvPr/>
        </p:nvPicPr>
        <p:blipFill>
          <a:blip r:embed="rId2" cstate="print"/>
          <a:srcRect l="24913" t="7636" r="24401" b="5310"/>
          <a:stretch>
            <a:fillRect/>
          </a:stretch>
        </p:blipFill>
        <p:spPr bwMode="auto">
          <a:xfrm>
            <a:off x="967622" y="1210478"/>
            <a:ext cx="3577661" cy="3456384"/>
          </a:xfrm>
          <a:prstGeom prst="ellipse">
            <a:avLst/>
          </a:prstGeom>
          <a:noFill/>
        </p:spPr>
      </p:pic>
    </p:spTree>
    <p:extLst>
      <p:ext uri="{BB962C8B-B14F-4D97-AF65-F5344CB8AC3E}">
        <p14:creationId xmlns:p14="http://schemas.microsoft.com/office/powerpoint/2010/main" val="32885484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75CB161B-AED5-4709-9E5B-7BCD02C54281}"/>
              </a:ext>
            </a:extLst>
          </p:cNvPr>
          <p:cNvSpPr/>
          <p:nvPr/>
        </p:nvSpPr>
        <p:spPr>
          <a:xfrm>
            <a:off x="1378226" y="349612"/>
            <a:ext cx="7394713" cy="6411499"/>
          </a:xfrm>
          <a:prstGeom prst="rect">
            <a:avLst/>
          </a:prstGeom>
        </p:spPr>
        <p:txBody>
          <a:bodyPr wrap="square">
            <a:spAutoFit/>
          </a:bodyPr>
          <a:lstStyle/>
          <a:p>
            <a:pPr>
              <a:lnSpc>
                <a:spcPct val="115000"/>
              </a:lnSpc>
              <a:spcAft>
                <a:spcPts val="1000"/>
              </a:spcAft>
            </a:pPr>
            <a:r>
              <a:rPr lang="ru-RU" sz="2200" u="sng" dirty="0">
                <a:latin typeface="Times New Roman" panose="02020603050405020304" pitchFamily="18" charset="0"/>
                <a:ea typeface="Calibri" panose="020F0502020204030204" pitchFamily="34" charset="0"/>
                <a:cs typeface="Times New Roman" panose="02020603050405020304" pitchFamily="18" charset="0"/>
              </a:rPr>
              <a:t>Самый </a:t>
            </a:r>
            <a:r>
              <a:rPr lang="ru-RU" sz="2200" u="sng" dirty="0" err="1">
                <a:latin typeface="Times New Roman" panose="02020603050405020304" pitchFamily="18" charset="0"/>
                <a:ea typeface="Calibri" panose="020F0502020204030204" pitchFamily="34" charset="0"/>
                <a:cs typeface="Times New Roman" panose="02020603050405020304" pitchFamily="18" charset="0"/>
              </a:rPr>
              <a:t>самый</a:t>
            </a:r>
            <a:endParaRPr lang="ru-RU" sz="2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sz="2200" dirty="0">
                <a:latin typeface="Times New Roman" panose="02020603050405020304" pitchFamily="18" charset="0"/>
                <a:ea typeface="Calibri" panose="020F0502020204030204" pitchFamily="34" charset="0"/>
                <a:cs typeface="Times New Roman" panose="02020603050405020304" pitchFamily="18" charset="0"/>
              </a:rPr>
              <a:t>1. Какая планета быстрее всех совершает оборот вокруг солнца? </a:t>
            </a:r>
            <a:endParaRPr lang="ru-RU" sz="2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sz="2200" dirty="0">
                <a:latin typeface="Times New Roman" panose="02020603050405020304" pitchFamily="18" charset="0"/>
                <a:ea typeface="Calibri" panose="020F0502020204030204" pitchFamily="34" charset="0"/>
                <a:cs typeface="Times New Roman" panose="02020603050405020304" pitchFamily="18" charset="0"/>
              </a:rPr>
              <a:t>2.  Какая планета дольше всех совершает оборот вокруг солнца? </a:t>
            </a:r>
            <a:endParaRPr lang="ru-RU" sz="2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sz="2200" dirty="0">
                <a:latin typeface="Times New Roman" panose="02020603050405020304" pitchFamily="18" charset="0"/>
                <a:ea typeface="Calibri" panose="020F0502020204030204" pitchFamily="34" charset="0"/>
                <a:cs typeface="Times New Roman" panose="02020603050405020304" pitchFamily="18" charset="0"/>
              </a:rPr>
              <a:t>3. У какой планеты больше всего спутников</a:t>
            </a:r>
            <a:r>
              <a:rPr lang="ru-RU" sz="2200" b="1" dirty="0">
                <a:latin typeface="Times New Roman" panose="02020603050405020304" pitchFamily="18" charset="0"/>
                <a:ea typeface="Calibri" panose="020F0502020204030204" pitchFamily="34" charset="0"/>
                <a:cs typeface="Times New Roman" panose="02020603050405020304" pitchFamily="18" charset="0"/>
              </a:rPr>
              <a:t>? </a:t>
            </a:r>
            <a:endParaRPr lang="ru-RU" sz="2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sz="2200" dirty="0">
                <a:latin typeface="Times New Roman" panose="02020603050405020304" pitchFamily="18" charset="0"/>
                <a:ea typeface="Calibri" panose="020F0502020204030204" pitchFamily="34" charset="0"/>
                <a:cs typeface="Times New Roman" panose="02020603050405020304" pitchFamily="18" charset="0"/>
              </a:rPr>
              <a:t>4. У какой планеты меньше всего спутников? </a:t>
            </a:r>
            <a:endParaRPr lang="ru-RU" sz="2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sz="2200" dirty="0">
                <a:latin typeface="Times New Roman" panose="02020603050405020304" pitchFamily="18" charset="0"/>
                <a:ea typeface="Calibri" panose="020F0502020204030204" pitchFamily="34" charset="0"/>
                <a:cs typeface="Times New Roman" panose="02020603050405020304" pitchFamily="18" charset="0"/>
              </a:rPr>
              <a:t>5. Какая планета самая холодная? </a:t>
            </a:r>
            <a:r>
              <a:rPr lang="ru-RU" sz="2200" b="1" dirty="0">
                <a:latin typeface="Times New Roman" panose="02020603050405020304" pitchFamily="18" charset="0"/>
                <a:ea typeface="Calibri" panose="020F0502020204030204" pitchFamily="34" charset="0"/>
                <a:cs typeface="Times New Roman" panose="02020603050405020304" pitchFamily="18" charset="0"/>
              </a:rPr>
              <a:t> </a:t>
            </a:r>
            <a:endParaRPr lang="ru-RU" sz="2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sz="2200" dirty="0">
                <a:latin typeface="Times New Roman" panose="02020603050405020304" pitchFamily="18" charset="0"/>
                <a:ea typeface="Calibri" panose="020F0502020204030204" pitchFamily="34" charset="0"/>
                <a:cs typeface="Times New Roman" panose="02020603050405020304" pitchFamily="18" charset="0"/>
              </a:rPr>
              <a:t>6 . Какая планета</a:t>
            </a:r>
            <a:r>
              <a:rPr lang="ru-RU" sz="2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самая горячая? </a:t>
            </a:r>
            <a:endParaRPr lang="ru-RU" sz="2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sz="2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7. Какая планета самая близкая к солнцу? </a:t>
            </a:r>
            <a:endParaRPr lang="ru-RU" sz="2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sz="2200" dirty="0">
                <a:latin typeface="Times New Roman" panose="02020603050405020304" pitchFamily="18" charset="0"/>
                <a:ea typeface="Calibri" panose="020F0502020204030204" pitchFamily="34" charset="0"/>
                <a:cs typeface="Times New Roman" panose="02020603050405020304" pitchFamily="18" charset="0"/>
              </a:rPr>
              <a:t>8. Какая планета самая дальняя? </a:t>
            </a:r>
            <a:endParaRPr lang="ru-RU" sz="2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sz="2200" dirty="0">
                <a:latin typeface="Times New Roman" panose="02020603050405020304" pitchFamily="18" charset="0"/>
                <a:ea typeface="Calibri" panose="020F0502020204030204" pitchFamily="34" charset="0"/>
                <a:cs typeface="Times New Roman" panose="02020603050405020304" pitchFamily="18" charset="0"/>
              </a:rPr>
              <a:t>9. Какая планета самая маленькая? </a:t>
            </a:r>
            <a:endParaRPr lang="ru-RU" sz="2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sz="2200" dirty="0">
                <a:latin typeface="Times New Roman" panose="02020603050405020304" pitchFamily="18" charset="0"/>
                <a:ea typeface="Calibri" panose="020F0502020204030204" pitchFamily="34" charset="0"/>
                <a:cs typeface="Times New Roman" panose="02020603050405020304" pitchFamily="18" charset="0"/>
              </a:rPr>
              <a:t>10. Какая планета самая большая? </a:t>
            </a:r>
            <a:endParaRPr lang="ru-RU" sz="2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583584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023A5643-D674-4642-BBF3-0E92915A2880}"/>
              </a:ext>
            </a:extLst>
          </p:cNvPr>
          <p:cNvSpPr/>
          <p:nvPr/>
        </p:nvSpPr>
        <p:spPr>
          <a:xfrm>
            <a:off x="3048000" y="1384349"/>
            <a:ext cx="6096000" cy="3046988"/>
          </a:xfrm>
          <a:prstGeom prst="rect">
            <a:avLst/>
          </a:prstGeom>
        </p:spPr>
        <p:txBody>
          <a:bodyPr>
            <a:spAutoFit/>
          </a:bodyPr>
          <a:lstStyle/>
          <a:p>
            <a:r>
              <a:rPr lang="ru-RU" sz="3200" b="0" i="0" dirty="0">
                <a:solidFill>
                  <a:srgbClr val="2B2B2B"/>
                </a:solidFill>
                <a:effectLst/>
                <a:latin typeface="Arial" panose="020B0604020202020204" pitchFamily="34" charset="0"/>
              </a:rPr>
              <a:t>Цель урока: Сформировать представления учащихся о Солнечной системе.</a:t>
            </a:r>
            <a:br>
              <a:rPr lang="ru-RU" sz="3200" dirty="0"/>
            </a:br>
            <a:r>
              <a:rPr lang="ru-RU" sz="3200" b="0" i="0" dirty="0">
                <a:solidFill>
                  <a:srgbClr val="2B2B2B"/>
                </a:solidFill>
                <a:effectLst/>
                <a:latin typeface="Arial" panose="020B0604020202020204" pitchFamily="34" charset="0"/>
              </a:rPr>
              <a:t>Задача :</a:t>
            </a:r>
            <a:br>
              <a:rPr lang="ru-RU" sz="3200" dirty="0"/>
            </a:br>
            <a:r>
              <a:rPr lang="ru-RU" sz="3200" b="0" i="0" dirty="0">
                <a:solidFill>
                  <a:srgbClr val="2B2B2B"/>
                </a:solidFill>
                <a:effectLst/>
                <a:latin typeface="Arial" panose="020B0604020202020204" pitchFamily="34" charset="0"/>
              </a:rPr>
              <a:t> Познакомить учащихся с планетами</a:t>
            </a:r>
            <a:endParaRPr lang="ru-RU" sz="3200" dirty="0"/>
          </a:p>
        </p:txBody>
      </p:sp>
    </p:spTree>
    <p:extLst>
      <p:ext uri="{BB962C8B-B14F-4D97-AF65-F5344CB8AC3E}">
        <p14:creationId xmlns:p14="http://schemas.microsoft.com/office/powerpoint/2010/main" val="18137307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1587663D-766D-4088-849D-66A15BF2A521}"/>
              </a:ext>
            </a:extLst>
          </p:cNvPr>
          <p:cNvSpPr/>
          <p:nvPr/>
        </p:nvSpPr>
        <p:spPr>
          <a:xfrm>
            <a:off x="2146852" y="664051"/>
            <a:ext cx="6096000" cy="923330"/>
          </a:xfrm>
          <a:prstGeom prst="rect">
            <a:avLst/>
          </a:prstGeom>
        </p:spPr>
        <p:txBody>
          <a:bodyPr>
            <a:spAutoFit/>
          </a:bodyPr>
          <a:lstStyle/>
          <a:p>
            <a:r>
              <a:rPr lang="ru-RU" b="0" i="0" dirty="0">
                <a:solidFill>
                  <a:srgbClr val="383838"/>
                </a:solidFill>
                <a:effectLst/>
                <a:latin typeface="Open Sans"/>
              </a:rPr>
              <a:t>Еще с давних времен люди стали думать над вопросами: «Что такое космос? Если жизнь на других планетах кроме планеты Земля?»</a:t>
            </a:r>
            <a:endParaRPr lang="ru-RU" dirty="0"/>
          </a:p>
        </p:txBody>
      </p:sp>
      <p:sp>
        <p:nvSpPr>
          <p:cNvPr id="3" name="Прямоугольник 2">
            <a:extLst>
              <a:ext uri="{FF2B5EF4-FFF2-40B4-BE49-F238E27FC236}">
                <a16:creationId xmlns:a16="http://schemas.microsoft.com/office/drawing/2014/main" id="{D73AB72C-9449-4606-982E-7B5F49BF645D}"/>
              </a:ext>
            </a:extLst>
          </p:cNvPr>
          <p:cNvSpPr/>
          <p:nvPr/>
        </p:nvSpPr>
        <p:spPr>
          <a:xfrm>
            <a:off x="2146852" y="1946632"/>
            <a:ext cx="6096000" cy="3693319"/>
          </a:xfrm>
          <a:prstGeom prst="rect">
            <a:avLst/>
          </a:prstGeom>
        </p:spPr>
        <p:txBody>
          <a:bodyPr>
            <a:spAutoFit/>
          </a:bodyPr>
          <a:lstStyle/>
          <a:p>
            <a: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t>На чем можно отправиться в космос?  Можно ли на самолете, вертолете? Почему? </a:t>
            </a:r>
            <a:r>
              <a:rPr lang="ru-RU" i="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t>Самолет в космос не может полететь, потому что там нет воздуха. Для чего самолету воздух?</a:t>
            </a:r>
            <a:r>
              <a:rPr lang="ru-RU" i="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t> Самолет взлетает и летит, как бы опираясь крыльями на воздух, как делают это и птицы</a:t>
            </a:r>
            <a:r>
              <a:rPr lang="ru-RU" i="1" dirty="0">
                <a:solidFill>
                  <a:srgbClr val="000000"/>
                </a:solidFill>
                <a:latin typeface="Calibri" panose="020F0502020204030204" pitchFamily="34" charset="0"/>
                <a:ea typeface="Calibri" panose="020F0502020204030204" pitchFamily="34" charset="0"/>
                <a:cs typeface="Times New Roman" panose="02020603050405020304" pitchFamily="18" charset="0"/>
              </a:rPr>
              <a:t>.</a:t>
            </a:r>
            <a:r>
              <a:rPr lang="ru-RU" dirty="0">
                <a:solidFill>
                  <a:srgbClr val="000000"/>
                </a:solidFill>
                <a:latin typeface="Calibri" panose="020F0502020204030204" pitchFamily="34" charset="0"/>
                <a:ea typeface="Calibri" panose="020F0502020204030204" pitchFamily="34" charset="0"/>
                <a:cs typeface="Times New Roman" panose="02020603050405020304" pitchFamily="18" charset="0"/>
              </a:rPr>
              <a:t> А кто знает, как ракета поднимается в воздух?  Земля наша очень сильная: все притягивает к себе и никуда от себя не отпускает. Чтобы преодолеть земное притяжение, надо очень быстро лететь. Ни автомобиль, ни самолет не могут так быстро передвигаться. И только у ракеты есть такой мощный двигатель, который может разогнать ее до такой скорости. Ракета самая быстрая, благодаря тому, что у ракеты особый двигатель - реактивный. </a:t>
            </a:r>
            <a:endParaRPr lang="ru-RU" dirty="0"/>
          </a:p>
        </p:txBody>
      </p:sp>
    </p:spTree>
    <p:extLst>
      <p:ext uri="{BB962C8B-B14F-4D97-AF65-F5344CB8AC3E}">
        <p14:creationId xmlns:p14="http://schemas.microsoft.com/office/powerpoint/2010/main" val="32610319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BD991A3B-2976-46B4-9115-1EA762AC8CE7}"/>
              </a:ext>
            </a:extLst>
          </p:cNvPr>
          <p:cNvSpPr/>
          <p:nvPr/>
        </p:nvSpPr>
        <p:spPr>
          <a:xfrm>
            <a:off x="1392893" y="2967335"/>
            <a:ext cx="9406229" cy="923330"/>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algn="ctr"/>
            <a:r>
              <a:rPr lang="ru-RU" sz="5400" b="1" cap="none" spc="0" dirty="0">
                <a:ln/>
                <a:solidFill>
                  <a:schemeClr val="accent4"/>
                </a:solidFill>
                <a:effectLst/>
              </a:rPr>
              <a:t>Что такое солнечная система ?</a:t>
            </a:r>
          </a:p>
        </p:txBody>
      </p:sp>
    </p:spTree>
    <p:extLst>
      <p:ext uri="{BB962C8B-B14F-4D97-AF65-F5344CB8AC3E}">
        <p14:creationId xmlns:p14="http://schemas.microsoft.com/office/powerpoint/2010/main" val="36098303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Вращение планет вокруг Солнца">
            <a:hlinkClick r:id="" action="ppaction://media"/>
            <a:extLst>
              <a:ext uri="{FF2B5EF4-FFF2-40B4-BE49-F238E27FC236}">
                <a16:creationId xmlns:a16="http://schemas.microsoft.com/office/drawing/2014/main" id="{DB3AF56F-20CA-49F1-AE3F-5F263723A3AA}"/>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92075" y="92075"/>
            <a:ext cx="9144000" cy="6858000"/>
          </a:xfrm>
          <a:prstGeom prst="rect">
            <a:avLst/>
          </a:prstGeom>
        </p:spPr>
      </p:pic>
    </p:spTree>
    <p:extLst>
      <p:ext uri="{BB962C8B-B14F-4D97-AF65-F5344CB8AC3E}">
        <p14:creationId xmlns:p14="http://schemas.microsoft.com/office/powerpoint/2010/main" val="1829707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6702"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08463F1F-992B-49CD-8CC2-3D98E3B3121A}"/>
              </a:ext>
            </a:extLst>
          </p:cNvPr>
          <p:cNvSpPr/>
          <p:nvPr/>
        </p:nvSpPr>
        <p:spPr>
          <a:xfrm>
            <a:off x="4810539" y="1160383"/>
            <a:ext cx="6096000" cy="2708434"/>
          </a:xfrm>
          <a:prstGeom prst="rect">
            <a:avLst/>
          </a:prstGeom>
        </p:spPr>
        <p:txBody>
          <a:bodyPr>
            <a:spAutoFit/>
          </a:bodyPr>
          <a:lstStyle/>
          <a:p>
            <a:pPr algn="ctr">
              <a:spcAft>
                <a:spcPts val="0"/>
              </a:spcAft>
            </a:pPr>
            <a:r>
              <a:rPr lang="ru-RU" b="1" u="sng" dirty="0">
                <a:latin typeface="Times New Roman" panose="02020603050405020304" pitchFamily="18" charset="0"/>
                <a:ea typeface="Times New Roman" panose="02020603050405020304" pitchFamily="18" charset="0"/>
              </a:rPr>
              <a:t>Меркурий</a:t>
            </a:r>
            <a:endParaRPr lang="ru-RU" sz="800" dirty="0">
              <a:effectLst/>
              <a:latin typeface="Times New Roman" panose="02020603050405020304" pitchFamily="18" charset="0"/>
              <a:ea typeface="Times New Roman" panose="02020603050405020304" pitchFamily="18" charset="0"/>
            </a:endParaRPr>
          </a:p>
          <a:p>
            <a:pPr>
              <a:spcAft>
                <a:spcPts val="0"/>
              </a:spcAft>
            </a:pPr>
            <a:r>
              <a:rPr lang="ru-RU" u="sng" dirty="0">
                <a:solidFill>
                  <a:srgbClr val="000000"/>
                </a:solidFill>
                <a:latin typeface="Times New Roman" panose="02020603050405020304" pitchFamily="18" charset="0"/>
                <a:ea typeface="Times New Roman" panose="02020603050405020304" pitchFamily="18" charset="0"/>
              </a:rPr>
              <a:t>Первая планета  от Солнца</a:t>
            </a:r>
            <a:r>
              <a:rPr lang="ru-RU" u="sng" dirty="0">
                <a:latin typeface="Times New Roman" panose="02020603050405020304" pitchFamily="18" charset="0"/>
                <a:ea typeface="Times New Roman" panose="02020603050405020304" pitchFamily="18" charset="0"/>
              </a:rPr>
              <a:t>. Это самая маленькая планета.</a:t>
            </a:r>
            <a:r>
              <a:rPr lang="ru-RU" sz="800" dirty="0">
                <a:solidFill>
                  <a:srgbClr val="4D4D4D"/>
                </a:solidFill>
                <a:effectLst/>
                <a:latin typeface="Arial" panose="020B0604020202020204" pitchFamily="34" charset="0"/>
                <a:ea typeface="Times New Roman" panose="02020603050405020304" pitchFamily="18" charset="0"/>
              </a:rPr>
              <a:t> </a:t>
            </a:r>
            <a:r>
              <a:rPr lang="ru-RU" u="sng" dirty="0">
                <a:latin typeface="Times New Roman" panose="02020603050405020304" pitchFamily="18" charset="0"/>
                <a:ea typeface="Times New Roman" panose="02020603050405020304" pitchFamily="18" charset="0"/>
              </a:rPr>
              <a:t>Меркурий - планета серого цвета. Его поверхность усеяна кратерами от столкновений с метеоритами. Вокруг Солнца он движется быстрее других планет. </a:t>
            </a:r>
            <a:r>
              <a:rPr lang="ru-RU" u="sng" dirty="0">
                <a:solidFill>
                  <a:srgbClr val="000000"/>
                </a:solidFill>
                <a:latin typeface="Times New Roman" panose="02020603050405020304" pitchFamily="18" charset="0"/>
                <a:ea typeface="Times New Roman" panose="02020603050405020304" pitchFamily="18" charset="0"/>
              </a:rPr>
              <a:t>Он успевает совершить полный оборот вокруг Солнца всего за 88 земных суток.</a:t>
            </a:r>
            <a:r>
              <a:rPr lang="ru-RU" u="sng" dirty="0">
                <a:latin typeface="Times New Roman" panose="02020603050405020304" pitchFamily="18" charset="0"/>
                <a:ea typeface="Times New Roman" panose="02020603050405020304" pitchFamily="18" charset="0"/>
              </a:rPr>
              <a:t> Температура на солнечной стороне планеты  300 градусов, а на неосвещённой 170 градусов мороза. Воздуха нет.</a:t>
            </a:r>
            <a:r>
              <a:rPr lang="ru-RU" u="sng" dirty="0">
                <a:solidFill>
                  <a:srgbClr val="000000"/>
                </a:solidFill>
                <a:latin typeface="Times New Roman" panose="02020603050405020304" pitchFamily="18" charset="0"/>
                <a:ea typeface="Times New Roman" panose="02020603050405020304" pitchFamily="18" charset="0"/>
              </a:rPr>
              <a:t> </a:t>
            </a:r>
            <a:r>
              <a:rPr lang="ru-RU" u="sng" dirty="0">
                <a:latin typeface="Times New Roman" panose="02020603050405020304" pitchFamily="18" charset="0"/>
                <a:ea typeface="Times New Roman" panose="02020603050405020304" pitchFamily="18" charset="0"/>
              </a:rPr>
              <a:t>У Меркурия нет спутников.</a:t>
            </a:r>
            <a:br>
              <a:rPr lang="ru-RU" u="sng" dirty="0">
                <a:latin typeface="Times New Roman" panose="02020603050405020304" pitchFamily="18" charset="0"/>
                <a:ea typeface="Times New Roman" panose="02020603050405020304" pitchFamily="18" charset="0"/>
              </a:rPr>
            </a:br>
            <a:endParaRPr lang="ru-RU" sz="800" dirty="0">
              <a:effectLst/>
              <a:latin typeface="Times New Roman" panose="02020603050405020304" pitchFamily="18" charset="0"/>
              <a:ea typeface="Times New Roman" panose="02020603050405020304" pitchFamily="18" charset="0"/>
            </a:endParaRPr>
          </a:p>
        </p:txBody>
      </p:sp>
      <p:pic>
        <p:nvPicPr>
          <p:cNvPr id="3" name="Picture 8" descr="https://superomsk.ru/images/news/full/2016/08/2d09996d4fc7861d51865124102e21fe.jpg">
            <a:extLst>
              <a:ext uri="{FF2B5EF4-FFF2-40B4-BE49-F238E27FC236}">
                <a16:creationId xmlns:a16="http://schemas.microsoft.com/office/drawing/2014/main" id="{197BC474-B1DA-41E1-93D0-77EB048BCE8C}"/>
              </a:ext>
            </a:extLst>
          </p:cNvPr>
          <p:cNvPicPr>
            <a:picLocks noChangeAspect="1" noChangeArrowheads="1"/>
          </p:cNvPicPr>
          <p:nvPr/>
        </p:nvPicPr>
        <p:blipFill>
          <a:blip r:embed="rId2" cstate="print"/>
          <a:srcRect l="12195" r="31708"/>
          <a:stretch>
            <a:fillRect/>
          </a:stretch>
        </p:blipFill>
        <p:spPr bwMode="auto">
          <a:xfrm>
            <a:off x="1036238" y="1572557"/>
            <a:ext cx="2592288" cy="2573197"/>
          </a:xfrm>
          <a:prstGeom prst="ellipse">
            <a:avLst/>
          </a:prstGeom>
          <a:noFill/>
        </p:spPr>
      </p:pic>
    </p:spTree>
    <p:extLst>
      <p:ext uri="{BB962C8B-B14F-4D97-AF65-F5344CB8AC3E}">
        <p14:creationId xmlns:p14="http://schemas.microsoft.com/office/powerpoint/2010/main" val="7624811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8640B252-9D54-432F-9FBD-92EF0118FF53}"/>
              </a:ext>
            </a:extLst>
          </p:cNvPr>
          <p:cNvSpPr/>
          <p:nvPr/>
        </p:nvSpPr>
        <p:spPr>
          <a:xfrm>
            <a:off x="5261113" y="1024453"/>
            <a:ext cx="6096000" cy="3139321"/>
          </a:xfrm>
          <a:prstGeom prst="rect">
            <a:avLst/>
          </a:prstGeom>
        </p:spPr>
        <p:txBody>
          <a:bodyPr>
            <a:spAutoFit/>
          </a:bodyPr>
          <a:lstStyle/>
          <a:p>
            <a:pPr algn="ctr"/>
            <a:r>
              <a:rPr lang="ru-RU" b="1" u="sng" dirty="0">
                <a:latin typeface="Times New Roman" panose="02020603050405020304" pitchFamily="18" charset="0"/>
                <a:ea typeface="Times New Roman" panose="02020603050405020304" pitchFamily="18" charset="0"/>
              </a:rPr>
              <a:t>Венера – </a:t>
            </a:r>
            <a:endParaRPr lang="ru-RU" sz="800" dirty="0">
              <a:effectLst/>
              <a:latin typeface="Times New Roman" panose="02020603050405020304" pitchFamily="18" charset="0"/>
              <a:ea typeface="Times New Roman" panose="02020603050405020304" pitchFamily="18" charset="0"/>
            </a:endParaRPr>
          </a:p>
          <a:p>
            <a:r>
              <a:rPr lang="ru-RU" b="1" u="sng" dirty="0">
                <a:latin typeface="Times New Roman" panose="02020603050405020304" pitchFamily="18" charset="0"/>
                <a:ea typeface="Times New Roman" panose="02020603050405020304" pitchFamily="18" charset="0"/>
              </a:rPr>
              <a:t>вторая</a:t>
            </a:r>
            <a:r>
              <a:rPr lang="ru-RU" u="sng" dirty="0">
                <a:latin typeface="Times New Roman" panose="02020603050405020304" pitchFamily="18" charset="0"/>
                <a:ea typeface="Times New Roman" panose="02020603050405020304" pitchFamily="18" charset="0"/>
              </a:rPr>
              <a:t> планета от Солнца. Названа в честь богини любви и красоты Венеры. Цвет ее желтовато-белый, это цвет облаков, окутывающих планету. На Венере есть воздух, но он не пригоден для человека. </a:t>
            </a:r>
            <a:r>
              <a:rPr lang="ru-RU" u="sng" dirty="0">
                <a:solidFill>
                  <a:srgbClr val="000000"/>
                </a:solidFill>
                <a:latin typeface="Times New Roman" panose="02020603050405020304" pitchFamily="18" charset="0"/>
                <a:ea typeface="Times New Roman" panose="02020603050405020304" pitchFamily="18" charset="0"/>
              </a:rPr>
              <a:t>Это самая горячая планета, температура её поверхности около 500 градусов.</a:t>
            </a:r>
            <a:r>
              <a:rPr lang="ru-RU" u="sng" dirty="0">
                <a:latin typeface="Times New Roman" panose="02020603050405020304" pitchFamily="18" charset="0"/>
                <a:ea typeface="Times New Roman" panose="02020603050405020304" pitchFamily="18" charset="0"/>
              </a:rPr>
              <a:t> Слой облаков такой толстый, солнечный свет не доходит до поверхности Венеры. Венера близка по размеру к Земле, но всё же чуть меньше Земли. Венера делает полный оборот вокруг Солнца почти за 225 земных суток. Спутников у Венеры нет.</a:t>
            </a:r>
            <a:endParaRPr lang="ru-RU" sz="800" dirty="0">
              <a:effectLst/>
              <a:latin typeface="Times New Roman" panose="02020603050405020304" pitchFamily="18" charset="0"/>
              <a:ea typeface="Times New Roman" panose="02020603050405020304" pitchFamily="18" charset="0"/>
            </a:endParaRPr>
          </a:p>
        </p:txBody>
      </p:sp>
      <p:pic>
        <p:nvPicPr>
          <p:cNvPr id="3" name="Picture 6" descr="G:\для ТА\ВЕНЕРА (2).jpg">
            <a:extLst>
              <a:ext uri="{FF2B5EF4-FFF2-40B4-BE49-F238E27FC236}">
                <a16:creationId xmlns:a16="http://schemas.microsoft.com/office/drawing/2014/main" id="{2877EAFA-2DB1-444C-B0BB-8DC93D35667C}"/>
              </a:ext>
            </a:extLst>
          </p:cNvPr>
          <p:cNvPicPr>
            <a:picLocks noChangeAspect="1" noChangeArrowheads="1"/>
          </p:cNvPicPr>
          <p:nvPr/>
        </p:nvPicPr>
        <p:blipFill>
          <a:blip r:embed="rId2" cstate="print"/>
          <a:srcRect l="4060" r="5941"/>
          <a:stretch>
            <a:fillRect/>
          </a:stretch>
        </p:blipFill>
        <p:spPr bwMode="auto">
          <a:xfrm>
            <a:off x="1317100" y="1490768"/>
            <a:ext cx="3223261" cy="3240360"/>
          </a:xfrm>
          <a:prstGeom prst="ellipse">
            <a:avLst/>
          </a:prstGeom>
          <a:noFill/>
        </p:spPr>
      </p:pic>
    </p:spTree>
    <p:extLst>
      <p:ext uri="{BB962C8B-B14F-4D97-AF65-F5344CB8AC3E}">
        <p14:creationId xmlns:p14="http://schemas.microsoft.com/office/powerpoint/2010/main" val="40551119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7747EB9D-51A5-4AFB-9496-BD6AA7C47859}"/>
              </a:ext>
            </a:extLst>
          </p:cNvPr>
          <p:cNvSpPr/>
          <p:nvPr/>
        </p:nvSpPr>
        <p:spPr>
          <a:xfrm>
            <a:off x="5353879" y="251170"/>
            <a:ext cx="6096000" cy="4924425"/>
          </a:xfrm>
          <a:prstGeom prst="rect">
            <a:avLst/>
          </a:prstGeom>
        </p:spPr>
        <p:txBody>
          <a:bodyPr>
            <a:spAutoFit/>
          </a:bodyPr>
          <a:lstStyle/>
          <a:p>
            <a:pPr>
              <a:spcAft>
                <a:spcPts val="0"/>
              </a:spcAft>
            </a:pPr>
            <a:r>
              <a:rPr lang="ru-RU" b="1" u="sng" dirty="0">
                <a:latin typeface="Times New Roman" panose="02020603050405020304" pitchFamily="18" charset="0"/>
                <a:ea typeface="Times New Roman" panose="02020603050405020304" pitchFamily="18" charset="0"/>
              </a:rPr>
              <a:t>Земля</a:t>
            </a:r>
            <a:br>
              <a:rPr lang="ru-RU" b="1" u="sng" dirty="0">
                <a:latin typeface="Times New Roman" panose="02020603050405020304" pitchFamily="18" charset="0"/>
                <a:ea typeface="Times New Roman" panose="02020603050405020304" pitchFamily="18" charset="0"/>
              </a:rPr>
            </a:br>
            <a:r>
              <a:rPr lang="ru-RU" u="sng" dirty="0" err="1">
                <a:latin typeface="Times New Roman" panose="02020603050405020304" pitchFamily="18" charset="0"/>
                <a:ea typeface="Times New Roman" panose="02020603050405020304" pitchFamily="18" charset="0"/>
              </a:rPr>
              <a:t>Земля</a:t>
            </a:r>
            <a:r>
              <a:rPr lang="ru-RU" u="sng" dirty="0">
                <a:latin typeface="Times New Roman" panose="02020603050405020304" pitchFamily="18" charset="0"/>
                <a:ea typeface="Times New Roman" panose="02020603050405020304" pitchFamily="18" charset="0"/>
              </a:rPr>
              <a:t> – это третья планета от солнца  и единственная известная на сегодня планета во Вселенной, на которой есть жизнь. Земля больше Меркурия, Венеры, Марса, но меньше Юпитера, Сатурна, Урана, Нептуна. </a:t>
            </a:r>
            <a:br>
              <a:rPr lang="ru-RU" u="sng" dirty="0">
                <a:latin typeface="Times New Roman" panose="02020603050405020304" pitchFamily="18" charset="0"/>
                <a:ea typeface="Times New Roman" panose="02020603050405020304" pitchFamily="18" charset="0"/>
              </a:rPr>
            </a:br>
            <a:r>
              <a:rPr lang="ru-RU" u="sng" dirty="0">
                <a:latin typeface="Times New Roman" panose="02020603050405020304" pitchFamily="18" charset="0"/>
                <a:ea typeface="Times New Roman" panose="02020603050405020304" pitchFamily="18" charset="0"/>
              </a:rPr>
              <a:t>Луна – единственный спутник, самый большой из спутников планет земной группы.</a:t>
            </a:r>
            <a:br>
              <a:rPr lang="ru-RU" u="sng" dirty="0">
                <a:latin typeface="Times New Roman" panose="02020603050405020304" pitchFamily="18" charset="0"/>
                <a:ea typeface="Times New Roman" panose="02020603050405020304" pitchFamily="18" charset="0"/>
              </a:rPr>
            </a:br>
            <a:r>
              <a:rPr lang="ru-RU" u="sng" dirty="0">
                <a:latin typeface="Times New Roman" panose="02020603050405020304" pitchFamily="18" charset="0"/>
                <a:ea typeface="Times New Roman" panose="02020603050405020304" pitchFamily="18" charset="0"/>
              </a:rPr>
              <a:t>Воздух Земли отличается от воздуха остальных планет благодаря присутствию жизни. Большая часть воздуха состоит из азота, также в ее состав входят кислород, аргон, углекислый газ и водяной пар.</a:t>
            </a:r>
            <a:r>
              <a:rPr lang="ru-RU" sz="1050" b="0" dirty="0">
                <a:solidFill>
                  <a:srgbClr val="000000"/>
                </a:solidFill>
                <a:effectLst/>
                <a:latin typeface="Helvetica" panose="020B0604020202020204" pitchFamily="34" charset="0"/>
                <a:ea typeface="Times New Roman" panose="02020603050405020304" pitchFamily="18" charset="0"/>
              </a:rPr>
              <a:t> </a:t>
            </a:r>
            <a:r>
              <a:rPr lang="ru-RU" u="sng" dirty="0">
                <a:solidFill>
                  <a:srgbClr val="000000"/>
                </a:solidFill>
                <a:latin typeface="Times New Roman" panose="02020603050405020304" pitchFamily="18" charset="0"/>
                <a:ea typeface="Times New Roman" panose="02020603050405020304" pitchFamily="18" charset="0"/>
              </a:rPr>
              <a:t>Среднегодовая температура на поверхности Земли составляет 15 градусов .</a:t>
            </a:r>
            <a:endParaRPr lang="ru-RU" sz="1200" b="1" dirty="0">
              <a:effectLst/>
              <a:latin typeface="Times New Roman" panose="02020603050405020304" pitchFamily="18" charset="0"/>
              <a:ea typeface="Times New Roman" panose="02020603050405020304" pitchFamily="18" charset="0"/>
            </a:endParaRPr>
          </a:p>
          <a:p>
            <a:pPr>
              <a:spcAft>
                <a:spcPts val="0"/>
              </a:spcAft>
            </a:pPr>
            <a:r>
              <a:rPr lang="ru-RU" u="sng" dirty="0">
                <a:latin typeface="Times New Roman" panose="02020603050405020304" pitchFamily="18" charset="0"/>
                <a:ea typeface="Times New Roman" panose="02020603050405020304" pitchFamily="18" charset="0"/>
              </a:rPr>
              <a:t> Большую часть поверхности Земли занимает мировой океан, оставшаяся часть - это материки и острова. Поэтому Земля – голубая планета. Цвет планеты во многом определен водным покровом. Земля делает полный оборот вокруг Солнца  за 365 суток.</a:t>
            </a:r>
            <a:br>
              <a:rPr lang="ru-RU" sz="2800" u="sng" dirty="0">
                <a:effectLst/>
                <a:latin typeface="Times New Roman" panose="02020603050405020304" pitchFamily="18" charset="0"/>
                <a:ea typeface="Times New Roman" panose="02020603050405020304" pitchFamily="18" charset="0"/>
              </a:rPr>
            </a:br>
            <a:endParaRPr lang="ru-RU" sz="800" dirty="0">
              <a:effectLst/>
              <a:latin typeface="Times New Roman" panose="02020603050405020304" pitchFamily="18" charset="0"/>
              <a:ea typeface="Times New Roman" panose="02020603050405020304" pitchFamily="18" charset="0"/>
            </a:endParaRPr>
          </a:p>
        </p:txBody>
      </p:sp>
      <p:pic>
        <p:nvPicPr>
          <p:cNvPr id="3" name="Picture 32" descr="http://gfu-volga.ru/images/Planeta_Zemlya.jpg">
            <a:extLst>
              <a:ext uri="{FF2B5EF4-FFF2-40B4-BE49-F238E27FC236}">
                <a16:creationId xmlns:a16="http://schemas.microsoft.com/office/drawing/2014/main" id="{1CFDDB30-2672-4B14-9C6B-7ABA62FBEF0E}"/>
              </a:ext>
            </a:extLst>
          </p:cNvPr>
          <p:cNvPicPr>
            <a:picLocks noChangeAspect="1" noChangeArrowheads="1"/>
          </p:cNvPicPr>
          <p:nvPr/>
        </p:nvPicPr>
        <p:blipFill>
          <a:blip r:embed="rId2" cstate="print"/>
          <a:srcRect l="11915" t="1871" r="10614" b="2694"/>
          <a:stretch>
            <a:fillRect/>
          </a:stretch>
        </p:blipFill>
        <p:spPr bwMode="auto">
          <a:xfrm>
            <a:off x="742121" y="1552333"/>
            <a:ext cx="3399741" cy="3390727"/>
          </a:xfrm>
          <a:prstGeom prst="ellipse">
            <a:avLst/>
          </a:prstGeom>
          <a:noFill/>
        </p:spPr>
      </p:pic>
    </p:spTree>
    <p:extLst>
      <p:ext uri="{BB962C8B-B14F-4D97-AF65-F5344CB8AC3E}">
        <p14:creationId xmlns:p14="http://schemas.microsoft.com/office/powerpoint/2010/main" val="28356666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96EC3375-2DEA-41C7-BD1D-AC598F08EC58}"/>
              </a:ext>
            </a:extLst>
          </p:cNvPr>
          <p:cNvSpPr/>
          <p:nvPr/>
        </p:nvSpPr>
        <p:spPr>
          <a:xfrm>
            <a:off x="5579165" y="949645"/>
            <a:ext cx="6096000" cy="3262432"/>
          </a:xfrm>
          <a:prstGeom prst="rect">
            <a:avLst/>
          </a:prstGeom>
        </p:spPr>
        <p:txBody>
          <a:bodyPr>
            <a:spAutoFit/>
          </a:bodyPr>
          <a:lstStyle/>
          <a:p>
            <a:pPr algn="ctr">
              <a:spcAft>
                <a:spcPts val="0"/>
              </a:spcAft>
            </a:pPr>
            <a:r>
              <a:rPr lang="ru-RU" b="1" u="sng" dirty="0">
                <a:solidFill>
                  <a:srgbClr val="000000"/>
                </a:solidFill>
                <a:latin typeface="Times New Roman" panose="02020603050405020304" pitchFamily="18" charset="0"/>
                <a:ea typeface="Times New Roman" panose="02020603050405020304" pitchFamily="18" charset="0"/>
              </a:rPr>
              <a:t>Марс</a:t>
            </a:r>
            <a:r>
              <a:rPr lang="ru-RU" u="sng" dirty="0">
                <a:solidFill>
                  <a:srgbClr val="000000"/>
                </a:solidFill>
                <a:latin typeface="Times New Roman" panose="02020603050405020304" pitchFamily="18" charset="0"/>
                <a:ea typeface="Times New Roman" panose="02020603050405020304" pitchFamily="18" charset="0"/>
              </a:rPr>
              <a:t>.</a:t>
            </a:r>
            <a:endParaRPr lang="ru-RU" sz="800" dirty="0">
              <a:effectLst/>
              <a:latin typeface="Times New Roman" panose="02020603050405020304" pitchFamily="18" charset="0"/>
              <a:ea typeface="Times New Roman" panose="02020603050405020304" pitchFamily="18" charset="0"/>
            </a:endParaRPr>
          </a:p>
          <a:p>
            <a:pPr>
              <a:spcAft>
                <a:spcPts val="0"/>
              </a:spcAft>
            </a:pPr>
            <a:r>
              <a:rPr lang="ru-RU" u="sng" dirty="0">
                <a:solidFill>
                  <a:srgbClr val="000000"/>
                </a:solidFill>
                <a:latin typeface="Times New Roman" panose="02020603050405020304" pitchFamily="18" charset="0"/>
                <a:ea typeface="Times New Roman" panose="02020603050405020304" pitchFamily="18" charset="0"/>
              </a:rPr>
              <a:t>Это четвёртая от Солнца планета. Поверхность Марса красного цвета</a:t>
            </a:r>
            <a:r>
              <a:rPr lang="ru-RU" sz="1050" u="sng" dirty="0">
                <a:solidFill>
                  <a:srgbClr val="000000"/>
                </a:solidFill>
                <a:effectLst/>
                <a:latin typeface="Times New Roman" panose="02020603050405020304" pitchFamily="18" charset="0"/>
                <a:ea typeface="Times New Roman" panose="02020603050405020304" pitchFamily="18" charset="0"/>
              </a:rPr>
              <a:t>.</a:t>
            </a:r>
            <a:r>
              <a:rPr lang="ru-RU" sz="900" u="sng" dirty="0">
                <a:solidFill>
                  <a:srgbClr val="32CD32"/>
                </a:solidFill>
                <a:effectLst/>
                <a:latin typeface="Times New Roman" panose="02020603050405020304" pitchFamily="18" charset="0"/>
                <a:ea typeface="Times New Roman" panose="02020603050405020304" pitchFamily="18" charset="0"/>
              </a:rPr>
              <a:t> </a:t>
            </a:r>
            <a:br>
              <a:rPr lang="ru-RU" sz="800" u="sng" dirty="0">
                <a:solidFill>
                  <a:srgbClr val="32CD32"/>
                </a:solidFill>
                <a:effectLst/>
                <a:latin typeface="Times New Roman" panose="02020603050405020304" pitchFamily="18" charset="0"/>
                <a:ea typeface="Times New Roman" panose="02020603050405020304" pitchFamily="18" charset="0"/>
              </a:rPr>
            </a:br>
            <a:br>
              <a:rPr lang="ru-RU" sz="800" u="sng" dirty="0">
                <a:solidFill>
                  <a:srgbClr val="32CD32"/>
                </a:solidFill>
                <a:effectLst/>
                <a:latin typeface="Times New Roman" panose="02020603050405020304" pitchFamily="18" charset="0"/>
                <a:ea typeface="Times New Roman" panose="02020603050405020304" pitchFamily="18" charset="0"/>
              </a:rPr>
            </a:br>
            <a:r>
              <a:rPr lang="ru-RU" u="sng" dirty="0">
                <a:latin typeface="Times New Roman" panose="02020603050405020304" pitchFamily="18" charset="0"/>
                <a:ea typeface="Times New Roman" panose="02020603050405020304" pitchFamily="18" charset="0"/>
              </a:rPr>
              <a:t>По размеру это седьмая планета в Солнечной системе, меньше ее только Меркурий. У Марса есть два спутника: </a:t>
            </a:r>
            <a:r>
              <a:rPr lang="ru-RU" u="sng" dirty="0" err="1">
                <a:latin typeface="Times New Roman" panose="02020603050405020304" pitchFamily="18" charset="0"/>
                <a:ea typeface="Times New Roman" panose="02020603050405020304" pitchFamily="18" charset="0"/>
              </a:rPr>
              <a:t>Деймос</a:t>
            </a:r>
            <a:r>
              <a:rPr lang="ru-RU" u="sng" dirty="0">
                <a:latin typeface="Times New Roman" panose="02020603050405020304" pitchFamily="18" charset="0"/>
                <a:ea typeface="Times New Roman" panose="02020603050405020304" pitchFamily="18" charset="0"/>
              </a:rPr>
              <a:t> и Фобос. </a:t>
            </a:r>
            <a:br>
              <a:rPr lang="ru-RU" u="sng" dirty="0">
                <a:latin typeface="Times New Roman" panose="02020603050405020304" pitchFamily="18" charset="0"/>
                <a:ea typeface="Times New Roman" panose="02020603050405020304" pitchFamily="18" charset="0"/>
              </a:rPr>
            </a:br>
            <a:r>
              <a:rPr lang="ru-RU" u="sng" dirty="0">
                <a:latin typeface="Times New Roman" panose="02020603050405020304" pitchFamily="18" charset="0"/>
                <a:ea typeface="Times New Roman" panose="02020603050405020304" pitchFamily="18" charset="0"/>
              </a:rPr>
              <a:t>Среднегодовая температура на планете равняется 60 градусов мороза.</a:t>
            </a:r>
            <a:br>
              <a:rPr lang="ru-RU" u="sng" dirty="0">
                <a:latin typeface="Times New Roman" panose="02020603050405020304" pitchFamily="18" charset="0"/>
                <a:ea typeface="Times New Roman" panose="02020603050405020304" pitchFamily="18" charset="0"/>
              </a:rPr>
            </a:br>
            <a:r>
              <a:rPr lang="ru-RU" u="sng" dirty="0">
                <a:latin typeface="Times New Roman" panose="02020603050405020304" pitchFamily="18" charset="0"/>
                <a:ea typeface="Times New Roman" panose="02020603050405020304" pitchFamily="18" charset="0"/>
              </a:rPr>
              <a:t>   На Марсе расположена самая высокая гора в Солнечной системе. Один оборот вокруг Солнца Марс делает за 687 </a:t>
            </a:r>
            <a:endParaRPr lang="ru-RU" sz="800" dirty="0">
              <a:effectLst/>
              <a:latin typeface="Times New Roman" panose="02020603050405020304" pitchFamily="18" charset="0"/>
              <a:ea typeface="Times New Roman" panose="02020603050405020304" pitchFamily="18" charset="0"/>
            </a:endParaRPr>
          </a:p>
          <a:p>
            <a:pPr>
              <a:spcAft>
                <a:spcPts val="0"/>
              </a:spcAft>
            </a:pPr>
            <a:r>
              <a:rPr lang="ru-RU" u="sng" dirty="0">
                <a:latin typeface="Times New Roman" panose="02020603050405020304" pitchFamily="18" charset="0"/>
                <a:ea typeface="Times New Roman" panose="02020603050405020304" pitchFamily="18" charset="0"/>
              </a:rPr>
              <a:t>земных суток.</a:t>
            </a:r>
            <a:endParaRPr lang="ru-RU" sz="800" dirty="0">
              <a:effectLst/>
              <a:latin typeface="Times New Roman" panose="02020603050405020304" pitchFamily="18" charset="0"/>
              <a:ea typeface="Times New Roman" panose="02020603050405020304" pitchFamily="18" charset="0"/>
            </a:endParaRPr>
          </a:p>
        </p:txBody>
      </p:sp>
      <p:pic>
        <p:nvPicPr>
          <p:cNvPr id="3" name="Picture 34" descr="http://geo-storm.ru/upload/information_system_15/2/8/1/item_2819/information_items_2819.jpg">
            <a:extLst>
              <a:ext uri="{FF2B5EF4-FFF2-40B4-BE49-F238E27FC236}">
                <a16:creationId xmlns:a16="http://schemas.microsoft.com/office/drawing/2014/main" id="{A4B6B03A-0347-4321-AFD2-C64D2A002072}"/>
              </a:ext>
            </a:extLst>
          </p:cNvPr>
          <p:cNvPicPr>
            <a:picLocks noChangeAspect="1" noChangeArrowheads="1"/>
          </p:cNvPicPr>
          <p:nvPr/>
        </p:nvPicPr>
        <p:blipFill>
          <a:blip r:embed="rId2" cstate="print"/>
          <a:srcRect l="15120" t="2520" r="13061" b="1721"/>
          <a:stretch>
            <a:fillRect/>
          </a:stretch>
        </p:blipFill>
        <p:spPr bwMode="auto">
          <a:xfrm>
            <a:off x="968324" y="1357078"/>
            <a:ext cx="3262432" cy="3262432"/>
          </a:xfrm>
          <a:prstGeom prst="ellipse">
            <a:avLst/>
          </a:prstGeom>
          <a:noFill/>
        </p:spPr>
      </p:pic>
    </p:spTree>
    <p:extLst>
      <p:ext uri="{BB962C8B-B14F-4D97-AF65-F5344CB8AC3E}">
        <p14:creationId xmlns:p14="http://schemas.microsoft.com/office/powerpoint/2010/main" val="1796742641"/>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TotalTime>
  <Words>302</Words>
  <Application>Microsoft Office PowerPoint</Application>
  <PresentationFormat>Широкоэкранный</PresentationFormat>
  <Paragraphs>35</Paragraphs>
  <Slides>14</Slides>
  <Notes>0</Notes>
  <HiddenSlides>0</HiddenSlides>
  <MMClips>1</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14</vt:i4>
      </vt:variant>
    </vt:vector>
  </HeadingPairs>
  <TitlesOfParts>
    <vt:vector size="21" baseType="lpstr">
      <vt:lpstr>Arial</vt:lpstr>
      <vt:lpstr>Calibri</vt:lpstr>
      <vt:lpstr>Calibri Light</vt:lpstr>
      <vt:lpstr>Helvetica</vt:lpstr>
      <vt:lpstr>Open Sans</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Татьяна</dc:creator>
  <cp:lastModifiedBy>Татьяна</cp:lastModifiedBy>
  <cp:revision>6</cp:revision>
  <dcterms:created xsi:type="dcterms:W3CDTF">2019-05-29T09:56:29Z</dcterms:created>
  <dcterms:modified xsi:type="dcterms:W3CDTF">2019-05-29T10:42:55Z</dcterms:modified>
</cp:coreProperties>
</file>