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64" r:id="rId3"/>
    <p:sldId id="274" r:id="rId4"/>
    <p:sldId id="275" r:id="rId5"/>
    <p:sldId id="277" r:id="rId6"/>
    <p:sldId id="278" r:id="rId7"/>
    <p:sldId id="276" r:id="rId8"/>
    <p:sldId id="280" r:id="rId9"/>
    <p:sldId id="279" r:id="rId10"/>
    <p:sldId id="281" r:id="rId11"/>
    <p:sldId id="28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G:\2015-2016\&#1053;&#1054;&#1059;\&#1075;&#1088;&#1072;&#1092;&#1080;&#1082;%20&#1087;&#1088;&#1086;&#1077;&#1082;&#1090;&#1072;.xlsx" TargetMode="External"/><Relationship Id="rId1" Type="http://schemas.openxmlformats.org/officeDocument/2006/relationships/image" Target="../media/image20.jpe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G:\2015-2016\&#1053;&#1054;&#1059;\&#1075;&#1088;&#1072;&#1092;&#1080;&#1082;%20&#1087;&#1088;&#1086;&#1077;&#1082;&#1090;&#1072;.xlsx" TargetMode="External"/><Relationship Id="rId1" Type="http://schemas.openxmlformats.org/officeDocument/2006/relationships/image" Target="../media/image20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G:\2015-2016\&#1053;&#1054;&#1059;\&#1075;&#1088;&#1072;&#1092;&#1080;&#1082;%20&#1087;&#1088;&#1086;&#1077;&#1082;&#1090;&#1072;.xlsx" TargetMode="External"/><Relationship Id="rId1" Type="http://schemas.openxmlformats.org/officeDocument/2006/relationships/image" Target="../media/image20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Входящая скорость Интернет-соединения, Мб/с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51865891163608213"/>
          <c:y val="0.25132624152871902"/>
          <c:w val="0.48134108836391931"/>
          <c:h val="0.67702373347406053"/>
        </c:manualLayout>
      </c:layout>
      <c:barChart>
        <c:barDir val="bar"/>
        <c:grouping val="clustered"/>
        <c:ser>
          <c:idx val="0"/>
          <c:order val="0"/>
          <c:dPt>
            <c:idx val="0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inEnd"/>
            <c:showVal val="1"/>
          </c:dLbls>
          <c:cat>
            <c:strRef>
              <c:f>Лист8!$B$2:$F$2</c:f>
              <c:strCache>
                <c:ptCount val="5"/>
                <c:pt idx="0">
                  <c:v>Internet Explorer</c:v>
                </c:pt>
                <c:pt idx="1">
                  <c:v>Mozilla Firefox</c:v>
                </c:pt>
                <c:pt idx="2">
                  <c:v>Opera</c:v>
                </c:pt>
                <c:pt idx="3">
                  <c:v>Google Chrome </c:v>
                </c:pt>
                <c:pt idx="4">
                  <c:v>Yandex Browser</c:v>
                </c:pt>
              </c:strCache>
            </c:strRef>
          </c:cat>
          <c:val>
            <c:numRef>
              <c:f>Лист8!$B$3:$F$3</c:f>
              <c:numCache>
                <c:formatCode>General</c:formatCode>
                <c:ptCount val="5"/>
                <c:pt idx="0">
                  <c:v>3.13</c:v>
                </c:pt>
                <c:pt idx="1">
                  <c:v>1.35</c:v>
                </c:pt>
                <c:pt idx="2">
                  <c:v>1.61</c:v>
                </c:pt>
                <c:pt idx="3">
                  <c:v>2.4099999999999997</c:v>
                </c:pt>
                <c:pt idx="4">
                  <c:v>1.37</c:v>
                </c:pt>
              </c:numCache>
            </c:numRef>
          </c:val>
        </c:ser>
        <c:dLbls>
          <c:showVal val="1"/>
        </c:dLbls>
        <c:axId val="120782848"/>
        <c:axId val="120784384"/>
      </c:barChart>
      <c:catAx>
        <c:axId val="120782848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20784384"/>
        <c:crosses val="autoZero"/>
        <c:auto val="1"/>
        <c:lblAlgn val="ctr"/>
        <c:lblOffset val="100"/>
      </c:catAx>
      <c:valAx>
        <c:axId val="120784384"/>
        <c:scaling>
          <c:orientation val="minMax"/>
        </c:scaling>
        <c:delete val="1"/>
        <c:axPos val="b"/>
        <c:numFmt formatCode="General" sourceLinked="1"/>
        <c:tickLblPos val="none"/>
        <c:crossAx val="120782848"/>
        <c:crosses val="autoZero"/>
        <c:crossBetween val="between"/>
      </c:valAx>
    </c:plotArea>
    <c:plotVisOnly val="1"/>
    <c:dispBlanksAs val="gap"/>
  </c:chart>
  <c:spPr>
    <a:blipFill>
      <a:blip xmlns:r="http://schemas.openxmlformats.org/officeDocument/2006/relationships" r:embed="rId1"/>
      <a:tile tx="0" ty="0" sx="100000" sy="100000" flip="none" algn="tl"/>
    </a:blipFill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Исходящая скорость Интернет-соединения, Мб/с</a:t>
            </a:r>
          </a:p>
        </c:rich>
      </c:tx>
      <c:layout>
        <c:manualLayout>
          <c:xMode val="edge"/>
          <c:yMode val="edge"/>
          <c:x val="0.11224485859595848"/>
          <c:y val="3.1123992758974598E-2"/>
        </c:manualLayout>
      </c:layout>
    </c:title>
    <c:plotArea>
      <c:layout/>
      <c:barChart>
        <c:barDir val="bar"/>
        <c:grouping val="clustered"/>
        <c:ser>
          <c:idx val="0"/>
          <c:order val="0"/>
          <c:dPt>
            <c:idx val="4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inEnd"/>
            <c:showVal val="1"/>
          </c:dLbls>
          <c:cat>
            <c:strRef>
              <c:f>Лист8!$B$21:$F$21</c:f>
              <c:strCache>
                <c:ptCount val="5"/>
                <c:pt idx="0">
                  <c:v>Internet Explorer</c:v>
                </c:pt>
                <c:pt idx="1">
                  <c:v>Mozilla Firefox</c:v>
                </c:pt>
                <c:pt idx="2">
                  <c:v>Opera</c:v>
                </c:pt>
                <c:pt idx="3">
                  <c:v>Google Chrome </c:v>
                </c:pt>
                <c:pt idx="4">
                  <c:v>Yandex Browser</c:v>
                </c:pt>
              </c:strCache>
            </c:strRef>
          </c:cat>
          <c:val>
            <c:numRef>
              <c:f>Лист8!$B$22:$F$22</c:f>
              <c:numCache>
                <c:formatCode>General</c:formatCode>
                <c:ptCount val="5"/>
                <c:pt idx="0">
                  <c:v>6.59</c:v>
                </c:pt>
                <c:pt idx="1">
                  <c:v>5.76</c:v>
                </c:pt>
                <c:pt idx="2">
                  <c:v>5</c:v>
                </c:pt>
                <c:pt idx="3">
                  <c:v>5.9700000000000024</c:v>
                </c:pt>
                <c:pt idx="4">
                  <c:v>7.01</c:v>
                </c:pt>
              </c:numCache>
            </c:numRef>
          </c:val>
        </c:ser>
        <c:axId val="120813056"/>
        <c:axId val="120814592"/>
      </c:barChart>
      <c:catAx>
        <c:axId val="120813056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20814592"/>
        <c:crosses val="autoZero"/>
        <c:auto val="1"/>
        <c:lblAlgn val="ctr"/>
        <c:lblOffset val="100"/>
      </c:catAx>
      <c:valAx>
        <c:axId val="120814592"/>
        <c:scaling>
          <c:orientation val="minMax"/>
        </c:scaling>
        <c:delete val="1"/>
        <c:axPos val="b"/>
        <c:numFmt formatCode="General" sourceLinked="1"/>
        <c:tickLblPos val="none"/>
        <c:crossAx val="120813056"/>
        <c:crosses val="autoZero"/>
        <c:crossBetween val="between"/>
      </c:valAx>
    </c:plotArea>
    <c:plotVisOnly val="1"/>
    <c:dispBlanksAs val="gap"/>
  </c:chart>
  <c:spPr>
    <a:blipFill>
      <a:blip xmlns:r="http://schemas.openxmlformats.org/officeDocument/2006/relationships" r:embed="rId1"/>
      <a:tile tx="0" ty="0" sx="100000" sy="100000" flip="none" algn="tl"/>
    </a:blipFill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Итоговый рейтиг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spPr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c:spPr>
          <c:dLbls>
            <c:txPr>
              <a:bodyPr/>
              <a:lstStyle/>
              <a:p>
                <a:pPr>
                  <a:defRPr sz="2000" b="1">
                    <a:solidFill>
                      <a:srgbClr val="FFFF00"/>
                    </a:solidFill>
                  </a:defRPr>
                </a:pPr>
                <a:endParaRPr lang="ru-RU"/>
              </a:p>
            </c:txPr>
            <c:dLblPos val="inEnd"/>
            <c:showVal val="1"/>
          </c:dLbls>
          <c:cat>
            <c:strRef>
              <c:f>Лист9!$B$4:$B$8</c:f>
              <c:strCache>
                <c:ptCount val="5"/>
                <c:pt idx="0">
                  <c:v>Internet Explorer</c:v>
                </c:pt>
                <c:pt idx="1">
                  <c:v>Mozilla Firefox</c:v>
                </c:pt>
                <c:pt idx="2">
                  <c:v>Opera</c:v>
                </c:pt>
                <c:pt idx="3">
                  <c:v>Google Chrome</c:v>
                </c:pt>
                <c:pt idx="4">
                  <c:v>Yandex Browser</c:v>
                </c:pt>
              </c:strCache>
            </c:strRef>
          </c:cat>
          <c:val>
            <c:numRef>
              <c:f>Лист9!$J$4:$J$8</c:f>
              <c:numCache>
                <c:formatCode>General</c:formatCode>
                <c:ptCount val="5"/>
                <c:pt idx="0">
                  <c:v>25</c:v>
                </c:pt>
                <c:pt idx="1">
                  <c:v>20</c:v>
                </c:pt>
                <c:pt idx="2">
                  <c:v>17</c:v>
                </c:pt>
                <c:pt idx="3">
                  <c:v>30</c:v>
                </c:pt>
                <c:pt idx="4">
                  <c:v>20</c:v>
                </c:pt>
              </c:numCache>
            </c:numRef>
          </c:val>
        </c:ser>
        <c:dLbls>
          <c:showVal val="1"/>
        </c:dLbls>
        <c:axId val="121065856"/>
        <c:axId val="121067392"/>
      </c:barChart>
      <c:catAx>
        <c:axId val="121065856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121067392"/>
        <c:crosses val="autoZero"/>
        <c:auto val="1"/>
        <c:lblAlgn val="ctr"/>
        <c:lblOffset val="100"/>
      </c:catAx>
      <c:valAx>
        <c:axId val="121067392"/>
        <c:scaling>
          <c:orientation val="minMax"/>
        </c:scaling>
        <c:delete val="1"/>
        <c:axPos val="l"/>
        <c:numFmt formatCode="General" sourceLinked="1"/>
        <c:tickLblPos val="none"/>
        <c:crossAx val="121065856"/>
        <c:crosses val="autoZero"/>
        <c:crossBetween val="between"/>
      </c:valAx>
    </c:plotArea>
    <c:plotVisOnly val="1"/>
    <c:dispBlanksAs val="gap"/>
  </c:chart>
  <c:spPr>
    <a:blipFill>
      <a:blip xmlns:r="http://schemas.openxmlformats.org/officeDocument/2006/relationships" r:embed="rId1"/>
      <a:tile tx="0" ty="0" sx="100000" sy="100000" flip="none" algn="tl"/>
    </a:blipFill>
  </c:sp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62D06-1030-4F13-9E93-DDB65A3195F6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AB884-4405-4FB7-8AA1-337377CBD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1407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AB884-4405-4FB7-8AA1-337377CBD1A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BDA01-2B24-41A4-A5A5-2CE3FDE51DA9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2827F-156A-4A8D-B932-40AC1A4D5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gif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hart" Target="../charts/chart3.xml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image" Target="../media/image7.png"/><Relationship Id="rId9" Type="http://schemas.openxmlformats.org/officeDocument/2006/relationships/image" Target="../media/image2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10" Type="http://schemas.openxmlformats.org/officeDocument/2006/relationships/image" Target="../media/image2.gif"/><Relationship Id="rId4" Type="http://schemas.openxmlformats.org/officeDocument/2006/relationships/image" Target="../media/image9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gif"/><Relationship Id="rId5" Type="http://schemas.openxmlformats.org/officeDocument/2006/relationships/image" Target="../media/image21.jpeg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gif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Relationship Id="rId9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7" y="-3488"/>
            <a:ext cx="9139353" cy="68614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3568" y="980728"/>
            <a:ext cx="7128792" cy="364502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5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Учебно-исследовательская </a:t>
            </a:r>
            <a:r>
              <a:rPr lang="ru-RU" sz="2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работа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по информатике </a:t>
            </a:r>
            <a:endParaRPr lang="ru-RU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1556792"/>
            <a:ext cx="8307082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Какой браузер лучше</a:t>
            </a:r>
            <a:endParaRPr lang="ru-RU" sz="4000" b="1" cap="none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15616" y="188640"/>
            <a:ext cx="6480720" cy="648072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Школьная научно-практическая конференция</a:t>
            </a:r>
            <a:r>
              <a:rPr lang="ru-RU" b="1" dirty="0" smtClean="0"/>
              <a:t>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г. Хабаровска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«Средняя школа №23» имени Александра Васильевича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Бедарева</a:t>
            </a:r>
            <a:endParaRPr lang="ru-RU" sz="1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55576" y="5143512"/>
            <a:ext cx="7776864" cy="9497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endParaRPr lang="ru-RU" sz="16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ru-RU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Ученица 8Б класса </a:t>
            </a:r>
            <a:r>
              <a:rPr lang="ru-RU" sz="1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Жарикова</a:t>
            </a:r>
            <a:r>
              <a:rPr lang="ru-RU" sz="1600" b="1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Диана</a:t>
            </a:r>
            <a:endParaRPr lang="ru-RU" sz="16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ru-RU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Руководитель: </a:t>
            </a:r>
            <a:r>
              <a:rPr lang="ru-RU" sz="1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Овчеренко</a:t>
            </a:r>
            <a:r>
              <a:rPr lang="ru-RU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Екатерина Викторовна,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учитель информатики</a:t>
            </a:r>
          </a:p>
          <a:p>
            <a:pPr lvl="0">
              <a:spcBef>
                <a:spcPct val="20000"/>
              </a:spcBef>
              <a:defRPr/>
            </a:pPr>
            <a:endParaRPr lang="ru-RU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-3488"/>
            <a:ext cx="9139353" cy="6861488"/>
          </a:xfrm>
          <a:prstGeom prst="rect">
            <a:avLst/>
          </a:prstGeom>
          <a:noFill/>
        </p:spPr>
      </p:pic>
      <p:pic>
        <p:nvPicPr>
          <p:cNvPr id="5" name="Рисунок 4" descr="http://pc4me.ru/wp-content/uploads/2015/10/31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84784"/>
            <a:ext cx="5781912" cy="4248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971600" y="404664"/>
            <a:ext cx="6984776" cy="648072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Безопасность браузера.</a:t>
            </a:r>
            <a:endParaRPr lang="ru-RU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3608" y="1124744"/>
            <a:ext cx="67607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065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Статистика безопасности  браузеров в Рунете по данным сервиса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Openstat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ru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91680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самый  безопасный браузер</a:t>
            </a:r>
            <a:endParaRPr lang="ru-RU" dirty="0"/>
          </a:p>
        </p:txBody>
      </p:sp>
      <p:pic>
        <p:nvPicPr>
          <p:cNvPr id="13" name="Picture 8" descr="http://sprinttec.com/images/uploads/1394018991google-chrom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5733256"/>
            <a:ext cx="541667" cy="504056"/>
          </a:xfrm>
          <a:prstGeom prst="rect">
            <a:avLst/>
          </a:prstGeom>
          <a:noFill/>
        </p:spPr>
      </p:pic>
      <p:pic>
        <p:nvPicPr>
          <p:cNvPr id="10" name="Picture 8" descr="http://pochtova-olga.narod.ru/images/sov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564904"/>
            <a:ext cx="1909651" cy="1728192"/>
          </a:xfrm>
          <a:prstGeom prst="rect">
            <a:avLst/>
          </a:prstGeom>
          <a:noFill/>
        </p:spPr>
      </p:pic>
      <p:pic>
        <p:nvPicPr>
          <p:cNvPr id="11" name="Picture 8" descr="http://sprinttec.com/images/uploads/1394018991google-chrom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1733" y="1700808"/>
            <a:ext cx="541667" cy="50405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39353" cy="686148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971600" y="404664"/>
            <a:ext cx="6984776" cy="648072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spcBef>
                <a:spcPct val="20000"/>
              </a:spcBef>
              <a:defRPr/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Задача 4. </a:t>
            </a: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Сформулировать выводы о результатах исследования </a:t>
            </a:r>
          </a:p>
          <a:p>
            <a:pPr marL="514350" indent="-514350">
              <a:spcBef>
                <a:spcPct val="20000"/>
              </a:spcBef>
              <a:defRPr/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популярных браузеров.</a:t>
            </a:r>
          </a:p>
          <a:p>
            <a:pPr marL="514350" lvl="0" indent="-514350">
              <a:spcBef>
                <a:spcPct val="20000"/>
              </a:spcBef>
              <a:defRPr/>
            </a:pPr>
            <a:endParaRPr lang="ru-RU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411760" y="1556792"/>
          <a:ext cx="5529411" cy="3655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5" descr="C:\Users\USER\Desktop\картинки для проекта\яндекс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2420888"/>
            <a:ext cx="648072" cy="570568"/>
          </a:xfrm>
          <a:prstGeom prst="rect">
            <a:avLst/>
          </a:prstGeom>
          <a:noFill/>
        </p:spPr>
      </p:pic>
      <p:pic>
        <p:nvPicPr>
          <p:cNvPr id="9" name="Picture 8" descr="http://sprinttec.com/images/uploads/1394018991google-chrom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1844824"/>
            <a:ext cx="541667" cy="504056"/>
          </a:xfrm>
          <a:prstGeom prst="rect">
            <a:avLst/>
          </a:prstGeom>
          <a:noFill/>
        </p:spPr>
      </p:pic>
      <p:pic>
        <p:nvPicPr>
          <p:cNvPr id="12" name="Picture 18" descr="http://browsersfree.com/uploads/posts/2015-06/1434043535_mozilla-firefox-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2348880"/>
            <a:ext cx="504056" cy="533028"/>
          </a:xfrm>
          <a:prstGeom prst="rect">
            <a:avLst/>
          </a:prstGeom>
          <a:noFill/>
        </p:spPr>
      </p:pic>
      <p:pic>
        <p:nvPicPr>
          <p:cNvPr id="13" name="Picture 12" descr="http://stmarysclinton.com/25/internet-explorer-10-logo-21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2060848"/>
            <a:ext cx="504056" cy="469076"/>
          </a:xfrm>
          <a:prstGeom prst="rect">
            <a:avLst/>
          </a:prstGeom>
          <a:noFill/>
        </p:spPr>
      </p:pic>
      <p:pic>
        <p:nvPicPr>
          <p:cNvPr id="14" name="Picture 4" descr="C:\Users\USER\Desktop\картинки для проекта\опера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2564904"/>
            <a:ext cx="504056" cy="440833"/>
          </a:xfrm>
          <a:prstGeom prst="rect">
            <a:avLst/>
          </a:prstGeom>
          <a:noFill/>
        </p:spPr>
      </p:pic>
      <p:pic>
        <p:nvPicPr>
          <p:cNvPr id="16" name="Picture 8" descr="http://pochtova-olga.narod.ru/images/sova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2060848"/>
            <a:ext cx="1909651" cy="1728192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3419872" y="5085184"/>
            <a:ext cx="3384376" cy="1224136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algn="ctr">
              <a:spcBef>
                <a:spcPct val="20000"/>
              </a:spcBef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Самый лучший</a:t>
            </a:r>
          </a:p>
          <a:p>
            <a:pPr marL="514350" lvl="0" indent="-514350" algn="ctr">
              <a:spcBef>
                <a:spcPct val="20000"/>
              </a:spcBef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браузер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Chrome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88"/>
            <a:ext cx="9139353" cy="6861488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827584" y="620688"/>
            <a:ext cx="7200800" cy="12241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сравнить и проанализировать возможности современных браузеров и выявить лучший среди них.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1988840"/>
            <a:ext cx="7128792" cy="1368152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  <a:defRPr/>
            </a:pP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исследования</a:t>
            </a: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: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браузеры, популярные среди пользователей Рунета. 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Предмет   исследования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: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возможности и функции браузеров. 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3429000"/>
            <a:ext cx="7272808" cy="3024336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  <a:defRPr/>
            </a:pP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достижения цели мы поставили перед собой следующие задачи: 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Изучить, какие браузеры популярны среди пользователей сети.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Выбрать параметры для сравнения браузеров.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Сравнить наиболее популярные браузеры по выбранным параметрам.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Сформулировать выводы о результатах исследования </a:t>
            </a:r>
            <a:r>
              <a:rPr lang="ru-RU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интернет-браузеров</a:t>
            </a: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_list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803" y="0"/>
            <a:ext cx="9191803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47864" y="479715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43608" y="548680"/>
            <a:ext cx="7128792" cy="16561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Эксперимент 1.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Время запуска браузера.</a:t>
            </a:r>
          </a:p>
          <a:p>
            <a:pPr lvl="0">
              <a:spcBef>
                <a:spcPct val="20000"/>
              </a:spcBef>
              <a:defRPr/>
            </a:pPr>
            <a:r>
              <a:rPr lang="ru-RU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испытания: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какой браузер запускается быстрее.</a:t>
            </a:r>
          </a:p>
          <a:p>
            <a:pPr>
              <a:spcBef>
                <a:spcPct val="20000"/>
              </a:spcBef>
              <a:defRPr/>
            </a:pPr>
            <a:r>
              <a:rPr lang="ru-RU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Инструмент: </a:t>
            </a:r>
            <a:r>
              <a:rPr lang="ru-RU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Аналитическая программа   APPTIMER 1.0</a:t>
            </a:r>
          </a:p>
          <a:p>
            <a:pPr lvl="0">
              <a:spcBef>
                <a:spcPct val="20000"/>
              </a:spcBef>
              <a:defRPr/>
            </a:pPr>
            <a:r>
              <a:rPr lang="ru-RU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Условия проведения: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запускается только браузер, без отображения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веб-страниц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4" name="Picture 12" descr="http://i0.wp.com/www.medyumca.com/wp-content/uploads/2013/06/cinler-kayiplari-bulurmu.gif?resize=185%2C31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764704"/>
            <a:ext cx="636376" cy="108012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8" y="2492896"/>
          <a:ext cx="5028652" cy="2635267"/>
        </p:xfrm>
        <a:graphic>
          <a:graphicData uri="http://schemas.openxmlformats.org/drawingml/2006/table">
            <a:tbl>
              <a:tblPr/>
              <a:tblGrid>
                <a:gridCol w="1733377"/>
                <a:gridCol w="659055"/>
                <a:gridCol w="659055"/>
                <a:gridCol w="659055"/>
                <a:gridCol w="659055"/>
                <a:gridCol w="659055"/>
              </a:tblGrid>
              <a:tr h="22394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Время запуска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(с)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Браузер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0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Internet Explorer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Mozilla Firefox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Opera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Google Chrome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Yandex</a:t>
                      </a:r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Browser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9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Замер №1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0,0616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0,3746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0,0397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0,0149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9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Замер №2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0,3592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0,4674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0,2489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0,3426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9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Замер№3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0,1241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0,3591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0,4359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0,2489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0,3423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9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Замер №4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0,6101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0,3268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9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Замер №5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0,3591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0,4522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0,2489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0,3269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9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Среднее значение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47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Оценка браузера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15616" y="6021288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итогам эксперимента победил браузер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Internet Explorer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2" descr="http://stmarysclinton.com/25/internet-explorer-10-logo-2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5013176"/>
            <a:ext cx="1045701" cy="973132"/>
          </a:xfrm>
          <a:prstGeom prst="rect">
            <a:avLst/>
          </a:prstGeom>
          <a:noFill/>
        </p:spPr>
      </p:pic>
      <p:pic>
        <p:nvPicPr>
          <p:cNvPr id="9" name="Picture 18" descr="http://browsersfree.com/uploads/posts/2015-06/1434043535_mozilla-firefox-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5229200"/>
            <a:ext cx="464287" cy="490973"/>
          </a:xfrm>
          <a:prstGeom prst="rect">
            <a:avLst/>
          </a:prstGeom>
          <a:noFill/>
        </p:spPr>
      </p:pic>
      <p:pic>
        <p:nvPicPr>
          <p:cNvPr id="12" name="Picture 4" descr="C:\Users\USER\Desktop\картинки для проекта\опера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5229200"/>
            <a:ext cx="504056" cy="440833"/>
          </a:xfrm>
          <a:prstGeom prst="rect">
            <a:avLst/>
          </a:prstGeom>
          <a:noFill/>
        </p:spPr>
      </p:pic>
      <p:pic>
        <p:nvPicPr>
          <p:cNvPr id="13" name="Picture 8" descr="http://sprinttec.com/images/uploads/1394018991google-chr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5229200"/>
            <a:ext cx="464286" cy="432048"/>
          </a:xfrm>
          <a:prstGeom prst="rect">
            <a:avLst/>
          </a:prstGeom>
          <a:noFill/>
        </p:spPr>
      </p:pic>
      <p:pic>
        <p:nvPicPr>
          <p:cNvPr id="15" name="Picture 5" descr="C:\Users\USER\Desktop\картинки для проекта\яндекс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5229200"/>
            <a:ext cx="648072" cy="570568"/>
          </a:xfrm>
          <a:prstGeom prst="rect">
            <a:avLst/>
          </a:prstGeom>
          <a:noFill/>
        </p:spPr>
      </p:pic>
      <p:pic>
        <p:nvPicPr>
          <p:cNvPr id="16" name="Рисунок 15" descr="http://www.computery.ru/images/news/2012/566/smallprg_4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84168" y="2492896"/>
            <a:ext cx="244827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115616" y="213285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замеров.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Заголовок 3"/>
          <p:cNvSpPr txBox="1">
            <a:spLocks/>
          </p:cNvSpPr>
          <p:nvPr/>
        </p:nvSpPr>
        <p:spPr>
          <a:xfrm>
            <a:off x="827584" y="116632"/>
            <a:ext cx="727280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2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Задача 3. </a:t>
            </a:r>
            <a: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Сравнить наиболее популярные браузеры по выбранным параметрам.</a:t>
            </a:r>
            <a:b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5600" b="1" i="0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39353" cy="68614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91803" cy="68580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043608" y="404664"/>
            <a:ext cx="7128792" cy="16561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Эксперимент 2.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Время отклика  браузера на запрос.</a:t>
            </a:r>
          </a:p>
          <a:p>
            <a:pPr lvl="0">
              <a:spcBef>
                <a:spcPct val="20000"/>
              </a:spcBef>
              <a:defRPr/>
            </a:pPr>
            <a:r>
              <a:rPr lang="ru-RU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испытания: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выяснить какой браузер быстрее </a:t>
            </a:r>
          </a:p>
          <a:p>
            <a:pPr lvl="0">
              <a:spcBef>
                <a:spcPct val="20000"/>
              </a:spcBef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выполняет запрос.</a:t>
            </a:r>
          </a:p>
          <a:p>
            <a:pPr>
              <a:spcBef>
                <a:spcPct val="20000"/>
              </a:spcBef>
              <a:defRPr/>
            </a:pPr>
            <a:r>
              <a:rPr lang="ru-RU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Инструмент: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сервис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cs typeface="Times New Roman" pitchFamily="18" charset="0"/>
              </a:rPr>
              <a:t>tools.pingdom.com</a:t>
            </a:r>
            <a:r>
              <a:rPr lang="en-US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cs typeface="Times New Roman" pitchFamily="18" charset="0"/>
              </a:rPr>
              <a:t>/</a:t>
            </a:r>
            <a:endParaRPr lang="ru-RU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ru-RU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Условия проведения: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загружается страница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002060"/>
                </a:solidFill>
                <a:latin typeface="+mj-lt"/>
              </a:rPr>
              <a:t>ru.wikipedia.org</a:t>
            </a:r>
            <a:endParaRPr lang="ru-RU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420888"/>
            <a:ext cx="280831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15616" y="2420888"/>
          <a:ext cx="4584700" cy="2284095"/>
        </p:xfrm>
        <a:graphic>
          <a:graphicData uri="http://schemas.openxmlformats.org/drawingml/2006/table">
            <a:tbl>
              <a:tblPr/>
              <a:tblGrid>
                <a:gridCol w="1536700"/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Браузер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Время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отклика, (с)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Internet Explorer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Mozilla Firefox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Opera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Google Chrome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Yandex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Browser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Замер №1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0,963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Замер №2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0,959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Замер№3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0,918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Замер №4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0,827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0,936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Замер №5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9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Среднее значение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FF0000"/>
                          </a:solidFill>
                          <a:latin typeface="Calibri"/>
                          <a:ea typeface="+mn-ea"/>
                          <a:cs typeface="+mn-cs"/>
                        </a:rPr>
                        <a:t>1,15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1,22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1,24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1,22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1,31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0" i="1" u="none" strike="noStrike" kern="1200" dirty="0">
                          <a:solidFill>
                            <a:srgbClr val="C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Оценка браузера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FF0000"/>
                          </a:solidFill>
                          <a:latin typeface="Calibri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Picture 12" descr="http://stmarysclinton.com/25/internet-explorer-10-logo-21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4653136"/>
            <a:ext cx="851156" cy="792088"/>
          </a:xfrm>
          <a:prstGeom prst="rect">
            <a:avLst/>
          </a:prstGeom>
          <a:noFill/>
        </p:spPr>
      </p:pic>
      <p:pic>
        <p:nvPicPr>
          <p:cNvPr id="12" name="Picture 18" descr="http://browsersfree.com/uploads/posts/2015-06/1434043535_mozilla-firefox-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4725144"/>
            <a:ext cx="464287" cy="490973"/>
          </a:xfrm>
          <a:prstGeom prst="rect">
            <a:avLst/>
          </a:prstGeom>
          <a:noFill/>
        </p:spPr>
      </p:pic>
      <p:pic>
        <p:nvPicPr>
          <p:cNvPr id="13" name="Picture 4" descr="C:\Users\USER\Desktop\картинки для проекта\опера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4725144"/>
            <a:ext cx="504056" cy="440833"/>
          </a:xfrm>
          <a:prstGeom prst="rect">
            <a:avLst/>
          </a:prstGeom>
          <a:noFill/>
        </p:spPr>
      </p:pic>
      <p:pic>
        <p:nvPicPr>
          <p:cNvPr id="14" name="Picture 8" descr="http://sprinttec.com/images/uploads/1394018991google-chrom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4725144"/>
            <a:ext cx="464286" cy="432048"/>
          </a:xfrm>
          <a:prstGeom prst="rect">
            <a:avLst/>
          </a:prstGeom>
          <a:noFill/>
        </p:spPr>
      </p:pic>
      <p:pic>
        <p:nvPicPr>
          <p:cNvPr id="15" name="Picture 5" descr="C:\Users\USER\Desktop\картинки для проекта\яндекс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8064" y="4725144"/>
            <a:ext cx="648072" cy="570568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899592" y="5445224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итогам эксперимента снова лучший результат показал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браузер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Internet Explorer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5616" y="213285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замеров.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12" descr="http://i0.wp.com/www.medyumca.com/wp-content/uploads/2013/06/cinler-kayiplari-bulurmu.gif?resize=185%2C314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548680"/>
            <a:ext cx="636376" cy="1080120"/>
          </a:xfrm>
          <a:prstGeom prst="rect">
            <a:avLst/>
          </a:prstGeom>
          <a:noFill/>
        </p:spPr>
      </p:pic>
      <p:sp>
        <p:nvSpPr>
          <p:cNvPr id="19" name="Заголовок 3"/>
          <p:cNvSpPr txBox="1">
            <a:spLocks/>
          </p:cNvSpPr>
          <p:nvPr/>
        </p:nvSpPr>
        <p:spPr>
          <a:xfrm>
            <a:off x="1043608" y="28146"/>
            <a:ext cx="727280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2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Задача 3. </a:t>
            </a:r>
            <a: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Сравнить наиболее популярные браузеры по выбранным параметрам.</a:t>
            </a:r>
            <a:b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5600" b="1" i="0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39353" cy="68614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803" y="0"/>
            <a:ext cx="9191803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517232"/>
            <a:ext cx="6400800" cy="409600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3608" y="404664"/>
            <a:ext cx="7128792" cy="16561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Эксперимент 3.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Время загрузки файла в  браузере.</a:t>
            </a:r>
          </a:p>
          <a:p>
            <a:pPr lvl="0">
              <a:spcBef>
                <a:spcPct val="20000"/>
              </a:spcBef>
              <a:defRPr/>
            </a:pPr>
            <a:r>
              <a:rPr lang="ru-RU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испытания: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выяснить в каком браузере быстрее происходит загрузка файла.</a:t>
            </a:r>
          </a:p>
          <a:p>
            <a:pPr>
              <a:spcBef>
                <a:spcPct val="20000"/>
              </a:spcBef>
              <a:defRPr/>
            </a:pPr>
            <a:r>
              <a:rPr lang="ru-RU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Инструмент: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сервис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http:// </a:t>
            </a:r>
            <a:r>
              <a:rPr lang="ru-RU" i="1" dirty="0" err="1" smtClean="0">
                <a:solidFill>
                  <a:srgbClr val="002060"/>
                </a:solidFill>
              </a:rPr>
              <a:t>sbup.com</a:t>
            </a:r>
            <a:r>
              <a:rPr lang="ru-RU" i="1" dirty="0" smtClean="0">
                <a:solidFill>
                  <a:srgbClr val="002060"/>
                </a:solidFill>
              </a:rPr>
              <a:t>/</a:t>
            </a:r>
            <a:r>
              <a:rPr lang="ru-RU" i="1" dirty="0" err="1" smtClean="0">
                <a:solidFill>
                  <a:srgbClr val="002060"/>
                </a:solidFill>
              </a:rPr>
              <a:t>site-speed</a:t>
            </a:r>
            <a:r>
              <a:rPr lang="en-US" i="1" dirty="0" smtClean="0">
                <a:solidFill>
                  <a:srgbClr val="002060"/>
                </a:solidFill>
              </a:rPr>
              <a:t>/</a:t>
            </a:r>
            <a:endParaRPr lang="ru-RU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ru-RU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Условия проведения: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загружается файл размером 34,9 Кб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15616" y="2420888"/>
          <a:ext cx="4608511" cy="2304256"/>
        </p:xfrm>
        <a:graphic>
          <a:graphicData uri="http://schemas.openxmlformats.org/drawingml/2006/table">
            <a:tbl>
              <a:tblPr/>
              <a:tblGrid>
                <a:gridCol w="1544681"/>
                <a:gridCol w="612766"/>
                <a:gridCol w="612766"/>
                <a:gridCol w="612766"/>
                <a:gridCol w="612766"/>
                <a:gridCol w="612766"/>
              </a:tblGrid>
              <a:tr h="24895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Браузер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2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Время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загрузки, (с)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Internet Explorer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Mozilla Firefox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Opera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Google Chrome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Yandex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Browser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1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Замер №1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1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Замер №2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1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Замер№3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264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Среднее значение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0,04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0,04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0,11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C00000"/>
                          </a:solidFill>
                          <a:latin typeface="Calibri"/>
                          <a:ea typeface="+mn-ea"/>
                          <a:cs typeface="+mn-cs"/>
                        </a:rPr>
                        <a:t>0,03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0,46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587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0" i="1" u="none" strike="noStrike" kern="1200" dirty="0">
                          <a:solidFill>
                            <a:srgbClr val="C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Оценка браузера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C00000"/>
                          </a:solidFill>
                          <a:latin typeface="Calibri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dirty="0">
                          <a:solidFill>
                            <a:srgbClr val="002060"/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Picture 12" descr="http://stmarysclinton.com/25/internet-explorer-10-logo-2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797153"/>
            <a:ext cx="504056" cy="469076"/>
          </a:xfrm>
          <a:prstGeom prst="rect">
            <a:avLst/>
          </a:prstGeom>
          <a:noFill/>
        </p:spPr>
      </p:pic>
      <p:pic>
        <p:nvPicPr>
          <p:cNvPr id="12" name="Picture 18" descr="http://browsersfree.com/uploads/posts/2015-06/1434043535_mozilla-firefox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869161"/>
            <a:ext cx="408565" cy="432048"/>
          </a:xfrm>
          <a:prstGeom prst="rect">
            <a:avLst/>
          </a:prstGeom>
          <a:noFill/>
        </p:spPr>
      </p:pic>
      <p:pic>
        <p:nvPicPr>
          <p:cNvPr id="13" name="Picture 4" descr="C:\Users\USER\Desktop\картинки для проекта\опер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869160"/>
            <a:ext cx="504056" cy="440833"/>
          </a:xfrm>
          <a:prstGeom prst="rect">
            <a:avLst/>
          </a:prstGeom>
          <a:noFill/>
        </p:spPr>
      </p:pic>
      <p:pic>
        <p:nvPicPr>
          <p:cNvPr id="14" name="Picture 8" descr="http://sprinttec.com/images/uploads/1394018991google-chrom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1999" y="4797152"/>
            <a:ext cx="696429" cy="648072"/>
          </a:xfrm>
          <a:prstGeom prst="rect">
            <a:avLst/>
          </a:prstGeom>
          <a:noFill/>
        </p:spPr>
      </p:pic>
      <p:pic>
        <p:nvPicPr>
          <p:cNvPr id="15" name="Picture 5" descr="C:\Users\USER\Desktop\картинки для проекта\яндекс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4941168"/>
            <a:ext cx="566283" cy="49856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899592" y="5445224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по данным эксперимента быстрее всего файл загрузился 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браузере 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Google Chrome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5616" y="213285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замеров.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12" descr="http://i0.wp.com/www.medyumca.com/wp-content/uploads/2013/06/cinler-kayiplari-bulurmu.gif?resize=185%2C314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692696"/>
            <a:ext cx="636376" cy="1080120"/>
          </a:xfrm>
          <a:prstGeom prst="rect">
            <a:avLst/>
          </a:prstGeom>
          <a:noFill/>
        </p:spPr>
      </p:pic>
      <p:pic>
        <p:nvPicPr>
          <p:cNvPr id="19" name="Рисунок 18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2420888"/>
            <a:ext cx="266429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Заголовок 3"/>
          <p:cNvSpPr txBox="1">
            <a:spLocks/>
          </p:cNvSpPr>
          <p:nvPr/>
        </p:nvSpPr>
        <p:spPr>
          <a:xfrm>
            <a:off x="827584" y="0"/>
            <a:ext cx="727280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2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Задача 3. </a:t>
            </a:r>
            <a: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Сравнить наиболее популярные браузеры по выбранным параметрам.</a:t>
            </a:r>
            <a:b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5600" b="1" i="0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39353" cy="68614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803" y="0"/>
            <a:ext cx="9191803" cy="68580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755576" y="476672"/>
            <a:ext cx="7128792" cy="1440160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Эксперимент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Скорость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интернет-соединения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200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испытания: </a:t>
            </a: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измерить скорость </a:t>
            </a:r>
            <a:r>
              <a:rPr lang="ru-RU" sz="1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интернет-соединения</a:t>
            </a: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в различных браузерах.</a:t>
            </a:r>
          </a:p>
          <a:p>
            <a:pPr>
              <a:spcBef>
                <a:spcPct val="20000"/>
              </a:spcBef>
              <a:defRPr/>
            </a:pPr>
            <a:r>
              <a:rPr lang="ru-RU" sz="1200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Инструмент: </a:t>
            </a: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сервис </a:t>
            </a:r>
            <a:r>
              <a:rPr lang="en-US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http:// </a:t>
            </a:r>
            <a:r>
              <a:rPr lang="en-US" sz="1200" i="1" dirty="0" smtClean="0">
                <a:solidFill>
                  <a:srgbClr val="002060"/>
                </a:solidFill>
              </a:rPr>
              <a:t>2ip.ru/</a:t>
            </a:r>
            <a:r>
              <a:rPr lang="ru-RU" sz="1200" i="1" dirty="0" err="1" smtClean="0">
                <a:solidFill>
                  <a:srgbClr val="002060"/>
                </a:solidFill>
              </a:rPr>
              <a:t>speed</a:t>
            </a:r>
            <a:r>
              <a:rPr lang="en-US" sz="1200" i="1" dirty="0" smtClean="0">
                <a:solidFill>
                  <a:srgbClr val="002060"/>
                </a:solidFill>
              </a:rPr>
              <a:t>/</a:t>
            </a:r>
            <a:endParaRPr lang="ru-RU" sz="12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ru-RU" sz="1200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sz="1200" b="1" u="sng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проведения:</a:t>
            </a:r>
            <a:r>
              <a:rPr lang="ru-RU" sz="1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замеры</a:t>
            </a: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производятся для каждого браузера по 5 раз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(по инструкции сервиса). Результаты указаны в Мб/с.</a:t>
            </a:r>
          </a:p>
        </p:txBody>
      </p:sp>
      <p:pic>
        <p:nvPicPr>
          <p:cNvPr id="11" name="Picture 12" descr="http://stmarysclinton.com/25/internet-explorer-10-logo-2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4746" y="5013176"/>
            <a:ext cx="619022" cy="576064"/>
          </a:xfrm>
          <a:prstGeom prst="rect">
            <a:avLst/>
          </a:prstGeom>
          <a:noFill/>
        </p:spPr>
      </p:pic>
      <p:pic>
        <p:nvPicPr>
          <p:cNvPr id="12" name="Picture 18" descr="http://browsersfree.com/uploads/posts/2015-06/1434043535_mozilla-firefox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013176"/>
            <a:ext cx="576064" cy="609174"/>
          </a:xfrm>
          <a:prstGeom prst="rect">
            <a:avLst/>
          </a:prstGeom>
          <a:noFill/>
        </p:spPr>
      </p:pic>
      <p:pic>
        <p:nvPicPr>
          <p:cNvPr id="13" name="Picture 4" descr="C:\Users\USER\Desktop\картинки для проекта\опер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39" y="5013176"/>
            <a:ext cx="658681" cy="576064"/>
          </a:xfrm>
          <a:prstGeom prst="rect">
            <a:avLst/>
          </a:prstGeom>
          <a:noFill/>
        </p:spPr>
      </p:pic>
      <p:pic>
        <p:nvPicPr>
          <p:cNvPr id="14" name="Picture 8" descr="http://sprinttec.com/images/uploads/1394018991google-chrom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5013176"/>
            <a:ext cx="619048" cy="576064"/>
          </a:xfrm>
          <a:prstGeom prst="rect">
            <a:avLst/>
          </a:prstGeom>
          <a:noFill/>
        </p:spPr>
      </p:pic>
      <p:pic>
        <p:nvPicPr>
          <p:cNvPr id="15" name="Picture 5" descr="C:\Users\USER\Desktop\картинки для проекта\яндекс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12360" y="5085184"/>
            <a:ext cx="736104" cy="64807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331640" y="184482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замеров.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611560" y="2204864"/>
          <a:ext cx="8064896" cy="2815010"/>
        </p:xfrm>
        <a:graphic>
          <a:graphicData uri="http://schemas.openxmlformats.org/drawingml/2006/table">
            <a:tbl>
              <a:tblPr/>
              <a:tblGrid>
                <a:gridCol w="864096"/>
                <a:gridCol w="720080"/>
                <a:gridCol w="864096"/>
                <a:gridCol w="720080"/>
                <a:gridCol w="792088"/>
                <a:gridCol w="576064"/>
                <a:gridCol w="864096"/>
                <a:gridCol w="720080"/>
                <a:gridCol w="648072"/>
                <a:gridCol w="648072"/>
                <a:gridCol w="648072"/>
              </a:tblGrid>
              <a:tr h="1199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Браузер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Internet Explorer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Mozilla Firefox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Opera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Google Chrome</a:t>
                      </a:r>
                      <a:endParaRPr lang="en-US" sz="1400" b="1" i="0" u="none" strike="noStrike" dirty="0">
                        <a:solidFill>
                          <a:srgbClr val="1F497D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Yandex</a:t>
                      </a:r>
                      <a:r>
                        <a:rPr lang="en-US" sz="14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Browser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2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корость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Мб/с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входящая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исходящая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входящая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исходящая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входящая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исходящая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входящая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исходящая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входящая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1F497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исходящая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9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Замер №1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9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Замер №2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9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Замер№3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9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Замер №4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9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Замер №5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39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Среднее значение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6,59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5,76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5,97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749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>
                          <a:solidFill>
                            <a:srgbClr val="C00000"/>
                          </a:solidFill>
                          <a:latin typeface="Times New Roman"/>
                        </a:rPr>
                        <a:t>Оценка браузера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1" name="Рисунок 2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476672"/>
            <a:ext cx="2016224" cy="172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http://i0.wp.com/www.medyumca.com/wp-content/uploads/2013/06/cinler-kayiplari-bulurmu.gif?resize=185%2C31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56376" y="908720"/>
            <a:ext cx="636376" cy="1080120"/>
          </a:xfrm>
          <a:prstGeom prst="rect">
            <a:avLst/>
          </a:prstGeom>
          <a:noFill/>
        </p:spPr>
      </p:pic>
      <p:sp>
        <p:nvSpPr>
          <p:cNvPr id="19" name="Заголовок 3"/>
          <p:cNvSpPr txBox="1">
            <a:spLocks/>
          </p:cNvSpPr>
          <p:nvPr/>
        </p:nvSpPr>
        <p:spPr>
          <a:xfrm>
            <a:off x="827584" y="116632"/>
            <a:ext cx="7272808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2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Задача 3. </a:t>
            </a:r>
            <a: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Сравнить наиболее популярные браузеры по выбранным параметрам.</a:t>
            </a:r>
            <a:br>
              <a:rPr kumimoji="0" lang="ru-RU" sz="5600" b="1" i="0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5600" b="1" i="0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7" y="0"/>
            <a:ext cx="9139353" cy="686148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259632" y="404664"/>
            <a:ext cx="6768752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>
              <a:spcBef>
                <a:spcPct val="20000"/>
              </a:spcBef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Задача 3.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Сравнить </a:t>
            </a: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наиболее популярные браузеры по выбранным параметрам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47864" y="1268760"/>
            <a:ext cx="2736304" cy="1152128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algn="ctr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Быстродействие браузера.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2492896"/>
            <a:ext cx="3600400" cy="2952328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>
              <a:spcBef>
                <a:spcPct val="20000"/>
              </a:spcBef>
              <a:defRPr/>
            </a:pP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2564904"/>
            <a:ext cx="3168352" cy="2880320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Быстродействие браузера.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115616" y="2780928"/>
          <a:ext cx="3168352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5292080" y="2780928"/>
          <a:ext cx="259228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475656" y="5445224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результатам эксперимента  лучший результат по входящей скорости -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Internet Explorer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по исходящей -</a:t>
            </a:r>
            <a:r>
              <a:rPr lang="ru-RU" b="1" dirty="0" err="1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Yandex</a:t>
            </a:r>
            <a:r>
              <a:rPr lang="ru-RU" b="1" dirty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err="1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Browser</a:t>
            </a:r>
            <a:endParaRPr lang="ru-RU" b="1" dirty="0">
              <a:latin typeface="Times New Roman"/>
              <a:ea typeface="Calibri"/>
              <a:cs typeface="Times New Roman"/>
            </a:endParaRPr>
          </a:p>
          <a:p>
            <a:pPr lv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Какой самый быстрый браузер для Windows 7 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268760"/>
            <a:ext cx="187220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http://pochtova-olga.narod.ru/images/sova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340768"/>
            <a:ext cx="1193532" cy="108012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39353" cy="686148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971600" y="404664"/>
            <a:ext cx="7200800" cy="64807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>
              <a:spcBef>
                <a:spcPct val="20000"/>
              </a:spcBef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Задача 3.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Сравнить наиболее популярные браузеры по выбранным параметрам.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2492896"/>
            <a:ext cx="3600400" cy="2952328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>
              <a:spcBef>
                <a:spcPct val="20000"/>
              </a:spcBef>
              <a:defRPr/>
            </a:pP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5445224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 данным тестирования лучший результат лучший результат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USER\Downloads\chart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0275" y="1711851"/>
            <a:ext cx="5903449" cy="343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http://sprinttec.com/images/uploads/1394018991google-chrom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5805263"/>
            <a:ext cx="648072" cy="603073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1259632" y="1124744"/>
            <a:ext cx="6696744" cy="792088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Функциональность браузера.</a:t>
            </a:r>
            <a:r>
              <a:rPr lang="ru-RU" dirty="0" smtClean="0"/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Поддерживает ли ваш браузер HTML5, и насколько он правильно отображает страницу, которая написана по стандарту HTML5. </a:t>
            </a:r>
            <a:endParaRPr lang="ru-RU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8" descr="http://pochtova-olga.narod.ru/images/sov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492896"/>
            <a:ext cx="1909651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_list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88"/>
            <a:ext cx="9139353" cy="6861488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971600" y="404664"/>
            <a:ext cx="6984776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Функциональность браузера.</a:t>
            </a:r>
            <a:r>
              <a:rPr lang="ru-RU" dirty="0" smtClean="0"/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Насколько правильно  браузер отображает страницу, которая написана по стандарту HTML5. </a:t>
            </a:r>
            <a:endParaRPr lang="ru-RU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print"/>
          <a:srcRect r="3163" b="61503"/>
          <a:stretch>
            <a:fillRect/>
          </a:stretch>
        </p:blipFill>
        <p:spPr bwMode="auto">
          <a:xfrm>
            <a:off x="1691680" y="1916832"/>
            <a:ext cx="5748704" cy="2715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8" descr="http://browsersfree.com/uploads/posts/2015-06/1434043535_mozilla-firefox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789040"/>
            <a:ext cx="408565" cy="432048"/>
          </a:xfrm>
          <a:prstGeom prst="rect">
            <a:avLst/>
          </a:prstGeom>
          <a:noFill/>
        </p:spPr>
      </p:pic>
      <p:pic>
        <p:nvPicPr>
          <p:cNvPr id="8" name="Picture 12" descr="http://stmarysclinton.com/25/internet-explorer-10-logo-21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3717032"/>
            <a:ext cx="504056" cy="469076"/>
          </a:xfrm>
          <a:prstGeom prst="rect">
            <a:avLst/>
          </a:prstGeom>
          <a:noFill/>
        </p:spPr>
      </p:pic>
      <p:pic>
        <p:nvPicPr>
          <p:cNvPr id="11" name="Picture 5" descr="C:\Users\USER\Desktop\картинки для проекта\яндекс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3789040"/>
            <a:ext cx="648072" cy="570568"/>
          </a:xfrm>
          <a:prstGeom prst="rect">
            <a:avLst/>
          </a:prstGeom>
          <a:noFill/>
        </p:spPr>
      </p:pic>
      <p:pic>
        <p:nvPicPr>
          <p:cNvPr id="12" name="Picture 8" descr="http://sprinttec.com/images/uploads/1394018991google-chrom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3717032"/>
            <a:ext cx="541667" cy="504056"/>
          </a:xfrm>
          <a:prstGeom prst="rect">
            <a:avLst/>
          </a:prstGeom>
          <a:noFill/>
        </p:spPr>
      </p:pic>
      <p:pic>
        <p:nvPicPr>
          <p:cNvPr id="13" name="Picture 4" descr="C:\Users\USER\Desktop\картинки для проекта\опера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3717032"/>
            <a:ext cx="504056" cy="440833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755577" y="836712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00933" y="2967335"/>
            <a:ext cx="4870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88024" y="422108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52120" y="17008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355976" y="422108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55893" y="4219205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292080" y="422108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96136" y="422108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47664" y="5517232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Лидер этого списка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Chrome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набрал 526 баллов из 555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36096" y="1700808"/>
            <a:ext cx="2736304" cy="864096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algn="ctr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Оценка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HTML5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8" descr="http://pochtova-olga.narod.ru/images/sova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568" y="3068960"/>
            <a:ext cx="1909651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1423</TotalTime>
  <Words>768</Words>
  <Application>Microsoft Office PowerPoint</Application>
  <PresentationFormat>Экран (4:3)</PresentationFormat>
  <Paragraphs>309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Katyusha O</cp:lastModifiedBy>
  <cp:revision>1</cp:revision>
  <dcterms:created xsi:type="dcterms:W3CDTF">2016-02-12T15:39:18Z</dcterms:created>
  <dcterms:modified xsi:type="dcterms:W3CDTF">2019-05-31T11:54:54Z</dcterms:modified>
</cp:coreProperties>
</file>