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handoutMasterIdLst>
    <p:handoutMasterId r:id="rId34"/>
  </p:handoutMasterIdLst>
  <p:sldIdLst>
    <p:sldId id="264" r:id="rId2"/>
    <p:sldId id="257" r:id="rId3"/>
    <p:sldId id="301" r:id="rId4"/>
    <p:sldId id="258" r:id="rId5"/>
    <p:sldId id="259" r:id="rId6"/>
    <p:sldId id="269" r:id="rId7"/>
    <p:sldId id="270" r:id="rId8"/>
    <p:sldId id="260" r:id="rId9"/>
    <p:sldId id="261" r:id="rId10"/>
    <p:sldId id="265" r:id="rId11"/>
    <p:sldId id="273" r:id="rId12"/>
    <p:sldId id="266" r:id="rId13"/>
    <p:sldId id="278" r:id="rId14"/>
    <p:sldId id="280" r:id="rId15"/>
    <p:sldId id="279" r:id="rId16"/>
    <p:sldId id="281" r:id="rId17"/>
    <p:sldId id="275" r:id="rId18"/>
    <p:sldId id="299" r:id="rId19"/>
    <p:sldId id="283" r:id="rId20"/>
    <p:sldId id="284" r:id="rId21"/>
    <p:sldId id="285" r:id="rId22"/>
    <p:sldId id="286" r:id="rId23"/>
    <p:sldId id="288" r:id="rId24"/>
    <p:sldId id="290" r:id="rId25"/>
    <p:sldId id="287" r:id="rId26"/>
    <p:sldId id="289" r:id="rId27"/>
    <p:sldId id="291" r:id="rId28"/>
    <p:sldId id="296" r:id="rId29"/>
    <p:sldId id="300" r:id="rId30"/>
    <p:sldId id="302" r:id="rId31"/>
    <p:sldId id="303" r:id="rId32"/>
    <p:sldId id="272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3515A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872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6E8427-74BC-4F0F-9AE2-C011AD35587E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EFDC95-6BB2-4515-BCC1-94073FA4A2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F195-EDAD-4C17-88A1-D201D8B98332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214D2-1E98-4EAF-9416-AF7660920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F195-EDAD-4C17-88A1-D201D8B98332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214D2-1E98-4EAF-9416-AF7660920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F195-EDAD-4C17-88A1-D201D8B98332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214D2-1E98-4EAF-9416-AF7660920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F195-EDAD-4C17-88A1-D201D8B98332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214D2-1E98-4EAF-9416-AF7660920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F195-EDAD-4C17-88A1-D201D8B98332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214D2-1E98-4EAF-9416-AF7660920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F195-EDAD-4C17-88A1-D201D8B98332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214D2-1E98-4EAF-9416-AF7660920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F195-EDAD-4C17-88A1-D201D8B98332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214D2-1E98-4EAF-9416-AF7660920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F195-EDAD-4C17-88A1-D201D8B98332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214D2-1E98-4EAF-9416-AF7660920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F195-EDAD-4C17-88A1-D201D8B98332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214D2-1E98-4EAF-9416-AF7660920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F195-EDAD-4C17-88A1-D201D8B98332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214D2-1E98-4EAF-9416-AF76609205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9F195-EDAD-4C17-88A1-D201D8B98332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7E214D2-1E98-4EAF-9416-AF76609205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049F195-EDAD-4C17-88A1-D201D8B98332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7E214D2-1E98-4EAF-9416-AF766092059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5"/>
          <p:cNvSpPr>
            <a:spLocks noChangeArrowheads="1"/>
          </p:cNvSpPr>
          <p:nvPr/>
        </p:nvSpPr>
        <p:spPr bwMode="auto">
          <a:xfrm>
            <a:off x="827088" y="836613"/>
            <a:ext cx="7559675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1844824"/>
            <a:ext cx="6698500" cy="25853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Интеллектуальная игра</a:t>
            </a:r>
          </a:p>
          <a:p>
            <a:pPr algn="ctr">
              <a:defRPr/>
            </a:pP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</a:t>
            </a:r>
            <a:r>
              <a:rPr lang="ru-RU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Инфознайка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»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102" name="TextBox 9"/>
          <p:cNvSpPr txBox="1">
            <a:spLocks noChangeArrowheads="1"/>
          </p:cNvSpPr>
          <p:nvPr/>
        </p:nvSpPr>
        <p:spPr bwMode="auto">
          <a:xfrm>
            <a:off x="4788024" y="5085184"/>
            <a:ext cx="407193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dirty="0"/>
              <a:t>Презентацию подготовила</a:t>
            </a:r>
            <a:r>
              <a:rPr lang="en-US" dirty="0"/>
              <a:t>: </a:t>
            </a:r>
            <a:endParaRPr lang="ru-RU" dirty="0"/>
          </a:p>
          <a:p>
            <a:pPr algn="r"/>
            <a:r>
              <a:rPr lang="ru-RU" dirty="0"/>
              <a:t>учитель </a:t>
            </a:r>
            <a:r>
              <a:rPr lang="ru-RU" dirty="0" smtClean="0"/>
              <a:t>информатики</a:t>
            </a:r>
          </a:p>
          <a:p>
            <a:pPr algn="r"/>
            <a:r>
              <a:rPr lang="ru-RU" dirty="0" smtClean="0"/>
              <a:t>МБОУ «СШ №23»</a:t>
            </a:r>
          </a:p>
          <a:p>
            <a:pPr algn="r"/>
            <a:r>
              <a:rPr lang="ru-RU" dirty="0" smtClean="0"/>
              <a:t>Овчеренко Екатерина Викторовна </a:t>
            </a:r>
            <a:endParaRPr lang="ru-RU" dirty="0"/>
          </a:p>
        </p:txBody>
      </p:sp>
      <p:pic>
        <p:nvPicPr>
          <p:cNvPr id="3074" name="Picture 2" descr="F:\АНИМАШКИ\31b73af89d1a8438836c73200f679a7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5013176"/>
            <a:ext cx="1876425" cy="1552575"/>
          </a:xfrm>
          <a:prstGeom prst="rect">
            <a:avLst/>
          </a:prstGeom>
          <a:noFill/>
        </p:spPr>
      </p:pic>
      <p:pic>
        <p:nvPicPr>
          <p:cNvPr id="3075" name="Picture 3" descr="F:\АНИМАШКИ\626bc3773f20329cd538bae15b559b05[1]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052736"/>
            <a:ext cx="1714500" cy="800100"/>
          </a:xfrm>
          <a:prstGeom prst="rect">
            <a:avLst/>
          </a:prstGeom>
          <a:noFill/>
        </p:spPr>
      </p:pic>
      <p:pic>
        <p:nvPicPr>
          <p:cNvPr id="3076" name="Picture 4" descr="F:\АНИМАШКИ\приведения погода\430da11c52af67f880a2ce05691e61cb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692696"/>
            <a:ext cx="1123950" cy="1257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420656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5400" b="1" u="sng" dirty="0" smtClean="0">
                <a:solidFill>
                  <a:srgbClr val="FFFF00"/>
                </a:solidFill>
              </a:rPr>
              <a:t>«Анаграммы»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03428" name="Rectangle 4"/>
          <p:cNvSpPr>
            <a:spLocks noChangeArrowheads="1"/>
          </p:cNvSpPr>
          <p:nvPr/>
        </p:nvSpPr>
        <p:spPr bwMode="auto">
          <a:xfrm>
            <a:off x="250825" y="1484313"/>
            <a:ext cx="14414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ретьюпомк</a:t>
            </a:r>
          </a:p>
        </p:txBody>
      </p:sp>
      <p:sp>
        <p:nvSpPr>
          <p:cNvPr id="103430" name="Rectangle 6"/>
          <p:cNvSpPr>
            <a:spLocks noChangeArrowheads="1"/>
          </p:cNvSpPr>
          <p:nvPr/>
        </p:nvSpPr>
        <p:spPr bwMode="auto">
          <a:xfrm>
            <a:off x="2124075" y="1484313"/>
            <a:ext cx="15843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компьютер</a:t>
            </a:r>
          </a:p>
        </p:txBody>
      </p:sp>
      <p:sp>
        <p:nvSpPr>
          <p:cNvPr id="103431" name="Rectangle 7"/>
          <p:cNvSpPr>
            <a:spLocks noChangeArrowheads="1"/>
          </p:cNvSpPr>
          <p:nvPr/>
        </p:nvSpPr>
        <p:spPr bwMode="auto">
          <a:xfrm>
            <a:off x="250825" y="2133600"/>
            <a:ext cx="14414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вредайр </a:t>
            </a:r>
          </a:p>
        </p:txBody>
      </p:sp>
      <p:sp>
        <p:nvSpPr>
          <p:cNvPr id="103432" name="Rectangle 8"/>
          <p:cNvSpPr>
            <a:spLocks noChangeArrowheads="1"/>
          </p:cNvSpPr>
          <p:nvPr/>
        </p:nvSpPr>
        <p:spPr bwMode="auto">
          <a:xfrm>
            <a:off x="2124075" y="2133600"/>
            <a:ext cx="15843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драйвер</a:t>
            </a:r>
          </a:p>
        </p:txBody>
      </p:sp>
      <p:sp>
        <p:nvSpPr>
          <p:cNvPr id="103433" name="Rectangle 9"/>
          <p:cNvSpPr>
            <a:spLocks noChangeArrowheads="1"/>
          </p:cNvSpPr>
          <p:nvPr/>
        </p:nvSpPr>
        <p:spPr bwMode="auto">
          <a:xfrm>
            <a:off x="250825" y="2852738"/>
            <a:ext cx="14414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демом</a:t>
            </a:r>
          </a:p>
        </p:txBody>
      </p:sp>
      <p:sp>
        <p:nvSpPr>
          <p:cNvPr id="103434" name="Rectangle 10"/>
          <p:cNvSpPr>
            <a:spLocks noChangeArrowheads="1"/>
          </p:cNvSpPr>
          <p:nvPr/>
        </p:nvSpPr>
        <p:spPr bwMode="auto">
          <a:xfrm>
            <a:off x="2124075" y="2852738"/>
            <a:ext cx="15843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модем</a:t>
            </a:r>
          </a:p>
        </p:txBody>
      </p:sp>
      <p:sp>
        <p:nvSpPr>
          <p:cNvPr id="103436" name="Rectangle 12"/>
          <p:cNvSpPr>
            <a:spLocks noChangeArrowheads="1"/>
          </p:cNvSpPr>
          <p:nvPr/>
        </p:nvSpPr>
        <p:spPr bwMode="auto">
          <a:xfrm>
            <a:off x="250825" y="3500438"/>
            <a:ext cx="14414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лайф</a:t>
            </a:r>
            <a:r>
              <a:rPr lang="ru-RU"/>
              <a:t> </a:t>
            </a:r>
          </a:p>
        </p:txBody>
      </p:sp>
      <p:sp>
        <p:nvSpPr>
          <p:cNvPr id="103437" name="Rectangle 13"/>
          <p:cNvSpPr>
            <a:spLocks noChangeArrowheads="1"/>
          </p:cNvSpPr>
          <p:nvPr/>
        </p:nvSpPr>
        <p:spPr bwMode="auto">
          <a:xfrm>
            <a:off x="2124075" y="3500438"/>
            <a:ext cx="15843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файл</a:t>
            </a:r>
          </a:p>
        </p:txBody>
      </p:sp>
      <p:sp>
        <p:nvSpPr>
          <p:cNvPr id="103438" name="Rectangle 14"/>
          <p:cNvSpPr>
            <a:spLocks noChangeArrowheads="1"/>
          </p:cNvSpPr>
          <p:nvPr/>
        </p:nvSpPr>
        <p:spPr bwMode="auto">
          <a:xfrm>
            <a:off x="250825" y="4149725"/>
            <a:ext cx="14414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ротином</a:t>
            </a:r>
            <a:r>
              <a:rPr lang="ru-RU"/>
              <a:t> </a:t>
            </a:r>
          </a:p>
        </p:txBody>
      </p:sp>
      <p:sp>
        <p:nvSpPr>
          <p:cNvPr id="103439" name="Rectangle 15"/>
          <p:cNvSpPr>
            <a:spLocks noChangeArrowheads="1"/>
          </p:cNvSpPr>
          <p:nvPr/>
        </p:nvSpPr>
        <p:spPr bwMode="auto">
          <a:xfrm>
            <a:off x="2124075" y="4149725"/>
            <a:ext cx="15843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монитор</a:t>
            </a:r>
          </a:p>
        </p:txBody>
      </p:sp>
      <p:sp>
        <p:nvSpPr>
          <p:cNvPr id="103440" name="Rectangle 16"/>
          <p:cNvSpPr>
            <a:spLocks noChangeArrowheads="1"/>
          </p:cNvSpPr>
          <p:nvPr/>
        </p:nvSpPr>
        <p:spPr bwMode="auto">
          <a:xfrm>
            <a:off x="250825" y="4868863"/>
            <a:ext cx="14414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атексид</a:t>
            </a:r>
            <a:r>
              <a:rPr lang="ru-RU"/>
              <a:t> </a:t>
            </a:r>
          </a:p>
        </p:txBody>
      </p:sp>
      <p:sp>
        <p:nvSpPr>
          <p:cNvPr id="103441" name="Rectangle 17"/>
          <p:cNvSpPr>
            <a:spLocks noChangeArrowheads="1"/>
          </p:cNvSpPr>
          <p:nvPr/>
        </p:nvSpPr>
        <p:spPr bwMode="auto">
          <a:xfrm>
            <a:off x="2124075" y="4868863"/>
            <a:ext cx="15843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дискета</a:t>
            </a:r>
          </a:p>
        </p:txBody>
      </p:sp>
      <p:sp>
        <p:nvSpPr>
          <p:cNvPr id="103442" name="Rectangle 18"/>
          <p:cNvSpPr>
            <a:spLocks noChangeArrowheads="1"/>
          </p:cNvSpPr>
          <p:nvPr/>
        </p:nvSpPr>
        <p:spPr bwMode="auto">
          <a:xfrm>
            <a:off x="250825" y="5589588"/>
            <a:ext cx="14414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нирперт</a:t>
            </a:r>
            <a:r>
              <a:rPr lang="ru-RU"/>
              <a:t> </a:t>
            </a:r>
          </a:p>
        </p:txBody>
      </p:sp>
      <p:sp>
        <p:nvSpPr>
          <p:cNvPr id="103443" name="Rectangle 19"/>
          <p:cNvSpPr>
            <a:spLocks noChangeArrowheads="1"/>
          </p:cNvSpPr>
          <p:nvPr/>
        </p:nvSpPr>
        <p:spPr bwMode="auto">
          <a:xfrm>
            <a:off x="2124075" y="5589588"/>
            <a:ext cx="15843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принтер</a:t>
            </a:r>
          </a:p>
        </p:txBody>
      </p:sp>
      <p:sp>
        <p:nvSpPr>
          <p:cNvPr id="103444" name="Rectangle 20"/>
          <p:cNvSpPr>
            <a:spLocks noChangeArrowheads="1"/>
          </p:cNvSpPr>
          <p:nvPr/>
        </p:nvSpPr>
        <p:spPr bwMode="auto">
          <a:xfrm>
            <a:off x="5075238" y="1484313"/>
            <a:ext cx="14414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чесвентир </a:t>
            </a:r>
          </a:p>
        </p:txBody>
      </p:sp>
      <p:sp>
        <p:nvSpPr>
          <p:cNvPr id="103445" name="Rectangle 21"/>
          <p:cNvSpPr>
            <a:spLocks noChangeArrowheads="1"/>
          </p:cNvSpPr>
          <p:nvPr/>
        </p:nvSpPr>
        <p:spPr bwMode="auto">
          <a:xfrm>
            <a:off x="6948488" y="1484313"/>
            <a:ext cx="15843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винчестер</a:t>
            </a:r>
          </a:p>
        </p:txBody>
      </p:sp>
      <p:sp>
        <p:nvSpPr>
          <p:cNvPr id="103446" name="Rectangle 22"/>
          <p:cNvSpPr>
            <a:spLocks noChangeArrowheads="1"/>
          </p:cNvSpPr>
          <p:nvPr/>
        </p:nvSpPr>
        <p:spPr bwMode="auto">
          <a:xfrm>
            <a:off x="5075238" y="2133600"/>
            <a:ext cx="14414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красен </a:t>
            </a:r>
          </a:p>
        </p:txBody>
      </p:sp>
      <p:sp>
        <p:nvSpPr>
          <p:cNvPr id="103447" name="Rectangle 23"/>
          <p:cNvSpPr>
            <a:spLocks noChangeArrowheads="1"/>
          </p:cNvSpPr>
          <p:nvPr/>
        </p:nvSpPr>
        <p:spPr bwMode="auto">
          <a:xfrm>
            <a:off x="6948488" y="2133600"/>
            <a:ext cx="15843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сканер</a:t>
            </a:r>
          </a:p>
        </p:txBody>
      </p:sp>
      <p:sp>
        <p:nvSpPr>
          <p:cNvPr id="103448" name="Rectangle 24"/>
          <p:cNvSpPr>
            <a:spLocks noChangeArrowheads="1"/>
          </p:cNvSpPr>
          <p:nvPr/>
        </p:nvSpPr>
        <p:spPr bwMode="auto">
          <a:xfrm>
            <a:off x="5075238" y="2852738"/>
            <a:ext cx="14414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локитайб </a:t>
            </a:r>
          </a:p>
        </p:txBody>
      </p:sp>
      <p:sp>
        <p:nvSpPr>
          <p:cNvPr id="103449" name="Rectangle 25"/>
          <p:cNvSpPr>
            <a:spLocks noChangeArrowheads="1"/>
          </p:cNvSpPr>
          <p:nvPr/>
        </p:nvSpPr>
        <p:spPr bwMode="auto">
          <a:xfrm>
            <a:off x="6948488" y="2852738"/>
            <a:ext cx="15843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килобайт</a:t>
            </a:r>
          </a:p>
        </p:txBody>
      </p:sp>
      <p:sp>
        <p:nvSpPr>
          <p:cNvPr id="103450" name="Rectangle 26"/>
          <p:cNvSpPr>
            <a:spLocks noChangeArrowheads="1"/>
          </p:cNvSpPr>
          <p:nvPr/>
        </p:nvSpPr>
        <p:spPr bwMode="auto">
          <a:xfrm>
            <a:off x="5075238" y="3500438"/>
            <a:ext cx="14414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схеромикма </a:t>
            </a:r>
          </a:p>
        </p:txBody>
      </p:sp>
      <p:sp>
        <p:nvSpPr>
          <p:cNvPr id="103451" name="Rectangle 27"/>
          <p:cNvSpPr>
            <a:spLocks noChangeArrowheads="1"/>
          </p:cNvSpPr>
          <p:nvPr/>
        </p:nvSpPr>
        <p:spPr bwMode="auto">
          <a:xfrm>
            <a:off x="6948488" y="3500438"/>
            <a:ext cx="15843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микросхема</a:t>
            </a:r>
          </a:p>
        </p:txBody>
      </p:sp>
      <p:sp>
        <p:nvSpPr>
          <p:cNvPr id="103452" name="Rectangle 28"/>
          <p:cNvSpPr>
            <a:spLocks noChangeArrowheads="1"/>
          </p:cNvSpPr>
          <p:nvPr/>
        </p:nvSpPr>
        <p:spPr bwMode="auto">
          <a:xfrm>
            <a:off x="5075238" y="4149725"/>
            <a:ext cx="14414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мьпята </a:t>
            </a:r>
          </a:p>
        </p:txBody>
      </p:sp>
      <p:sp>
        <p:nvSpPr>
          <p:cNvPr id="103453" name="Rectangle 29"/>
          <p:cNvSpPr>
            <a:spLocks noChangeArrowheads="1"/>
          </p:cNvSpPr>
          <p:nvPr/>
        </p:nvSpPr>
        <p:spPr bwMode="auto">
          <a:xfrm>
            <a:off x="6948488" y="4149725"/>
            <a:ext cx="15843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память</a:t>
            </a:r>
          </a:p>
        </p:txBody>
      </p:sp>
      <p:sp>
        <p:nvSpPr>
          <p:cNvPr id="103454" name="Rectangle 30"/>
          <p:cNvSpPr>
            <a:spLocks noChangeArrowheads="1"/>
          </p:cNvSpPr>
          <p:nvPr/>
        </p:nvSpPr>
        <p:spPr bwMode="auto">
          <a:xfrm>
            <a:off x="5075238" y="4868863"/>
            <a:ext cx="14414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аниш </a:t>
            </a:r>
          </a:p>
        </p:txBody>
      </p:sp>
      <p:sp>
        <p:nvSpPr>
          <p:cNvPr id="103455" name="Rectangle 31"/>
          <p:cNvSpPr>
            <a:spLocks noChangeArrowheads="1"/>
          </p:cNvSpPr>
          <p:nvPr/>
        </p:nvSpPr>
        <p:spPr bwMode="auto">
          <a:xfrm>
            <a:off x="6948488" y="4868863"/>
            <a:ext cx="15843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шина</a:t>
            </a:r>
          </a:p>
        </p:txBody>
      </p:sp>
      <p:sp>
        <p:nvSpPr>
          <p:cNvPr id="103456" name="Rectangle 32"/>
          <p:cNvSpPr>
            <a:spLocks noChangeArrowheads="1"/>
          </p:cNvSpPr>
          <p:nvPr/>
        </p:nvSpPr>
        <p:spPr bwMode="auto">
          <a:xfrm>
            <a:off x="5075238" y="5589588"/>
            <a:ext cx="14414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уншаикни </a:t>
            </a:r>
          </a:p>
        </p:txBody>
      </p:sp>
      <p:sp>
        <p:nvSpPr>
          <p:cNvPr id="103457" name="Rectangle 33"/>
          <p:cNvSpPr>
            <a:spLocks noChangeArrowheads="1"/>
          </p:cNvSpPr>
          <p:nvPr/>
        </p:nvSpPr>
        <p:spPr bwMode="auto">
          <a:xfrm>
            <a:off x="6948488" y="5589588"/>
            <a:ext cx="15843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/>
              <a:t>наушники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3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3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3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3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3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3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3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3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3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3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3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3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3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3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3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3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3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3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3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3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3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03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03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03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03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03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03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03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03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03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03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03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1034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034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03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03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034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034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03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03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8" grpId="0" animBg="1"/>
      <p:bldP spid="103430" grpId="0" animBg="1"/>
      <p:bldP spid="103431" grpId="0" animBg="1"/>
      <p:bldP spid="103432" grpId="0" animBg="1"/>
      <p:bldP spid="103433" grpId="0" animBg="1"/>
      <p:bldP spid="103434" grpId="0" animBg="1"/>
      <p:bldP spid="103436" grpId="0" animBg="1"/>
      <p:bldP spid="103437" grpId="0" animBg="1"/>
      <p:bldP spid="103438" grpId="0" animBg="1"/>
      <p:bldP spid="103439" grpId="0" animBg="1"/>
      <p:bldP spid="103440" grpId="0" animBg="1"/>
      <p:bldP spid="103441" grpId="0" animBg="1"/>
      <p:bldP spid="103442" grpId="0" animBg="1"/>
      <p:bldP spid="103443" grpId="0" animBg="1"/>
      <p:bldP spid="103444" grpId="0" animBg="1"/>
      <p:bldP spid="103445" grpId="0" animBg="1"/>
      <p:bldP spid="103446" grpId="0" animBg="1"/>
      <p:bldP spid="103447" grpId="0" animBg="1"/>
      <p:bldP spid="103448" grpId="0" animBg="1"/>
      <p:bldP spid="103449" grpId="0" animBg="1"/>
      <p:bldP spid="103450" grpId="0" animBg="1"/>
      <p:bldP spid="103451" grpId="0" animBg="1"/>
      <p:bldP spid="103452" grpId="0" animBg="1"/>
      <p:bldP spid="103453" grpId="0" animBg="1"/>
      <p:bldP spid="103454" grpId="0" animBg="1"/>
      <p:bldP spid="103455" grpId="0" animBg="1"/>
      <p:bldP spid="103456" grpId="0" animBg="1"/>
      <p:bldP spid="1034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32" name="Rectangle 8"/>
          <p:cNvSpPr>
            <a:spLocks noChangeArrowheads="1"/>
          </p:cNvSpPr>
          <p:nvPr/>
        </p:nvSpPr>
        <p:spPr bwMode="auto">
          <a:xfrm>
            <a:off x="2123728" y="2132856"/>
            <a:ext cx="15843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/>
              <a:t>процессор</a:t>
            </a:r>
            <a:endParaRPr lang="ru-RU" sz="2000" b="1" dirty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420656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5400" b="1" u="sng" dirty="0" smtClean="0">
                <a:solidFill>
                  <a:srgbClr val="FFFF00"/>
                </a:solidFill>
              </a:rPr>
              <a:t>«Анаграммы»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03428" name="Rectangle 4"/>
          <p:cNvSpPr>
            <a:spLocks noChangeArrowheads="1"/>
          </p:cNvSpPr>
          <p:nvPr/>
        </p:nvSpPr>
        <p:spPr bwMode="auto">
          <a:xfrm>
            <a:off x="250825" y="1484313"/>
            <a:ext cx="14414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 dirty="0" smtClean="0"/>
              <a:t>НИИЯРОФЦАМ</a:t>
            </a:r>
            <a:endParaRPr lang="ru-RU" sz="1400" dirty="0"/>
          </a:p>
        </p:txBody>
      </p:sp>
      <p:sp>
        <p:nvSpPr>
          <p:cNvPr id="103430" name="Rectangle 6"/>
          <p:cNvSpPr>
            <a:spLocks noChangeArrowheads="1"/>
          </p:cNvSpPr>
          <p:nvPr/>
        </p:nvSpPr>
        <p:spPr bwMode="auto">
          <a:xfrm>
            <a:off x="2124075" y="1484313"/>
            <a:ext cx="15843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000" dirty="0" smtClean="0"/>
          </a:p>
          <a:p>
            <a:pPr algn="ctr"/>
            <a:r>
              <a:rPr lang="ru-RU" sz="2000" dirty="0" smtClean="0"/>
              <a:t>информация</a:t>
            </a:r>
          </a:p>
          <a:p>
            <a:pPr algn="ctr"/>
            <a:endParaRPr lang="ru-RU" sz="2000" dirty="0"/>
          </a:p>
        </p:txBody>
      </p:sp>
      <p:sp>
        <p:nvSpPr>
          <p:cNvPr id="103431" name="Rectangle 7"/>
          <p:cNvSpPr>
            <a:spLocks noChangeArrowheads="1"/>
          </p:cNvSpPr>
          <p:nvPr/>
        </p:nvSpPr>
        <p:spPr bwMode="auto">
          <a:xfrm>
            <a:off x="250825" y="2133600"/>
            <a:ext cx="14414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 dirty="0" smtClean="0"/>
              <a:t>СОРЦОЕСПР</a:t>
            </a:r>
            <a:endParaRPr lang="ru-RU" sz="1600" b="1" dirty="0"/>
          </a:p>
        </p:txBody>
      </p:sp>
      <p:sp>
        <p:nvSpPr>
          <p:cNvPr id="103433" name="Rectangle 9"/>
          <p:cNvSpPr>
            <a:spLocks noChangeArrowheads="1"/>
          </p:cNvSpPr>
          <p:nvPr/>
        </p:nvSpPr>
        <p:spPr bwMode="auto">
          <a:xfrm>
            <a:off x="251520" y="2852936"/>
            <a:ext cx="14414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 dirty="0" smtClean="0"/>
              <a:t>КИПЬЛЕС</a:t>
            </a:r>
            <a:endParaRPr lang="ru-RU" sz="1600" b="1" dirty="0"/>
          </a:p>
        </p:txBody>
      </p:sp>
      <p:sp>
        <p:nvSpPr>
          <p:cNvPr id="103434" name="Rectangle 10"/>
          <p:cNvSpPr>
            <a:spLocks noChangeArrowheads="1"/>
          </p:cNvSpPr>
          <p:nvPr/>
        </p:nvSpPr>
        <p:spPr bwMode="auto">
          <a:xfrm>
            <a:off x="2124075" y="2852738"/>
            <a:ext cx="15843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/>
              <a:t>пиксель</a:t>
            </a:r>
            <a:endParaRPr lang="ru-RU" sz="2000" b="1" dirty="0"/>
          </a:p>
        </p:txBody>
      </p:sp>
      <p:sp>
        <p:nvSpPr>
          <p:cNvPr id="103436" name="Rectangle 12"/>
          <p:cNvSpPr>
            <a:spLocks noChangeArrowheads="1"/>
          </p:cNvSpPr>
          <p:nvPr/>
        </p:nvSpPr>
        <p:spPr bwMode="auto">
          <a:xfrm>
            <a:off x="250825" y="3500438"/>
            <a:ext cx="14414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 dirty="0" smtClean="0"/>
              <a:t>ФЕСЙРЕТНИ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3437" name="Rectangle 13"/>
          <p:cNvSpPr>
            <a:spLocks noChangeArrowheads="1"/>
          </p:cNvSpPr>
          <p:nvPr/>
        </p:nvSpPr>
        <p:spPr bwMode="auto">
          <a:xfrm>
            <a:off x="2123728" y="3501008"/>
            <a:ext cx="15843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/>
              <a:t>интерфейс</a:t>
            </a:r>
            <a:endParaRPr lang="ru-RU" sz="2000" b="1" dirty="0"/>
          </a:p>
        </p:txBody>
      </p:sp>
      <p:sp>
        <p:nvSpPr>
          <p:cNvPr id="103438" name="Rectangle 14"/>
          <p:cNvSpPr>
            <a:spLocks noChangeArrowheads="1"/>
          </p:cNvSpPr>
          <p:nvPr/>
        </p:nvSpPr>
        <p:spPr bwMode="auto">
          <a:xfrm>
            <a:off x="250825" y="4149725"/>
            <a:ext cx="14414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 dirty="0" smtClean="0"/>
              <a:t>МАПРОМГР</a:t>
            </a:r>
            <a:r>
              <a:rPr lang="ru-RU" b="1" dirty="0" smtClean="0"/>
              <a:t>А</a:t>
            </a:r>
            <a:endParaRPr lang="ru-RU" dirty="0"/>
          </a:p>
        </p:txBody>
      </p:sp>
      <p:sp>
        <p:nvSpPr>
          <p:cNvPr id="103439" name="Rectangle 15"/>
          <p:cNvSpPr>
            <a:spLocks noChangeArrowheads="1"/>
          </p:cNvSpPr>
          <p:nvPr/>
        </p:nvSpPr>
        <p:spPr bwMode="auto">
          <a:xfrm>
            <a:off x="2123728" y="4149080"/>
            <a:ext cx="15843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dirty="0" smtClean="0"/>
              <a:t>программа</a:t>
            </a:r>
            <a:endParaRPr lang="ru-RU" sz="2000" dirty="0"/>
          </a:p>
        </p:txBody>
      </p:sp>
      <p:sp>
        <p:nvSpPr>
          <p:cNvPr id="103440" name="Rectangle 16"/>
          <p:cNvSpPr>
            <a:spLocks noChangeArrowheads="1"/>
          </p:cNvSpPr>
          <p:nvPr/>
        </p:nvSpPr>
        <p:spPr bwMode="auto">
          <a:xfrm>
            <a:off x="250825" y="4868863"/>
            <a:ext cx="14414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 smtClean="0"/>
              <a:t>ИНВЧРЕТСЕ</a:t>
            </a:r>
            <a:endParaRPr lang="ru-RU" dirty="0"/>
          </a:p>
        </p:txBody>
      </p:sp>
      <p:sp>
        <p:nvSpPr>
          <p:cNvPr id="103441" name="Rectangle 17"/>
          <p:cNvSpPr>
            <a:spLocks noChangeArrowheads="1"/>
          </p:cNvSpPr>
          <p:nvPr/>
        </p:nvSpPr>
        <p:spPr bwMode="auto">
          <a:xfrm>
            <a:off x="2124075" y="4868863"/>
            <a:ext cx="15843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/>
              <a:t>винчестер</a:t>
            </a:r>
            <a:endParaRPr lang="ru-RU" sz="2000" b="1" dirty="0"/>
          </a:p>
        </p:txBody>
      </p:sp>
      <p:sp>
        <p:nvSpPr>
          <p:cNvPr id="103442" name="Rectangle 18"/>
          <p:cNvSpPr>
            <a:spLocks noChangeArrowheads="1"/>
          </p:cNvSpPr>
          <p:nvPr/>
        </p:nvSpPr>
        <p:spPr bwMode="auto">
          <a:xfrm>
            <a:off x="250825" y="5589588"/>
            <a:ext cx="14414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 smtClean="0"/>
              <a:t>РЕНАКС</a:t>
            </a:r>
            <a:endParaRPr lang="ru-RU" dirty="0"/>
          </a:p>
        </p:txBody>
      </p:sp>
      <p:sp>
        <p:nvSpPr>
          <p:cNvPr id="103443" name="Rectangle 19"/>
          <p:cNvSpPr>
            <a:spLocks noChangeArrowheads="1"/>
          </p:cNvSpPr>
          <p:nvPr/>
        </p:nvSpPr>
        <p:spPr bwMode="auto">
          <a:xfrm>
            <a:off x="2124075" y="5589588"/>
            <a:ext cx="15843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dirty="0" smtClean="0"/>
              <a:t>сканер</a:t>
            </a:r>
            <a:endParaRPr lang="ru-RU" sz="2000" dirty="0"/>
          </a:p>
        </p:txBody>
      </p:sp>
      <p:sp>
        <p:nvSpPr>
          <p:cNvPr id="103444" name="Rectangle 20"/>
          <p:cNvSpPr>
            <a:spLocks noChangeArrowheads="1"/>
          </p:cNvSpPr>
          <p:nvPr/>
        </p:nvSpPr>
        <p:spPr bwMode="auto">
          <a:xfrm>
            <a:off x="5075238" y="1484313"/>
            <a:ext cx="14414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600" b="1" dirty="0" smtClean="0"/>
              <a:t>ТЮРЕЬПОМК</a:t>
            </a:r>
            <a:r>
              <a:rPr lang="ru-RU" sz="2000" b="1" dirty="0" smtClean="0"/>
              <a:t> </a:t>
            </a:r>
            <a:endParaRPr lang="ru-RU" sz="2000" dirty="0"/>
          </a:p>
        </p:txBody>
      </p:sp>
      <p:sp>
        <p:nvSpPr>
          <p:cNvPr id="103445" name="Rectangle 21"/>
          <p:cNvSpPr>
            <a:spLocks noChangeArrowheads="1"/>
          </p:cNvSpPr>
          <p:nvPr/>
        </p:nvSpPr>
        <p:spPr bwMode="auto">
          <a:xfrm>
            <a:off x="6948488" y="1484313"/>
            <a:ext cx="15843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dirty="0" smtClean="0"/>
              <a:t>компьютер</a:t>
            </a:r>
            <a:endParaRPr lang="ru-RU" sz="2000" dirty="0"/>
          </a:p>
        </p:txBody>
      </p:sp>
      <p:sp>
        <p:nvSpPr>
          <p:cNvPr id="103446" name="Rectangle 22"/>
          <p:cNvSpPr>
            <a:spLocks noChangeArrowheads="1"/>
          </p:cNvSpPr>
          <p:nvPr/>
        </p:nvSpPr>
        <p:spPr bwMode="auto">
          <a:xfrm>
            <a:off x="5075238" y="2133600"/>
            <a:ext cx="14414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cap="all" dirty="0" err="1" smtClean="0"/>
              <a:t>Стригер</a:t>
            </a:r>
            <a:r>
              <a:rPr lang="ru-RU" b="1" cap="all" dirty="0" smtClean="0"/>
              <a:t> </a:t>
            </a:r>
            <a:endParaRPr lang="ru-RU" dirty="0"/>
          </a:p>
        </p:txBody>
      </p:sp>
      <p:sp>
        <p:nvSpPr>
          <p:cNvPr id="103447" name="Rectangle 23"/>
          <p:cNvSpPr>
            <a:spLocks noChangeArrowheads="1"/>
          </p:cNvSpPr>
          <p:nvPr/>
        </p:nvSpPr>
        <p:spPr bwMode="auto">
          <a:xfrm>
            <a:off x="6876256" y="2132856"/>
            <a:ext cx="15843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/>
              <a:t>регистр</a:t>
            </a:r>
            <a:endParaRPr lang="ru-RU" sz="2000" b="1" dirty="0"/>
          </a:p>
        </p:txBody>
      </p:sp>
      <p:sp>
        <p:nvSpPr>
          <p:cNvPr id="103448" name="Rectangle 24"/>
          <p:cNvSpPr>
            <a:spLocks noChangeArrowheads="1"/>
          </p:cNvSpPr>
          <p:nvPr/>
        </p:nvSpPr>
        <p:spPr bwMode="auto">
          <a:xfrm>
            <a:off x="5075238" y="2852738"/>
            <a:ext cx="14414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/>
              <a:t>ВЕРАЙДР</a:t>
            </a:r>
            <a:endParaRPr lang="ru-RU" sz="2000" dirty="0"/>
          </a:p>
        </p:txBody>
      </p:sp>
      <p:sp>
        <p:nvSpPr>
          <p:cNvPr id="103449" name="Rectangle 25"/>
          <p:cNvSpPr>
            <a:spLocks noChangeArrowheads="1"/>
          </p:cNvSpPr>
          <p:nvPr/>
        </p:nvSpPr>
        <p:spPr bwMode="auto">
          <a:xfrm>
            <a:off x="6948488" y="2852738"/>
            <a:ext cx="15843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/>
              <a:t>драйвер</a:t>
            </a:r>
            <a:endParaRPr lang="ru-RU" sz="2000" b="1" dirty="0"/>
          </a:p>
        </p:txBody>
      </p:sp>
      <p:sp>
        <p:nvSpPr>
          <p:cNvPr id="103450" name="Rectangle 26"/>
          <p:cNvSpPr>
            <a:spLocks noChangeArrowheads="1"/>
          </p:cNvSpPr>
          <p:nvPr/>
        </p:nvSpPr>
        <p:spPr bwMode="auto">
          <a:xfrm>
            <a:off x="5075238" y="3500438"/>
            <a:ext cx="14414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err="1" smtClean="0"/>
              <a:t>окосдвди</a:t>
            </a:r>
            <a:endParaRPr lang="ru-RU" sz="2400" b="1" dirty="0"/>
          </a:p>
        </p:txBody>
      </p:sp>
      <p:sp>
        <p:nvSpPr>
          <p:cNvPr id="103451" name="Rectangle 27"/>
          <p:cNvSpPr>
            <a:spLocks noChangeArrowheads="1"/>
          </p:cNvSpPr>
          <p:nvPr/>
        </p:nvSpPr>
        <p:spPr bwMode="auto">
          <a:xfrm>
            <a:off x="6948264" y="3501008"/>
            <a:ext cx="15843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/>
              <a:t>дисковод</a:t>
            </a:r>
            <a:endParaRPr lang="ru-RU" sz="2000" b="1" dirty="0"/>
          </a:p>
        </p:txBody>
      </p:sp>
      <p:sp>
        <p:nvSpPr>
          <p:cNvPr id="103452" name="Rectangle 28"/>
          <p:cNvSpPr>
            <a:spLocks noChangeArrowheads="1"/>
          </p:cNvSpPr>
          <p:nvPr/>
        </p:nvSpPr>
        <p:spPr bwMode="auto">
          <a:xfrm>
            <a:off x="5075238" y="4149725"/>
            <a:ext cx="14414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err="1" smtClean="0"/>
              <a:t>малгитор</a:t>
            </a:r>
            <a:endParaRPr lang="ru-RU" sz="2000" b="1" dirty="0"/>
          </a:p>
        </p:txBody>
      </p:sp>
      <p:sp>
        <p:nvSpPr>
          <p:cNvPr id="103453" name="Rectangle 29"/>
          <p:cNvSpPr>
            <a:spLocks noChangeArrowheads="1"/>
          </p:cNvSpPr>
          <p:nvPr/>
        </p:nvSpPr>
        <p:spPr bwMode="auto">
          <a:xfrm>
            <a:off x="6948488" y="4149725"/>
            <a:ext cx="15843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/>
              <a:t>алгоритм</a:t>
            </a:r>
            <a:endParaRPr lang="ru-RU" sz="2000" b="1" dirty="0"/>
          </a:p>
        </p:txBody>
      </p:sp>
      <p:sp>
        <p:nvSpPr>
          <p:cNvPr id="103454" name="Rectangle 30"/>
          <p:cNvSpPr>
            <a:spLocks noChangeArrowheads="1"/>
          </p:cNvSpPr>
          <p:nvPr/>
        </p:nvSpPr>
        <p:spPr bwMode="auto">
          <a:xfrm>
            <a:off x="5148064" y="4869160"/>
            <a:ext cx="14414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dirty="0" smtClean="0"/>
              <a:t> </a:t>
            </a:r>
            <a:r>
              <a:rPr lang="ru-RU" sz="2000" b="1" cap="all" dirty="0" smtClean="0"/>
              <a:t>Реверс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103455" name="Rectangle 31"/>
          <p:cNvSpPr>
            <a:spLocks noChangeArrowheads="1"/>
          </p:cNvSpPr>
          <p:nvPr/>
        </p:nvSpPr>
        <p:spPr bwMode="auto">
          <a:xfrm>
            <a:off x="6948264" y="4869160"/>
            <a:ext cx="15843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/>
              <a:t> сервер</a:t>
            </a:r>
            <a:endParaRPr lang="ru-RU" sz="2000" b="1" dirty="0"/>
          </a:p>
        </p:txBody>
      </p:sp>
      <p:sp>
        <p:nvSpPr>
          <p:cNvPr id="103456" name="Rectangle 32"/>
          <p:cNvSpPr>
            <a:spLocks noChangeArrowheads="1"/>
          </p:cNvSpPr>
          <p:nvPr/>
        </p:nvSpPr>
        <p:spPr bwMode="auto">
          <a:xfrm>
            <a:off x="5075238" y="5589588"/>
            <a:ext cx="14414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cap="all" dirty="0" smtClean="0"/>
              <a:t>Среда</a:t>
            </a:r>
            <a:endParaRPr lang="ru-RU" sz="2000" dirty="0"/>
          </a:p>
        </p:txBody>
      </p:sp>
      <p:sp>
        <p:nvSpPr>
          <p:cNvPr id="103457" name="Rectangle 33"/>
          <p:cNvSpPr>
            <a:spLocks noChangeArrowheads="1"/>
          </p:cNvSpPr>
          <p:nvPr/>
        </p:nvSpPr>
        <p:spPr bwMode="auto">
          <a:xfrm>
            <a:off x="6948488" y="5589588"/>
            <a:ext cx="15843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/>
              <a:t>адрес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3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3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3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3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3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3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3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3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3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3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3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3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3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3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3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3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3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3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3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3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3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03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03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03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03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03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03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03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03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03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03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03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1034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034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03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03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034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034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03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03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32" grpId="0" animBg="1"/>
      <p:bldP spid="103428" grpId="0" animBg="1"/>
      <p:bldP spid="103430" grpId="0" animBg="1"/>
      <p:bldP spid="103431" grpId="0" animBg="1"/>
      <p:bldP spid="103433" grpId="0" animBg="1"/>
      <p:bldP spid="103434" grpId="0" animBg="1"/>
      <p:bldP spid="103436" grpId="0" animBg="1"/>
      <p:bldP spid="103437" grpId="0" animBg="1"/>
      <p:bldP spid="103438" grpId="0" animBg="1"/>
      <p:bldP spid="103439" grpId="0" animBg="1"/>
      <p:bldP spid="103440" grpId="0" animBg="1"/>
      <p:bldP spid="103441" grpId="0" animBg="1"/>
      <p:bldP spid="103442" grpId="0" animBg="1"/>
      <p:bldP spid="103443" grpId="0" animBg="1"/>
      <p:bldP spid="103444" grpId="0" animBg="1"/>
      <p:bldP spid="103445" grpId="0" animBg="1"/>
      <p:bldP spid="103446" grpId="0" animBg="1"/>
      <p:bldP spid="103447" grpId="0" animBg="1"/>
      <p:bldP spid="103448" grpId="0" animBg="1"/>
      <p:bldP spid="103449" grpId="0" animBg="1"/>
      <p:bldP spid="103450" grpId="0" animBg="1"/>
      <p:bldP spid="103451" grpId="0" animBg="1"/>
      <p:bldP spid="103452" grpId="0" animBg="1"/>
      <p:bldP spid="103453" grpId="0" animBg="1"/>
      <p:bldP spid="103454" grpId="0" animBg="1"/>
      <p:bldP spid="103455" grpId="0" animBg="1"/>
      <p:bldP spid="103456" grpId="0" animBg="1"/>
      <p:bldP spid="10345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4"/>
          <p:cNvSpPr>
            <a:spLocks noChangeArrowheads="1" noChangeShapeType="1" noTextEdit="1"/>
          </p:cNvSpPr>
          <p:nvPr/>
        </p:nvSpPr>
        <p:spPr bwMode="auto">
          <a:xfrm>
            <a:off x="1187450" y="1628775"/>
            <a:ext cx="6913563" cy="2278063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b="1" kern="10" dirty="0">
                <a:ln w="19050">
                  <a:solidFill>
                    <a:srgbClr val="FF00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Bookman Old Style"/>
              </a:rPr>
              <a:t>Задание болельщикам!</a:t>
            </a:r>
          </a:p>
        </p:txBody>
      </p:sp>
      <p:pic>
        <p:nvPicPr>
          <p:cNvPr id="9219" name="Picture 6" descr="Картинка 209 из 2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29350"/>
            <a:ext cx="91440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7" descr="Mauridia_2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333375"/>
            <a:ext cx="2520950" cy="99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8" descr="Mauridia_2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260350"/>
            <a:ext cx="2520950" cy="99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9" descr="Mauridia_2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2138" y="260350"/>
            <a:ext cx="2520950" cy="99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10" descr="11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4221088"/>
            <a:ext cx="2303463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987824" y="692696"/>
            <a:ext cx="30025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</a:rPr>
              <a:t>1 команде болельщиков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268760"/>
            <a:ext cx="792088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b="1" dirty="0" smtClean="0">
              <a:solidFill>
                <a:srgbClr val="FFFF00"/>
              </a:solidFill>
              <a:latin typeface="Arial" pitchFamily="34" charset="0"/>
              <a:ea typeface="Times New Roman" pitchFamily="18" charset="0"/>
            </a:endParaRPr>
          </a:p>
          <a:p>
            <a:pPr algn="ctr"/>
            <a:endParaRPr lang="en-US" b="1" dirty="0" smtClean="0">
              <a:solidFill>
                <a:srgbClr val="FFFF00"/>
              </a:solidFill>
              <a:latin typeface="Arial" pitchFamily="34" charset="0"/>
              <a:ea typeface="Times New Roman" pitchFamily="18" charset="0"/>
            </a:endParaRPr>
          </a:p>
          <a:p>
            <a:pPr algn="ctr"/>
            <a:endParaRPr lang="en-US" b="1" dirty="0" smtClean="0">
              <a:solidFill>
                <a:srgbClr val="FFFF00"/>
              </a:solidFill>
              <a:latin typeface="Arial" pitchFamily="34" charset="0"/>
              <a:ea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/>
            </a:r>
            <a:b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</a:br>
            <a:endParaRPr lang="ru-RU" sz="1600" dirty="0"/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23528" y="1003083"/>
            <a:ext cx="835292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Без рук рисует, без зубов кусает</a:t>
            </a:r>
            <a:endParaRPr kumimoji="0" lang="en-US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Сер, да не волк, длинноух, да не заяц, с копытами, да не лошадь</a:t>
            </a:r>
            <a:endParaRPr kumimoji="0" lang="en-US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Между двух светил посередине один</a:t>
            </a:r>
            <a:endParaRPr kumimoji="0" lang="en-US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Она вкусна и хороша – что красная, что из кабачка </a:t>
            </a:r>
            <a:endParaRPr kumimoji="0" lang="en-US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Бывает круглым, бывает квадратным, бывает с изюмом, бывает с маслом. Его обожают все дети на свете</a:t>
            </a:r>
            <a:endParaRPr kumimoji="0" lang="en-US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Прижавшись тесно к брату брат, в зеленых гнездышках сидя</a:t>
            </a:r>
            <a:endParaRPr kumimoji="0" lang="ru-RU" sz="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Гнездышки искусные, а братишки вкусные </a:t>
            </a:r>
            <a:endParaRPr kumimoji="0" lang="en-US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В сенокос – горька, а в мороз сладка. Что за ягодка?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-58638"/>
            <a:ext cx="425116" cy="574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381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381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111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16632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Здесь </a:t>
            </a:r>
            <a:r>
              <a:rPr lang="ru-RU" sz="2800" dirty="0"/>
              <a:t>оценивается и время и правильность ответов.</a:t>
            </a:r>
            <a:endParaRPr lang="ru-RU" sz="2800" dirty="0" smtClean="0">
              <a:solidFill>
                <a:srgbClr val="00000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15816" y="980728"/>
            <a:ext cx="31179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</a:rPr>
              <a:t>1 команде болельщиков</a:t>
            </a:r>
            <a:r>
              <a:rPr lang="ru-RU" dirty="0" smtClean="0"/>
              <a:t>  </a:t>
            </a:r>
          </a:p>
          <a:p>
            <a:pPr algn="ctr"/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b="1" dirty="0" smtClean="0">
                <a:solidFill>
                  <a:srgbClr val="FFC000"/>
                </a:solidFill>
              </a:rPr>
              <a:t>Ответ: </a:t>
            </a:r>
            <a:r>
              <a:rPr lang="ru-RU" b="1" dirty="0" smtClean="0"/>
              <a:t>Монитор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268760"/>
            <a:ext cx="792088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b="1" dirty="0" smtClean="0">
              <a:solidFill>
                <a:srgbClr val="FFFF00"/>
              </a:solidFill>
              <a:latin typeface="Arial" pitchFamily="34" charset="0"/>
              <a:ea typeface="Times New Roman" pitchFamily="18" charset="0"/>
            </a:endParaRPr>
          </a:p>
          <a:p>
            <a:pPr algn="ctr"/>
            <a:endParaRPr lang="en-US" b="1" dirty="0" smtClean="0">
              <a:solidFill>
                <a:srgbClr val="FFFF00"/>
              </a:solidFill>
              <a:latin typeface="Arial" pitchFamily="34" charset="0"/>
              <a:ea typeface="Times New Roman" pitchFamily="18" charset="0"/>
            </a:endParaRPr>
          </a:p>
          <a:p>
            <a:pPr algn="ctr"/>
            <a:endParaRPr lang="en-US" b="1" dirty="0" smtClean="0">
              <a:solidFill>
                <a:srgbClr val="FFFF00"/>
              </a:solidFill>
              <a:latin typeface="Arial" pitchFamily="34" charset="0"/>
              <a:ea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/>
            </a:r>
            <a:b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</a:br>
            <a:endParaRPr lang="ru-RU" sz="1600" dirty="0"/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23528" y="1418293"/>
            <a:ext cx="8568952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Без рук рисует, без зубов кусает  </a:t>
            </a:r>
            <a:r>
              <a:rPr lang="ru-RU" b="1" dirty="0" smtClean="0">
                <a:solidFill>
                  <a:srgbClr val="FFFF00"/>
                </a:solidFill>
              </a:rPr>
              <a:t>(Мороз)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Сер, да не волк, длинноух, да не заяц, с копытами, да не лошадь </a:t>
            </a:r>
            <a:r>
              <a:rPr lang="ru-RU" b="1" dirty="0" smtClean="0">
                <a:solidFill>
                  <a:srgbClr val="FFFF00"/>
                </a:solidFill>
              </a:rPr>
              <a:t>(Осел)</a:t>
            </a:r>
            <a:endParaRPr lang="ru-RU" b="1" dirty="0" smtClean="0">
              <a:solidFill>
                <a:srgbClr val="FFFF00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Между двух светил посередине один </a:t>
            </a:r>
            <a:r>
              <a:rPr lang="ru-RU" b="1" dirty="0" smtClean="0">
                <a:solidFill>
                  <a:srgbClr val="FFFF00"/>
                </a:solidFill>
              </a:rPr>
              <a:t>(Нос)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Она вкусна и хороша – что красная, что из кабачка </a:t>
            </a:r>
            <a:r>
              <a:rPr lang="ru-RU" b="1" dirty="0" smtClean="0">
                <a:solidFill>
                  <a:srgbClr val="FFFF00"/>
                </a:solidFill>
              </a:rPr>
              <a:t>(Икра)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Бывает круглым, бывает квадратным, бывает с изюмом, бывает с маслом. Его обожают все дети на свете    </a:t>
            </a:r>
            <a:r>
              <a:rPr lang="ru-RU" b="1" dirty="0" smtClean="0">
                <a:solidFill>
                  <a:srgbClr val="FFFF00"/>
                </a:solidFill>
              </a:rPr>
              <a:t>(Торт)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Прижавшись тесно к брату брат, в зеленых гнездышках сидя</a:t>
            </a:r>
            <a:endParaRPr kumimoji="0" lang="ru-RU" sz="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Гнездышки искусные, а братишки вкусные </a:t>
            </a:r>
            <a:r>
              <a:rPr lang="ru-RU" b="1" dirty="0" smtClean="0">
                <a:solidFill>
                  <a:srgbClr val="FFFF00"/>
                </a:solidFill>
              </a:rPr>
              <a:t>(Орехи)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В сенокос – горька, а в мороз сладка. Что за ягодка?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FF00"/>
                </a:solidFill>
              </a:rPr>
              <a:t>(Рябина)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111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915816" y="692696"/>
            <a:ext cx="4464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</a:rPr>
              <a:t>2 команде болельщиков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268760"/>
            <a:ext cx="792088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b="1" dirty="0" smtClean="0">
              <a:solidFill>
                <a:srgbClr val="FFFF00"/>
              </a:solidFill>
              <a:latin typeface="Arial" pitchFamily="34" charset="0"/>
              <a:ea typeface="Times New Roman" pitchFamily="18" charset="0"/>
            </a:endParaRPr>
          </a:p>
          <a:p>
            <a:pPr algn="ctr"/>
            <a:endParaRPr lang="en-US" b="1" dirty="0" smtClean="0">
              <a:solidFill>
                <a:srgbClr val="FFFF00"/>
              </a:solidFill>
              <a:latin typeface="Arial" pitchFamily="34" charset="0"/>
              <a:ea typeface="Times New Roman" pitchFamily="18" charset="0"/>
            </a:endParaRPr>
          </a:p>
          <a:p>
            <a:pPr algn="ctr"/>
            <a:endParaRPr lang="en-US" b="1" dirty="0" smtClean="0">
              <a:solidFill>
                <a:srgbClr val="FFFF00"/>
              </a:solidFill>
              <a:latin typeface="Arial" pitchFamily="34" charset="0"/>
              <a:ea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/>
            </a:r>
            <a:b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</a:br>
            <a:endParaRPr lang="ru-RU" sz="1600" dirty="0"/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95536" y="1623565"/>
            <a:ext cx="8352928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Весной в цветном сарафане лежит, зимой в белой рубашке спит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Поднялись ворота – всему миру красота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Она и пахучая, она и плакучая, ветки наклоняет, от взоров скрывает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В клубке живут, в ушко запрыгивают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Кланяется, кланяется, придет домой – растянется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Она как еж, но больше ростом, и нос длиннее у нее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С виду красна, раскусишь – бела 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111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16632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Здесь </a:t>
            </a:r>
            <a:r>
              <a:rPr lang="ru-RU" sz="2800" dirty="0"/>
              <a:t>оценивается и время и правильность ответов.</a:t>
            </a:r>
            <a:endParaRPr lang="ru-RU" sz="2800" dirty="0" smtClean="0">
              <a:solidFill>
                <a:srgbClr val="00000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15816" y="692696"/>
            <a:ext cx="31756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</a:rPr>
              <a:t>2 команде болельщиков</a:t>
            </a:r>
            <a:r>
              <a:rPr lang="ru-RU" dirty="0" smtClean="0"/>
              <a:t> . </a:t>
            </a:r>
          </a:p>
          <a:p>
            <a:pPr algn="ctr"/>
            <a:r>
              <a:rPr lang="ru-RU" b="1" dirty="0" smtClean="0">
                <a:solidFill>
                  <a:srgbClr val="FFC000"/>
                </a:solidFill>
              </a:rPr>
              <a:t>Ответ: Принтер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268760"/>
            <a:ext cx="792088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b="1" dirty="0" smtClean="0">
              <a:solidFill>
                <a:srgbClr val="FFFF00"/>
              </a:solidFill>
              <a:latin typeface="Arial" pitchFamily="34" charset="0"/>
              <a:ea typeface="Times New Roman" pitchFamily="18" charset="0"/>
            </a:endParaRPr>
          </a:p>
          <a:p>
            <a:pPr algn="ctr"/>
            <a:endParaRPr lang="en-US" b="1" dirty="0" smtClean="0">
              <a:solidFill>
                <a:srgbClr val="FFFF00"/>
              </a:solidFill>
              <a:latin typeface="Arial" pitchFamily="34" charset="0"/>
              <a:ea typeface="Times New Roman" pitchFamily="18" charset="0"/>
            </a:endParaRPr>
          </a:p>
          <a:p>
            <a:pPr algn="ctr"/>
            <a:endParaRPr lang="en-US" b="1" dirty="0" smtClean="0">
              <a:solidFill>
                <a:srgbClr val="FFFF00"/>
              </a:solidFill>
              <a:latin typeface="Arial" pitchFamily="34" charset="0"/>
              <a:ea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/>
            </a:r>
            <a:b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</a:br>
            <a:endParaRPr lang="ru-RU" sz="1600" dirty="0"/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95536" y="1159442"/>
            <a:ext cx="8496944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Весной в цветном сарафане лежит, зимой в белой рубашке спит </a:t>
            </a:r>
            <a:r>
              <a:rPr lang="ru-RU" b="1" dirty="0" smtClean="0">
                <a:solidFill>
                  <a:srgbClr val="FFFF00"/>
                </a:solidFill>
              </a:rPr>
              <a:t>(Поле)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Поднялись ворота – всему миру красота  </a:t>
            </a:r>
            <a:r>
              <a:rPr lang="ru-RU" b="1" dirty="0" smtClean="0">
                <a:solidFill>
                  <a:srgbClr val="FFFF00"/>
                </a:solidFill>
              </a:rPr>
              <a:t>(Радуга)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Она и пахучая, она и плакучая, ветки наклоняет, от взоров скрывает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В клубке живут, в ушко запрыгивают </a:t>
            </a:r>
            <a:r>
              <a:rPr lang="ru-RU" b="1" dirty="0" smtClean="0">
                <a:solidFill>
                  <a:srgbClr val="FFFF00"/>
                </a:solidFill>
              </a:rPr>
              <a:t>(Нитки)</a:t>
            </a:r>
            <a:endParaRPr lang="ru-RU" b="1" dirty="0" smtClean="0">
              <a:solidFill>
                <a:srgbClr val="FFFF00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Кланяется, кланяется, придет домой – растянется </a:t>
            </a:r>
            <a:r>
              <a:rPr lang="ru-RU" b="1" dirty="0" smtClean="0">
                <a:solidFill>
                  <a:srgbClr val="FFFF00"/>
                </a:solidFill>
              </a:rPr>
              <a:t>(Топор)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Она как еж, но больше ростом, и нос длиннее у нее </a:t>
            </a:r>
            <a:r>
              <a:rPr lang="ru-RU" b="1" dirty="0" smtClean="0">
                <a:solidFill>
                  <a:srgbClr val="FFFF00"/>
                </a:solidFill>
              </a:rPr>
              <a:t>(Ехидна)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С виду красна, раскусишь – бела </a:t>
            </a:r>
            <a:r>
              <a:rPr lang="ru-RU" b="1" dirty="0" smtClean="0">
                <a:solidFill>
                  <a:srgbClr val="FFFF00"/>
                </a:solidFill>
              </a:rPr>
              <a:t>(Редиска)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3284984"/>
            <a:ext cx="7585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(Ива)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9111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704088"/>
            <a:ext cx="7643192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600" b="1" u="sng" dirty="0" smtClean="0">
                <a:solidFill>
                  <a:srgbClr val="FFFF00"/>
                </a:solidFill>
              </a:rPr>
              <a:t>Конкурс   «Вопросник»</a:t>
            </a:r>
            <a:r>
              <a:rPr lang="ru-RU" sz="3600" b="1" dirty="0" smtClean="0">
                <a:solidFill>
                  <a:srgbClr val="FFFF00"/>
                </a:solidFill>
              </a:rPr>
              <a:t/>
            </a:r>
            <a:br>
              <a:rPr lang="ru-RU" sz="3600" b="1" dirty="0" smtClean="0">
                <a:solidFill>
                  <a:srgbClr val="FFFF00"/>
                </a:solidFill>
              </a:rPr>
            </a:br>
            <a:endParaRPr lang="ru-RU" sz="3600" b="1" dirty="0" smtClean="0">
              <a:solidFill>
                <a:srgbClr val="FFFF00"/>
              </a:solidFill>
            </a:endParaRPr>
          </a:p>
        </p:txBody>
      </p:sp>
      <p:sp>
        <p:nvSpPr>
          <p:cNvPr id="10547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12875"/>
            <a:ext cx="5986463" cy="5256485"/>
          </a:xfrm>
        </p:spPr>
        <p:txBody>
          <a:bodyPr>
            <a:normAutofit lnSpcReduction="10000"/>
          </a:bodyPr>
          <a:lstStyle/>
          <a:p>
            <a:pPr marL="381000" indent="-381000" eaLnBrk="1" hangingPunct="1">
              <a:lnSpc>
                <a:spcPct val="80000"/>
              </a:lnSpc>
              <a:buFontTx/>
              <a:buNone/>
            </a:pPr>
            <a:endParaRPr lang="ru-RU" sz="2800" dirty="0" smtClean="0"/>
          </a:p>
          <a:p>
            <a:pPr marL="381000" indent="-3810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dirty="0" smtClean="0"/>
              <a:t>Центральное устройство компьютера   </a:t>
            </a:r>
          </a:p>
          <a:p>
            <a:pPr marL="381000" indent="-3810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dirty="0" smtClean="0"/>
              <a:t>Сколько бит в одном байте </a:t>
            </a:r>
          </a:p>
          <a:p>
            <a:pPr marL="381000" indent="-3810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dirty="0" smtClean="0"/>
              <a:t>Поименованная область внешней памяти </a:t>
            </a:r>
          </a:p>
          <a:p>
            <a:pPr marL="381000" indent="-3810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dirty="0" smtClean="0"/>
              <a:t>Программы для подключения внешней памяти  </a:t>
            </a:r>
          </a:p>
          <a:p>
            <a:pPr marL="381000" indent="-3810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dirty="0" smtClean="0"/>
              <a:t>Что является носителем информации: клавиатура; мышь; магнитный диск; принтер. 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ru-RU" sz="2400" dirty="0" smtClean="0"/>
              <a:t>Наука о законах, методах и способах накопления, обработки и передачи информации. 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ru-RU" sz="2400" dirty="0" smtClean="0"/>
              <a:t>Минимальная единица измерения кол-ва информации. </a:t>
            </a:r>
          </a:p>
          <a:p>
            <a:pPr marL="381000" indent="-381000">
              <a:lnSpc>
                <a:spcPct val="80000"/>
              </a:lnSpc>
              <a:buFontTx/>
              <a:buAutoNum type="arabicPeriod"/>
            </a:pPr>
            <a:r>
              <a:rPr lang="ru-RU" sz="2400" dirty="0" smtClean="0"/>
              <a:t>Устройство ввода информации </a:t>
            </a:r>
            <a:br>
              <a:rPr lang="ru-RU" sz="2400" dirty="0" smtClean="0"/>
            </a:br>
            <a:endParaRPr lang="ru-RU" sz="2400" dirty="0" smtClean="0"/>
          </a:p>
        </p:txBody>
      </p:sp>
      <p:sp>
        <p:nvSpPr>
          <p:cNvPr id="105476" name="Rectangle 4"/>
          <p:cNvSpPr>
            <a:spLocks noChangeArrowheads="1"/>
          </p:cNvSpPr>
          <p:nvPr/>
        </p:nvSpPr>
        <p:spPr bwMode="auto">
          <a:xfrm>
            <a:off x="6516216" y="1701503"/>
            <a:ext cx="2160588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Процессор  </a:t>
            </a:r>
          </a:p>
        </p:txBody>
      </p:sp>
      <p:sp>
        <p:nvSpPr>
          <p:cNvPr id="105477" name="Rectangle 5"/>
          <p:cNvSpPr>
            <a:spLocks noChangeArrowheads="1"/>
          </p:cNvSpPr>
          <p:nvPr/>
        </p:nvSpPr>
        <p:spPr bwMode="auto">
          <a:xfrm>
            <a:off x="6516216" y="2133550"/>
            <a:ext cx="2160588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8 </a:t>
            </a:r>
          </a:p>
        </p:txBody>
      </p:sp>
      <p:sp>
        <p:nvSpPr>
          <p:cNvPr id="105478" name="Rectangle 6"/>
          <p:cNvSpPr>
            <a:spLocks noChangeArrowheads="1"/>
          </p:cNvSpPr>
          <p:nvPr/>
        </p:nvSpPr>
        <p:spPr bwMode="auto">
          <a:xfrm>
            <a:off x="6516216" y="2565598"/>
            <a:ext cx="2160588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Файл  </a:t>
            </a:r>
          </a:p>
        </p:txBody>
      </p:sp>
      <p:sp>
        <p:nvSpPr>
          <p:cNvPr id="105479" name="Rectangle 7"/>
          <p:cNvSpPr>
            <a:spLocks noChangeArrowheads="1"/>
          </p:cNvSpPr>
          <p:nvPr/>
        </p:nvSpPr>
        <p:spPr bwMode="auto">
          <a:xfrm>
            <a:off x="6516216" y="3069655"/>
            <a:ext cx="2160588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Драйверы   </a:t>
            </a:r>
          </a:p>
        </p:txBody>
      </p:sp>
      <p:sp>
        <p:nvSpPr>
          <p:cNvPr id="105480" name="Rectangle 8"/>
          <p:cNvSpPr>
            <a:spLocks noChangeArrowheads="1"/>
          </p:cNvSpPr>
          <p:nvPr/>
        </p:nvSpPr>
        <p:spPr bwMode="auto">
          <a:xfrm>
            <a:off x="6516216" y="3717726"/>
            <a:ext cx="2160588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/>
              <a:t>Магнитный диск    </a:t>
            </a:r>
            <a:endParaRPr lang="ru-RU" dirty="0"/>
          </a:p>
        </p:txBody>
      </p:sp>
      <p:sp>
        <p:nvSpPr>
          <p:cNvPr id="105482" name="Rectangle 10"/>
          <p:cNvSpPr>
            <a:spLocks noChangeArrowheads="1"/>
          </p:cNvSpPr>
          <p:nvPr/>
        </p:nvSpPr>
        <p:spPr bwMode="auto">
          <a:xfrm>
            <a:off x="6516216" y="4653831"/>
            <a:ext cx="2160588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/>
              <a:t>Информатика </a:t>
            </a:r>
            <a:endParaRPr lang="ru-RU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6516216" y="5229895"/>
            <a:ext cx="2160588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/>
              <a:t>Бит</a:t>
            </a:r>
            <a:endParaRPr lang="ru-RU" dirty="0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6516216" y="5877967"/>
            <a:ext cx="2160588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 smtClean="0"/>
              <a:t>Клавиатура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5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5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5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5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5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5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5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54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5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54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5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5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54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5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54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6" grpId="0" animBg="1"/>
      <p:bldP spid="105477" grpId="0" animBg="1"/>
      <p:bldP spid="105478" grpId="0" animBg="1"/>
      <p:bldP spid="105479" grpId="0" animBg="1"/>
      <p:bldP spid="105480" grpId="0" animBg="1"/>
      <p:bldP spid="105482" grpId="0" animBg="1"/>
      <p:bldP spid="11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Портфолио\Катя 2018\с интернета\! 2 урок\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9111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16632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Здесь оценивается </a:t>
            </a:r>
            <a:r>
              <a:rPr lang="ru-RU" sz="2800" dirty="0"/>
              <a:t>время </a:t>
            </a:r>
            <a:endParaRPr lang="ru-RU" sz="2800" dirty="0" smtClean="0">
              <a:solidFill>
                <a:srgbClr val="00000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15816" y="692696"/>
            <a:ext cx="2508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FFFF00"/>
                </a:solidFill>
                <a:latin typeface="Arial" pitchFamily="34" charset="0"/>
                <a:ea typeface="Times New Roman" pitchFamily="18" charset="0"/>
              </a:rPr>
              <a:t>Задание капитанам</a:t>
            </a:r>
            <a:endParaRPr lang="ru-RU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1268760"/>
            <a:ext cx="792088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b="1" dirty="0" smtClean="0">
              <a:solidFill>
                <a:srgbClr val="FFFF00"/>
              </a:solidFill>
              <a:latin typeface="Arial" pitchFamily="34" charset="0"/>
              <a:ea typeface="Times New Roman" pitchFamily="18" charset="0"/>
            </a:endParaRPr>
          </a:p>
          <a:p>
            <a:pPr algn="ctr"/>
            <a:endParaRPr lang="en-US" b="1" dirty="0" smtClean="0">
              <a:solidFill>
                <a:srgbClr val="FFFF00"/>
              </a:solidFill>
              <a:latin typeface="Arial" pitchFamily="34" charset="0"/>
              <a:ea typeface="Times New Roman" pitchFamily="18" charset="0"/>
            </a:endParaRPr>
          </a:p>
          <a:p>
            <a:pPr algn="ctr"/>
            <a:endParaRPr lang="en-US" b="1" dirty="0" smtClean="0">
              <a:solidFill>
                <a:srgbClr val="FFFF00"/>
              </a:solidFill>
              <a:latin typeface="Arial" pitchFamily="34" charset="0"/>
              <a:ea typeface="Times New Roman" pitchFamily="18" charset="0"/>
            </a:endParaRPr>
          </a:p>
          <a:p>
            <a:pPr algn="ctr"/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/>
            </a:r>
            <a:b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</a:br>
            <a:endParaRPr lang="ru-RU" sz="1600" dirty="0"/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95536" y="3098434"/>
            <a:ext cx="849694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619672" y="1196752"/>
            <a:ext cx="534082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Изобразить рисунок, в программе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WordPad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1916832"/>
            <a:ext cx="54006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</a:rPr>
              <a:t>^</a:t>
            </a:r>
            <a:endParaRPr lang="ru-RU" sz="900" dirty="0" smtClean="0">
              <a:solidFill>
                <a:prstClr val="white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</a:rPr>
              <a:t>#########</a:t>
            </a:r>
            <a:endParaRPr lang="ru-RU" sz="900" dirty="0" smtClean="0">
              <a:solidFill>
                <a:prstClr val="white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</a:rPr>
              <a:t>##### КАПИТАН#####</a:t>
            </a:r>
            <a:endParaRPr lang="ru-RU" sz="900" dirty="0" smtClean="0">
              <a:solidFill>
                <a:prstClr val="white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</a:rPr>
              <a:t>###########################</a:t>
            </a:r>
            <a:endParaRPr lang="ru-RU" sz="900" dirty="0" smtClean="0">
              <a:solidFill>
                <a:prstClr val="white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</a:rPr>
              <a:t>!      @        @     !</a:t>
            </a:r>
            <a:endParaRPr lang="ru-RU" sz="900" dirty="0" smtClean="0">
              <a:solidFill>
                <a:prstClr val="white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200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</a:rPr>
              <a:t>O</a:t>
            </a:r>
            <a:r>
              <a:rPr lang="ru-RU" sz="2200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</a:rPr>
              <a:t>!          %        !</a:t>
            </a:r>
            <a:r>
              <a:rPr lang="en-US" sz="2200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</a:rPr>
              <a:t>O</a:t>
            </a:r>
            <a:endParaRPr lang="ru-RU" sz="900" dirty="0" smtClean="0">
              <a:solidFill>
                <a:prstClr val="white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</a:rPr>
              <a:t>!    \_____/   !</a:t>
            </a:r>
            <a:endParaRPr lang="ru-RU" sz="900" dirty="0" smtClean="0">
              <a:solidFill>
                <a:prstClr val="white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</a:rPr>
              <a:t>!       !</a:t>
            </a:r>
            <a:endParaRPr lang="ru-RU" sz="900" dirty="0" smtClean="0">
              <a:solidFill>
                <a:prstClr val="white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</a:rPr>
              <a:t>$$$$$$$$$</a:t>
            </a:r>
            <a:endParaRPr lang="ru-RU" sz="900" dirty="0" smtClean="0">
              <a:solidFill>
                <a:prstClr val="white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</a:rPr>
              <a:t>$$$$$$$</a:t>
            </a:r>
            <a:endParaRPr lang="ru-RU" sz="900" dirty="0" smtClean="0">
              <a:solidFill>
                <a:prstClr val="white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</a:rPr>
              <a:t>$$$$$</a:t>
            </a:r>
            <a:endParaRPr lang="ru-RU" sz="900" dirty="0" smtClean="0">
              <a:solidFill>
                <a:prstClr val="white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200" dirty="0" smtClean="0">
                <a:solidFill>
                  <a:prstClr val="white"/>
                </a:solidFill>
                <a:latin typeface="Arial" pitchFamily="34" charset="0"/>
                <a:ea typeface="Times New Roman" pitchFamily="18" charset="0"/>
              </a:rPr>
              <a:t>$$$</a:t>
            </a:r>
            <a:endParaRPr lang="ru-RU" dirty="0" smtClean="0">
              <a:solidFill>
                <a:prstClr val="white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111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D:\Портфолио\Катя 2018\с интернета\! 2 урок\img11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6719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96752"/>
            <a:ext cx="7920880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«Ответ в тексте»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204864"/>
            <a:ext cx="7854696" cy="4032448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4400" dirty="0" smtClean="0"/>
              <a:t>В приведенных текстах идущие подряд буквы нескольких слов образуют термины, связанные с информатикой.  Пример: “Этот </a:t>
            </a:r>
            <a:r>
              <a:rPr lang="ru-RU" sz="4400" b="1" dirty="0" smtClean="0">
                <a:solidFill>
                  <a:srgbClr val="FFFF00"/>
                </a:solidFill>
              </a:rPr>
              <a:t>процесс ор</a:t>
            </a:r>
            <a:r>
              <a:rPr lang="ru-RU" sz="4400" dirty="0" smtClean="0"/>
              <a:t>нитологи называют миграцией” –  процессор. </a:t>
            </a:r>
          </a:p>
          <a:p>
            <a:pPr algn="just"/>
            <a:r>
              <a:rPr lang="ru-RU" sz="4400" dirty="0" smtClean="0"/>
              <a:t>Виды информации:</a:t>
            </a:r>
          </a:p>
          <a:p>
            <a:pPr algn="just"/>
            <a:r>
              <a:rPr lang="ru-RU" sz="4400" dirty="0" smtClean="0"/>
              <a:t>1) Я его привез в указанное место, но там никого не оказалось.</a:t>
            </a:r>
          </a:p>
          <a:p>
            <a:pPr algn="just"/>
            <a:r>
              <a:rPr lang="ru-RU" sz="4400" dirty="0" smtClean="0"/>
              <a:t>2) Когда-то он работал в идеологическом отделе.</a:t>
            </a:r>
          </a:p>
          <a:p>
            <a:pPr algn="just"/>
            <a:r>
              <a:rPr lang="ru-RU" sz="4400" dirty="0" smtClean="0"/>
              <a:t>3) Он сказал: “Пройдите к стене”.</a:t>
            </a:r>
          </a:p>
          <a:p>
            <a:pPr algn="just"/>
            <a:r>
              <a:rPr lang="ru-RU" sz="4400" dirty="0" smtClean="0"/>
              <a:t>4) Оказалось, что граф и Казанова – одно и тоже лицо.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96752"/>
            <a:ext cx="7920880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«Ответ в тексте»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204864"/>
            <a:ext cx="7854696" cy="4032448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sz="5100" dirty="0" smtClean="0"/>
              <a:t>В приведенных текстах идущие подряд буквы нескольких слов образуют термины, связанные с информатикой.  Пример: “Этот </a:t>
            </a:r>
            <a:r>
              <a:rPr lang="ru-RU" sz="5100" b="1" dirty="0" smtClean="0">
                <a:solidFill>
                  <a:srgbClr val="FFFF00"/>
                </a:solidFill>
              </a:rPr>
              <a:t>процесс ор</a:t>
            </a:r>
            <a:r>
              <a:rPr lang="ru-RU" sz="5100" dirty="0" smtClean="0"/>
              <a:t>нитологи называют миграцией” –  процессор. </a:t>
            </a:r>
          </a:p>
          <a:p>
            <a:pPr algn="just"/>
            <a:r>
              <a:rPr lang="ru-RU" sz="5100" dirty="0" smtClean="0"/>
              <a:t>Виды информации:</a:t>
            </a:r>
          </a:p>
          <a:p>
            <a:pPr algn="just"/>
            <a:r>
              <a:rPr lang="ru-RU" sz="5100" dirty="0" smtClean="0"/>
              <a:t>1) Я его приве</a:t>
            </a:r>
            <a:r>
              <a:rPr lang="ru-RU" sz="5100" b="1" dirty="0" smtClean="0">
                <a:solidFill>
                  <a:srgbClr val="FFFF00"/>
                </a:solidFill>
              </a:rPr>
              <a:t>з</a:t>
            </a:r>
            <a:r>
              <a:rPr lang="ru-RU" sz="5100" b="1" dirty="0" smtClean="0"/>
              <a:t> </a:t>
            </a:r>
            <a:r>
              <a:rPr lang="ru-RU" sz="5100" b="1" dirty="0" smtClean="0">
                <a:solidFill>
                  <a:srgbClr val="FFFF00"/>
                </a:solidFill>
              </a:rPr>
              <a:t>в</a:t>
            </a:r>
            <a:r>
              <a:rPr lang="ru-RU" sz="5100" b="1" dirty="0" smtClean="0"/>
              <a:t> </a:t>
            </a:r>
            <a:r>
              <a:rPr lang="ru-RU" sz="5100" b="1" dirty="0" smtClean="0">
                <a:solidFill>
                  <a:srgbClr val="FFFF00"/>
                </a:solidFill>
              </a:rPr>
              <a:t>ук</a:t>
            </a:r>
            <a:r>
              <a:rPr lang="ru-RU" sz="5100" dirty="0" smtClean="0"/>
              <a:t>азанное место, но там никого не оказалось.</a:t>
            </a:r>
          </a:p>
          <a:p>
            <a:pPr algn="just"/>
            <a:r>
              <a:rPr lang="ru-RU" sz="5100" dirty="0" smtClean="0"/>
              <a:t>2) Когда-то он работал </a:t>
            </a:r>
            <a:r>
              <a:rPr lang="ru-RU" sz="5100" b="1" dirty="0" smtClean="0">
                <a:solidFill>
                  <a:srgbClr val="FFFF00"/>
                </a:solidFill>
              </a:rPr>
              <a:t>в идео</a:t>
            </a:r>
            <a:r>
              <a:rPr lang="ru-RU" sz="5100" dirty="0" smtClean="0"/>
              <a:t>логическом отделе.</a:t>
            </a:r>
          </a:p>
          <a:p>
            <a:pPr algn="just"/>
            <a:r>
              <a:rPr lang="ru-RU" sz="5100" dirty="0" smtClean="0"/>
              <a:t>3) Он сказал: “Пройди</a:t>
            </a:r>
            <a:r>
              <a:rPr lang="ru-RU" sz="5100" b="1" dirty="0" smtClean="0">
                <a:solidFill>
                  <a:srgbClr val="FFFF00"/>
                </a:solidFill>
              </a:rPr>
              <a:t>те</a:t>
            </a:r>
            <a:r>
              <a:rPr lang="ru-RU" sz="5100" dirty="0" smtClean="0"/>
              <a:t> </a:t>
            </a:r>
            <a:r>
              <a:rPr lang="ru-RU" sz="5100" b="1" dirty="0" smtClean="0">
                <a:solidFill>
                  <a:srgbClr val="FFFF00"/>
                </a:solidFill>
              </a:rPr>
              <a:t>к ст</a:t>
            </a:r>
            <a:r>
              <a:rPr lang="ru-RU" sz="5100" dirty="0" smtClean="0"/>
              <a:t>ене”.</a:t>
            </a:r>
          </a:p>
          <a:p>
            <a:pPr algn="just"/>
            <a:r>
              <a:rPr lang="ru-RU" sz="5100" dirty="0" smtClean="0"/>
              <a:t>4) Оказалось, что </a:t>
            </a:r>
            <a:r>
              <a:rPr lang="ru-RU" sz="5100" b="1" dirty="0" smtClean="0">
                <a:solidFill>
                  <a:srgbClr val="FFFF00"/>
                </a:solidFill>
              </a:rPr>
              <a:t>граф и Ка</a:t>
            </a:r>
            <a:r>
              <a:rPr lang="ru-RU" sz="5100" dirty="0" smtClean="0"/>
              <a:t>занова – одно и тоже лицо.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052736"/>
            <a:ext cx="6702896" cy="689248"/>
          </a:xfrm>
        </p:spPr>
        <p:txBody>
          <a:bodyPr>
            <a:normAutofit/>
          </a:bodyPr>
          <a:lstStyle/>
          <a:p>
            <a:r>
              <a:rPr lang="ru-RU" sz="4400" dirty="0" smtClean="0"/>
              <a:t>«Буква есть, буквы нет»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772816"/>
            <a:ext cx="7854696" cy="4392488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sz="5000" i="1" dirty="0" smtClean="0"/>
              <a:t>Задание для 1-ой команды</a:t>
            </a:r>
            <a:endParaRPr lang="ru-RU" sz="5000" dirty="0" smtClean="0"/>
          </a:p>
          <a:p>
            <a:pPr algn="just"/>
            <a:r>
              <a:rPr lang="ru-RU" sz="5000" dirty="0" smtClean="0"/>
              <a:t>К перечисленным словам необходимо добавить одну букву и получить слово, связанное с информатикой и компьютерами</a:t>
            </a:r>
          </a:p>
          <a:p>
            <a:pPr lvl="0" algn="just"/>
            <a:r>
              <a:rPr lang="ru-RU" sz="5900" b="1" i="1" dirty="0" smtClean="0"/>
              <a:t>Иск	</a:t>
            </a:r>
            <a:endParaRPr lang="ru-RU" sz="5900" b="1" dirty="0" smtClean="0"/>
          </a:p>
          <a:p>
            <a:pPr lvl="0" algn="just"/>
            <a:r>
              <a:rPr lang="ru-RU" sz="5900" b="1" i="1" dirty="0" smtClean="0"/>
              <a:t>Кран	</a:t>
            </a:r>
            <a:endParaRPr lang="ru-RU" sz="5900" b="1" dirty="0" smtClean="0"/>
          </a:p>
          <a:p>
            <a:pPr lvl="0" algn="just"/>
            <a:r>
              <a:rPr lang="ru-RU" sz="5900" b="1" i="1" dirty="0" smtClean="0"/>
              <a:t>Око	</a:t>
            </a:r>
            <a:endParaRPr lang="ru-RU" sz="5900" b="1" dirty="0" smtClean="0"/>
          </a:p>
          <a:p>
            <a:pPr lvl="0" algn="just"/>
            <a:r>
              <a:rPr lang="ru-RU" sz="5900" b="1" i="1" dirty="0" smtClean="0"/>
              <a:t>Папа	</a:t>
            </a:r>
            <a:endParaRPr lang="ru-RU" sz="5900" b="1" dirty="0" smtClean="0"/>
          </a:p>
          <a:p>
            <a:pPr lvl="0" algn="just"/>
            <a:r>
              <a:rPr lang="ru-RU" sz="5900" b="1" i="1" dirty="0" smtClean="0"/>
              <a:t>Сет	</a:t>
            </a:r>
            <a:endParaRPr lang="ru-RU" sz="5900" b="1" dirty="0" smtClean="0"/>
          </a:p>
          <a:p>
            <a:pPr lvl="0" algn="just"/>
            <a:r>
              <a:rPr lang="ru-RU" sz="5900" b="1" i="1" dirty="0" smtClean="0"/>
              <a:t>Форма	</a:t>
            </a:r>
            <a:endParaRPr lang="ru-RU" sz="5900" b="1" dirty="0" smtClean="0"/>
          </a:p>
          <a:p>
            <a:pPr lvl="0" algn="just"/>
            <a:r>
              <a:rPr lang="ru-RU" sz="5900" b="1" i="1" dirty="0" smtClean="0"/>
              <a:t>Ставка</a:t>
            </a:r>
            <a:r>
              <a:rPr lang="ru-RU" sz="5000" i="1" dirty="0" smtClean="0"/>
              <a:t>	</a:t>
            </a:r>
            <a:endParaRPr lang="ru-RU" sz="5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836712"/>
            <a:ext cx="7851648" cy="1296144"/>
          </a:xfrm>
        </p:spPr>
        <p:txBody>
          <a:bodyPr>
            <a:normAutofit fontScale="90000"/>
          </a:bodyPr>
          <a:lstStyle/>
          <a:p>
            <a:r>
              <a:rPr lang="ru-RU" sz="4900" i="1" dirty="0" smtClean="0"/>
              <a:t>Задание для 2-ой команды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556792"/>
            <a:ext cx="7854696" cy="496855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Из перечисленных слов необходимо удалить одну букву и получить слово, связанное с информатикой и компьютерами:</a:t>
            </a:r>
          </a:p>
          <a:p>
            <a:pPr lvl="0" algn="just"/>
            <a:r>
              <a:rPr lang="ru-RU" sz="2800" b="1" i="1" dirty="0" smtClean="0"/>
              <a:t>Бинт 	</a:t>
            </a:r>
            <a:endParaRPr lang="ru-RU" sz="2800" b="1" dirty="0" smtClean="0"/>
          </a:p>
          <a:p>
            <a:pPr lvl="0" algn="just"/>
            <a:r>
              <a:rPr lang="ru-RU" sz="2800" b="1" i="1" dirty="0" smtClean="0"/>
              <a:t>Оплата	</a:t>
            </a:r>
            <a:endParaRPr lang="ru-RU" sz="2800" b="1" dirty="0" smtClean="0"/>
          </a:p>
          <a:p>
            <a:pPr lvl="0" algn="just"/>
            <a:r>
              <a:rPr lang="ru-RU" sz="2800" b="1" i="1" dirty="0" smtClean="0"/>
              <a:t>Спорт	</a:t>
            </a:r>
            <a:endParaRPr lang="ru-RU" sz="2800" b="1" dirty="0" smtClean="0"/>
          </a:p>
          <a:p>
            <a:pPr lvl="0" algn="just"/>
            <a:r>
              <a:rPr lang="ru-RU" sz="2800" b="1" i="1" dirty="0" smtClean="0"/>
              <a:t>Спринтер	</a:t>
            </a:r>
            <a:endParaRPr lang="ru-RU" sz="2800" b="1" dirty="0" smtClean="0"/>
          </a:p>
          <a:p>
            <a:pPr lvl="0" algn="just"/>
            <a:r>
              <a:rPr lang="ru-RU" sz="2800" b="1" i="1" dirty="0" smtClean="0"/>
              <a:t>Тесто	</a:t>
            </a:r>
            <a:endParaRPr lang="ru-RU" sz="2800" b="1" dirty="0" smtClean="0"/>
          </a:p>
          <a:p>
            <a:pPr lvl="0" algn="just"/>
            <a:r>
              <a:rPr lang="ru-RU" sz="2800" b="1" i="1" dirty="0" smtClean="0"/>
              <a:t>Шифер	</a:t>
            </a:r>
            <a:endParaRPr lang="ru-RU" sz="2800" b="1" dirty="0" smtClean="0"/>
          </a:p>
          <a:p>
            <a:pPr lvl="0" algn="just"/>
            <a:r>
              <a:rPr lang="ru-RU" sz="2800" b="1" i="1" dirty="0" smtClean="0"/>
              <a:t>Белок	</a:t>
            </a:r>
            <a:endParaRPr lang="ru-RU" sz="2800" b="1" dirty="0" smtClean="0"/>
          </a:p>
          <a:p>
            <a:pPr algn="just"/>
            <a:r>
              <a:rPr lang="ru-RU" b="1" i="1" dirty="0" smtClean="0"/>
              <a:t> </a:t>
            </a:r>
            <a:endParaRPr lang="ru-RU" dirty="0" smtClean="0"/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7851648" cy="93610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4400" i="1" dirty="0" smtClean="0"/>
              <a:t>Задание для болельщиков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772816"/>
            <a:ext cx="7854696" cy="475252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В перечисленных словах необходимо заменить одну букву и получить слово, связанное с информатикой и компьютерами:</a:t>
            </a:r>
          </a:p>
          <a:p>
            <a:pPr lvl="0" algn="just"/>
            <a:r>
              <a:rPr lang="ru-RU" sz="2800" b="1" i="1" dirty="0" smtClean="0"/>
              <a:t>Бант	</a:t>
            </a:r>
            <a:endParaRPr lang="ru-RU" sz="2800" b="1" dirty="0" smtClean="0"/>
          </a:p>
          <a:p>
            <a:pPr lvl="0" algn="just"/>
            <a:r>
              <a:rPr lang="ru-RU" sz="2800" b="1" i="1" dirty="0" smtClean="0"/>
              <a:t>Болонка	</a:t>
            </a:r>
            <a:endParaRPr lang="ru-RU" sz="2800" b="1" dirty="0" smtClean="0"/>
          </a:p>
          <a:p>
            <a:pPr lvl="0" algn="just"/>
            <a:r>
              <a:rPr lang="ru-RU" sz="2800" b="1" i="1" dirty="0" smtClean="0"/>
              <a:t>Драйзер	</a:t>
            </a:r>
            <a:endParaRPr lang="ru-RU" sz="2800" b="1" dirty="0" smtClean="0"/>
          </a:p>
          <a:p>
            <a:pPr lvl="0" algn="just"/>
            <a:r>
              <a:rPr lang="ru-RU" sz="2800" b="1" i="1" dirty="0" smtClean="0"/>
              <a:t>Писк	</a:t>
            </a:r>
            <a:endParaRPr lang="ru-RU" sz="2800" b="1" dirty="0" smtClean="0"/>
          </a:p>
          <a:p>
            <a:pPr lvl="0" algn="just"/>
            <a:r>
              <a:rPr lang="ru-RU" sz="2800" b="1" i="1" dirty="0" smtClean="0"/>
              <a:t>Хобот	</a:t>
            </a:r>
            <a:endParaRPr lang="ru-RU" sz="2800" b="1" dirty="0" smtClean="0"/>
          </a:p>
          <a:p>
            <a:pPr lvl="0" algn="just"/>
            <a:r>
              <a:rPr lang="ru-RU" sz="2800" b="1" i="1" dirty="0" smtClean="0"/>
              <a:t>Уборка	</a:t>
            </a:r>
            <a:endParaRPr lang="ru-RU" sz="2800" b="1" dirty="0" smtClean="0"/>
          </a:p>
          <a:p>
            <a:pPr lvl="0" algn="just"/>
            <a:r>
              <a:rPr lang="ru-RU" sz="2800" b="1" i="1" dirty="0" smtClean="0"/>
              <a:t>Штифт</a:t>
            </a:r>
            <a:r>
              <a:rPr lang="ru-RU" i="1" dirty="0" smtClean="0"/>
              <a:t>	</a:t>
            </a:r>
            <a:endParaRPr lang="ru-RU" dirty="0" smtClean="0"/>
          </a:p>
          <a:p>
            <a:pPr algn="just"/>
            <a:r>
              <a:rPr lang="ru-RU" i="1" dirty="0" smtClean="0"/>
              <a:t> </a:t>
            </a:r>
            <a:endParaRPr lang="ru-RU" dirty="0" smtClean="0"/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772816"/>
            <a:ext cx="7854696" cy="4392488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sz="5000" dirty="0" smtClean="0"/>
              <a:t>К перечисленным словам необходимо добавить одну букву и получить слово, связанное с информатикой и компьютерами</a:t>
            </a:r>
          </a:p>
          <a:p>
            <a:pPr lvl="0" algn="just"/>
            <a:r>
              <a:rPr lang="ru-RU" sz="5900" b="1" i="1" dirty="0" smtClean="0"/>
              <a:t>Иск	</a:t>
            </a:r>
            <a:r>
              <a:rPr lang="ru-RU" sz="5900" b="1" i="1" dirty="0" smtClean="0">
                <a:solidFill>
                  <a:srgbClr val="92D050"/>
                </a:solidFill>
              </a:rPr>
              <a:t>(Диск)</a:t>
            </a:r>
            <a:endParaRPr lang="ru-RU" sz="5900" b="1" dirty="0" smtClean="0">
              <a:solidFill>
                <a:srgbClr val="92D050"/>
              </a:solidFill>
            </a:endParaRPr>
          </a:p>
          <a:p>
            <a:pPr lvl="0" algn="just"/>
            <a:r>
              <a:rPr lang="ru-RU" sz="5900" b="1" i="1" dirty="0" smtClean="0"/>
              <a:t>Кран	</a:t>
            </a:r>
            <a:r>
              <a:rPr lang="ru-RU" sz="5900" b="1" i="1" dirty="0" smtClean="0">
                <a:solidFill>
                  <a:srgbClr val="92D050"/>
                </a:solidFill>
              </a:rPr>
              <a:t>(Экран)</a:t>
            </a:r>
            <a:endParaRPr lang="ru-RU" sz="5900" b="1" dirty="0" smtClean="0">
              <a:solidFill>
                <a:srgbClr val="92D050"/>
              </a:solidFill>
            </a:endParaRPr>
          </a:p>
          <a:p>
            <a:pPr lvl="0" algn="just"/>
            <a:r>
              <a:rPr lang="ru-RU" sz="5900" b="1" i="1" dirty="0" smtClean="0"/>
              <a:t>Око	</a:t>
            </a:r>
            <a:r>
              <a:rPr lang="ru-RU" sz="5900" b="1" i="1" dirty="0" smtClean="0">
                <a:solidFill>
                  <a:srgbClr val="92D050"/>
                </a:solidFill>
              </a:rPr>
              <a:t>(Окно)</a:t>
            </a:r>
            <a:endParaRPr lang="ru-RU" sz="5900" b="1" dirty="0" smtClean="0">
              <a:solidFill>
                <a:srgbClr val="92D050"/>
              </a:solidFill>
            </a:endParaRPr>
          </a:p>
          <a:p>
            <a:pPr lvl="0" algn="just"/>
            <a:r>
              <a:rPr lang="ru-RU" sz="5900" b="1" i="1" dirty="0" smtClean="0"/>
              <a:t>Папа   </a:t>
            </a:r>
            <a:r>
              <a:rPr lang="ru-RU" sz="5900" b="1" i="1" dirty="0" smtClean="0">
                <a:solidFill>
                  <a:srgbClr val="92D050"/>
                </a:solidFill>
              </a:rPr>
              <a:t>(Папка)</a:t>
            </a:r>
            <a:endParaRPr lang="ru-RU" sz="5900" b="1" dirty="0" smtClean="0">
              <a:solidFill>
                <a:srgbClr val="92D050"/>
              </a:solidFill>
            </a:endParaRPr>
          </a:p>
          <a:p>
            <a:pPr lvl="0" algn="just"/>
            <a:r>
              <a:rPr lang="ru-RU" sz="5900" b="1" i="1" dirty="0" smtClean="0"/>
              <a:t>Сет	</a:t>
            </a:r>
            <a:r>
              <a:rPr lang="ru-RU" sz="5900" b="1" i="1" dirty="0" smtClean="0">
                <a:solidFill>
                  <a:srgbClr val="92D050"/>
                </a:solidFill>
              </a:rPr>
              <a:t>(Сеть)</a:t>
            </a:r>
            <a:endParaRPr lang="ru-RU" sz="5900" b="1" dirty="0" smtClean="0">
              <a:solidFill>
                <a:srgbClr val="92D050"/>
              </a:solidFill>
            </a:endParaRPr>
          </a:p>
          <a:p>
            <a:pPr lvl="0" algn="just"/>
            <a:r>
              <a:rPr lang="ru-RU" sz="5900" b="1" i="1" dirty="0" smtClean="0"/>
              <a:t>Форма  </a:t>
            </a:r>
            <a:r>
              <a:rPr lang="ru-RU" sz="5900" b="1" i="1" dirty="0" smtClean="0">
                <a:solidFill>
                  <a:srgbClr val="92D050"/>
                </a:solidFill>
              </a:rPr>
              <a:t>(Формат)</a:t>
            </a:r>
            <a:endParaRPr lang="ru-RU" sz="5900" b="1" dirty="0" smtClean="0">
              <a:solidFill>
                <a:srgbClr val="92D050"/>
              </a:solidFill>
            </a:endParaRPr>
          </a:p>
          <a:p>
            <a:pPr lvl="0" algn="just"/>
            <a:r>
              <a:rPr lang="ru-RU" sz="5900" b="1" i="1" dirty="0" smtClean="0"/>
              <a:t>Ставка </a:t>
            </a:r>
            <a:r>
              <a:rPr lang="ru-RU" sz="5900" b="1" i="1" dirty="0" smtClean="0">
                <a:solidFill>
                  <a:srgbClr val="92D050"/>
                </a:solidFill>
              </a:rPr>
              <a:t>(Вставка)</a:t>
            </a:r>
            <a:endParaRPr lang="ru-RU" sz="5900" b="1" dirty="0" smtClean="0">
              <a:solidFill>
                <a:srgbClr val="92D050"/>
              </a:solidFill>
            </a:endParaRP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4950" cy="688975"/>
          </a:xfrm>
        </p:spPr>
        <p:txBody>
          <a:bodyPr>
            <a:normAutofit fontScale="90000"/>
          </a:bodyPr>
          <a:lstStyle/>
          <a:p>
            <a:r>
              <a:rPr lang="ru-RU" sz="4900" i="1" dirty="0" smtClean="0"/>
              <a:t>Задание для 1-ой команды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836712"/>
            <a:ext cx="7851648" cy="1296144"/>
          </a:xfrm>
        </p:spPr>
        <p:txBody>
          <a:bodyPr>
            <a:normAutofit fontScale="90000"/>
          </a:bodyPr>
          <a:lstStyle/>
          <a:p>
            <a:r>
              <a:rPr lang="ru-RU" sz="4900" i="1" dirty="0" smtClean="0"/>
              <a:t>Задание для 2-ой команды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556792"/>
            <a:ext cx="7854696" cy="496855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Из перечисленных слов необходимо удалить одну букву и получить слово, связанное с информатикой и компьютерами:</a:t>
            </a:r>
          </a:p>
          <a:p>
            <a:pPr lvl="0" algn="just"/>
            <a:r>
              <a:rPr lang="ru-RU" sz="2800" b="1" i="1" dirty="0" smtClean="0"/>
              <a:t>Бинт 	</a:t>
            </a:r>
            <a:r>
              <a:rPr lang="ru-RU" sz="2800" b="1" i="1" dirty="0" smtClean="0">
                <a:solidFill>
                  <a:srgbClr val="92D050"/>
                </a:solidFill>
              </a:rPr>
              <a:t>(Бит)</a:t>
            </a:r>
            <a:endParaRPr lang="ru-RU" sz="2800" b="1" dirty="0" smtClean="0">
              <a:solidFill>
                <a:srgbClr val="92D050"/>
              </a:solidFill>
            </a:endParaRPr>
          </a:p>
          <a:p>
            <a:pPr lvl="0" algn="just"/>
            <a:r>
              <a:rPr lang="ru-RU" sz="2800" b="1" i="1" dirty="0" smtClean="0"/>
              <a:t>Оплата	</a:t>
            </a:r>
            <a:r>
              <a:rPr lang="ru-RU" sz="2800" b="1" i="1" dirty="0" smtClean="0">
                <a:solidFill>
                  <a:srgbClr val="92D050"/>
                </a:solidFill>
              </a:rPr>
              <a:t>(Плата)</a:t>
            </a:r>
            <a:endParaRPr lang="ru-RU" sz="2800" b="1" dirty="0" smtClean="0">
              <a:solidFill>
                <a:srgbClr val="92D050"/>
              </a:solidFill>
            </a:endParaRPr>
          </a:p>
          <a:p>
            <a:pPr lvl="0" algn="just"/>
            <a:r>
              <a:rPr lang="ru-RU" sz="2800" b="1" i="1" dirty="0" smtClean="0"/>
              <a:t>Спорт	</a:t>
            </a:r>
            <a:r>
              <a:rPr lang="ru-RU" sz="2800" b="1" i="1" dirty="0" smtClean="0">
                <a:solidFill>
                  <a:srgbClr val="92D050"/>
                </a:solidFill>
              </a:rPr>
              <a:t>(Порт)</a:t>
            </a:r>
            <a:endParaRPr lang="ru-RU" sz="2800" b="1" dirty="0" smtClean="0">
              <a:solidFill>
                <a:srgbClr val="92D050"/>
              </a:solidFill>
            </a:endParaRPr>
          </a:p>
          <a:p>
            <a:pPr lvl="0" algn="just"/>
            <a:r>
              <a:rPr lang="ru-RU" sz="2800" b="1" i="1" dirty="0" smtClean="0"/>
              <a:t>Спринтер	</a:t>
            </a:r>
            <a:r>
              <a:rPr lang="ru-RU" sz="2800" b="1" i="1" dirty="0" smtClean="0">
                <a:solidFill>
                  <a:srgbClr val="92D050"/>
                </a:solidFill>
              </a:rPr>
              <a:t>(Принтер)</a:t>
            </a:r>
            <a:endParaRPr lang="ru-RU" sz="2800" b="1" dirty="0" smtClean="0">
              <a:solidFill>
                <a:srgbClr val="92D050"/>
              </a:solidFill>
            </a:endParaRPr>
          </a:p>
          <a:p>
            <a:pPr lvl="0" algn="just"/>
            <a:r>
              <a:rPr lang="ru-RU" sz="2800" b="1" i="1" dirty="0" smtClean="0"/>
              <a:t>Тесто	</a:t>
            </a:r>
            <a:r>
              <a:rPr lang="ru-RU" sz="2800" b="1" i="1" dirty="0" smtClean="0">
                <a:solidFill>
                  <a:srgbClr val="92D050"/>
                </a:solidFill>
              </a:rPr>
              <a:t>(Тест)</a:t>
            </a:r>
            <a:endParaRPr lang="ru-RU" sz="2800" b="1" dirty="0" smtClean="0">
              <a:solidFill>
                <a:srgbClr val="92D050"/>
              </a:solidFill>
            </a:endParaRPr>
          </a:p>
          <a:p>
            <a:pPr lvl="0" algn="just"/>
            <a:r>
              <a:rPr lang="ru-RU" sz="2800" b="1" i="1" dirty="0" smtClean="0"/>
              <a:t>Шифер	</a:t>
            </a:r>
            <a:r>
              <a:rPr lang="ru-RU" sz="2800" b="1" i="1" dirty="0" smtClean="0">
                <a:solidFill>
                  <a:srgbClr val="92D050"/>
                </a:solidFill>
              </a:rPr>
              <a:t>(Шифр)</a:t>
            </a:r>
            <a:endParaRPr lang="ru-RU" sz="2800" b="1" dirty="0" smtClean="0">
              <a:solidFill>
                <a:srgbClr val="92D050"/>
              </a:solidFill>
            </a:endParaRPr>
          </a:p>
          <a:p>
            <a:pPr lvl="0" algn="just"/>
            <a:r>
              <a:rPr lang="ru-RU" sz="2800" b="1" i="1" dirty="0" smtClean="0"/>
              <a:t>Белок	</a:t>
            </a:r>
            <a:r>
              <a:rPr lang="ru-RU" sz="2800" b="1" i="1" dirty="0" smtClean="0">
                <a:solidFill>
                  <a:srgbClr val="92D050"/>
                </a:solidFill>
              </a:rPr>
              <a:t>(Блок)</a:t>
            </a:r>
            <a:endParaRPr lang="ru-RU" sz="2800" b="1" dirty="0" smtClean="0">
              <a:solidFill>
                <a:srgbClr val="92D050"/>
              </a:solidFill>
            </a:endParaRPr>
          </a:p>
          <a:p>
            <a:pPr algn="just"/>
            <a:r>
              <a:rPr lang="ru-RU" b="1" i="1" dirty="0" smtClean="0"/>
              <a:t> </a:t>
            </a:r>
            <a:endParaRPr lang="ru-RU" dirty="0" smtClean="0"/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7851648" cy="93610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4400" i="1" dirty="0" smtClean="0"/>
              <a:t>Задание для болельщиков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772816"/>
            <a:ext cx="7854696" cy="475252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В перечисленных словах необходимо заменить одну букву и получить слово, связанное с информатикой и компьютерами:</a:t>
            </a:r>
          </a:p>
          <a:p>
            <a:pPr lvl="0" algn="just"/>
            <a:r>
              <a:rPr lang="ru-RU" sz="2800" b="1" i="1" dirty="0" smtClean="0"/>
              <a:t>Бант</a:t>
            </a:r>
            <a:r>
              <a:rPr lang="ru-RU" i="1" dirty="0" smtClean="0"/>
              <a:t>	           </a:t>
            </a:r>
            <a:r>
              <a:rPr lang="ru-RU" b="1" i="1" dirty="0" smtClean="0">
                <a:solidFill>
                  <a:srgbClr val="92D050"/>
                </a:solidFill>
              </a:rPr>
              <a:t>(Байт)</a:t>
            </a:r>
            <a:endParaRPr lang="ru-RU" dirty="0" smtClean="0">
              <a:solidFill>
                <a:srgbClr val="92D050"/>
              </a:solidFill>
            </a:endParaRPr>
          </a:p>
          <a:p>
            <a:pPr lvl="0" algn="just"/>
            <a:r>
              <a:rPr lang="ru-RU" sz="2800" b="1" i="1" dirty="0" smtClean="0"/>
              <a:t>Болонка</a:t>
            </a:r>
            <a:r>
              <a:rPr lang="ru-RU" i="1" dirty="0" smtClean="0"/>
              <a:t>	</a:t>
            </a:r>
            <a:r>
              <a:rPr lang="ru-RU" b="1" i="1" dirty="0" smtClean="0">
                <a:solidFill>
                  <a:srgbClr val="92D050"/>
                </a:solidFill>
              </a:rPr>
              <a:t>(Колонка)</a:t>
            </a:r>
            <a:endParaRPr lang="ru-RU" dirty="0" smtClean="0">
              <a:solidFill>
                <a:srgbClr val="92D050"/>
              </a:solidFill>
            </a:endParaRPr>
          </a:p>
          <a:p>
            <a:pPr lvl="0" algn="just"/>
            <a:r>
              <a:rPr lang="ru-RU" sz="2800" b="1" i="1" dirty="0" smtClean="0"/>
              <a:t>Драйзер</a:t>
            </a:r>
            <a:r>
              <a:rPr lang="ru-RU" i="1" dirty="0" smtClean="0"/>
              <a:t>	</a:t>
            </a:r>
            <a:r>
              <a:rPr lang="ru-RU" b="1" i="1" dirty="0" smtClean="0">
                <a:solidFill>
                  <a:srgbClr val="92D050"/>
                </a:solidFill>
              </a:rPr>
              <a:t>(Драйвер)</a:t>
            </a:r>
            <a:endParaRPr lang="ru-RU" dirty="0" smtClean="0">
              <a:solidFill>
                <a:srgbClr val="92D050"/>
              </a:solidFill>
            </a:endParaRPr>
          </a:p>
          <a:p>
            <a:pPr lvl="0" algn="just"/>
            <a:r>
              <a:rPr lang="ru-RU" sz="2800" b="1" i="1" dirty="0" smtClean="0"/>
              <a:t>Писк</a:t>
            </a:r>
            <a:r>
              <a:rPr lang="ru-RU" i="1" dirty="0" smtClean="0"/>
              <a:t>	</a:t>
            </a:r>
            <a:r>
              <a:rPr lang="ru-RU" i="1" dirty="0" smtClean="0">
                <a:solidFill>
                  <a:srgbClr val="92D050"/>
                </a:solidFill>
              </a:rPr>
              <a:t>            </a:t>
            </a:r>
            <a:r>
              <a:rPr lang="ru-RU" b="1" i="1" dirty="0" smtClean="0">
                <a:solidFill>
                  <a:srgbClr val="92D050"/>
                </a:solidFill>
              </a:rPr>
              <a:t>(Диск)</a:t>
            </a:r>
            <a:endParaRPr lang="ru-RU" dirty="0" smtClean="0">
              <a:solidFill>
                <a:srgbClr val="92D050"/>
              </a:solidFill>
            </a:endParaRPr>
          </a:p>
          <a:p>
            <a:pPr lvl="0" algn="just"/>
            <a:r>
              <a:rPr lang="ru-RU" sz="3000" b="1" i="1" dirty="0" smtClean="0"/>
              <a:t>Хобот	</a:t>
            </a:r>
            <a:r>
              <a:rPr lang="ru-RU" i="1" dirty="0" smtClean="0"/>
              <a:t> </a:t>
            </a:r>
            <a:r>
              <a:rPr lang="ru-RU" b="1" i="1" dirty="0" smtClean="0">
                <a:solidFill>
                  <a:srgbClr val="92D050"/>
                </a:solidFill>
              </a:rPr>
              <a:t>(Робот)</a:t>
            </a:r>
            <a:endParaRPr lang="ru-RU" dirty="0" smtClean="0">
              <a:solidFill>
                <a:srgbClr val="92D050"/>
              </a:solidFill>
            </a:endParaRPr>
          </a:p>
          <a:p>
            <a:pPr lvl="0" algn="just"/>
            <a:r>
              <a:rPr lang="ru-RU" sz="3000" b="1" i="1" dirty="0" smtClean="0"/>
              <a:t>Уборка</a:t>
            </a:r>
            <a:r>
              <a:rPr lang="ru-RU" i="1" dirty="0" smtClean="0"/>
              <a:t>	</a:t>
            </a:r>
            <a:r>
              <a:rPr lang="ru-RU" b="1" i="1" dirty="0" smtClean="0">
                <a:solidFill>
                  <a:srgbClr val="92D050"/>
                </a:solidFill>
              </a:rPr>
              <a:t>(Сборка)</a:t>
            </a:r>
            <a:endParaRPr lang="ru-RU" dirty="0" smtClean="0">
              <a:solidFill>
                <a:srgbClr val="92D050"/>
              </a:solidFill>
            </a:endParaRPr>
          </a:p>
          <a:p>
            <a:pPr lvl="0" algn="just"/>
            <a:r>
              <a:rPr lang="ru-RU" sz="3000" b="1" i="1" dirty="0" smtClean="0"/>
              <a:t>Штифт</a:t>
            </a:r>
            <a:r>
              <a:rPr lang="ru-RU" i="1" dirty="0" smtClean="0"/>
              <a:t>	</a:t>
            </a:r>
            <a:r>
              <a:rPr lang="ru-RU" b="1" i="1" dirty="0" smtClean="0">
                <a:solidFill>
                  <a:srgbClr val="92D050"/>
                </a:solidFill>
              </a:rPr>
              <a:t>(Шрифт)</a:t>
            </a:r>
            <a:endParaRPr lang="ru-RU" dirty="0" smtClean="0">
              <a:solidFill>
                <a:srgbClr val="92D050"/>
              </a:solidFill>
            </a:endParaRPr>
          </a:p>
          <a:p>
            <a:pPr algn="just"/>
            <a:r>
              <a:rPr lang="ru-RU" i="1" dirty="0" smtClean="0"/>
              <a:t> </a:t>
            </a:r>
            <a:endParaRPr lang="ru-RU" dirty="0" smtClean="0"/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851648" cy="86409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 Конкурс «</a:t>
            </a:r>
            <a:r>
              <a:rPr lang="ru-RU" sz="4000" smtClean="0"/>
              <a:t>Инфослово</a:t>
            </a:r>
            <a:r>
              <a:rPr lang="ru-RU" sz="4000" dirty="0" smtClean="0"/>
              <a:t>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916832"/>
            <a:ext cx="7854696" cy="1728192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Вам необходимо найти в таблице слова, связанные с информатикой. На подготовку – 3 минуты.  За каждое найденное слово – 1 балл.</a:t>
            </a:r>
            <a:br>
              <a:rPr lang="ru-RU" dirty="0" smtClean="0"/>
            </a:br>
            <a:endParaRPr lang="ru-RU" dirty="0" smtClean="0"/>
          </a:p>
          <a:p>
            <a:pPr algn="l"/>
            <a:endParaRPr lang="ru-RU" dirty="0"/>
          </a:p>
        </p:txBody>
      </p:sp>
      <p:pic>
        <p:nvPicPr>
          <p:cNvPr id="4" name="Рисунок 3" descr="http://ped-kopilka.ru/upload/blogs/8859_79ae0a0dc16b3239351d5d33c839a476.pn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8208912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851648" cy="86409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 Конкурс «Строение клавиатуры»</a:t>
            </a:r>
            <a:endParaRPr lang="ru-RU" sz="4000" dirty="0"/>
          </a:p>
        </p:txBody>
      </p:sp>
      <p:pic>
        <p:nvPicPr>
          <p:cNvPr id="21506" name="Picture 2" descr="D:\Портфолио\Катя 2018\с интернета\! 2 урок\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43" y="1844824"/>
            <a:ext cx="9056261" cy="460851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2132856"/>
            <a:ext cx="70567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Название команды</a:t>
            </a:r>
          </a:p>
          <a:p>
            <a:pPr>
              <a:buFont typeface="Arial" pitchFamily="34" charset="0"/>
              <a:buChar char="•"/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Приветствие </a:t>
            </a:r>
          </a:p>
          <a:p>
            <a:pPr>
              <a:buFont typeface="Arial" pitchFamily="34" charset="0"/>
              <a:buChar char="•"/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Девиз</a:t>
            </a:r>
            <a:endParaRPr lang="ru-R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836712"/>
            <a:ext cx="91439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u="sng" dirty="0" smtClean="0">
                <a:solidFill>
                  <a:srgbClr val="000000"/>
                </a:solidFill>
              </a:rPr>
              <a:t>Конкурс «Домашнее з</a:t>
            </a:r>
            <a:r>
              <a:rPr lang="ru-RU" sz="4000" b="1" u="sng" dirty="0" smtClean="0">
                <a:solidFill>
                  <a:srgbClr val="000000"/>
                </a:solidFill>
                <a:effectLst/>
              </a:rPr>
              <a:t>адание»</a:t>
            </a:r>
            <a:endParaRPr lang="ru-RU" sz="4000" u="sng" dirty="0" smtClean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719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9435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 Конкурс «Строение клавиатуры»</a:t>
            </a:r>
            <a:endParaRPr lang="ru-RU" sz="4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764704"/>
          <a:ext cx="9144000" cy="564918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3048000"/>
                <a:gridCol w="3108176"/>
                <a:gridCol w="2987824"/>
              </a:tblGrid>
              <a:tr h="1603129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/>
                        <a:t>Карточка 1</a:t>
                      </a:r>
                      <a:br>
                        <a:rPr kumimoji="0" lang="ru-RU" sz="1800" b="1" kern="1200" dirty="0" smtClean="0"/>
                      </a:br>
                      <a:r>
                        <a:rPr kumimoji="0" lang="ru-RU" sz="1800" b="1" kern="1200" dirty="0" smtClean="0"/>
                        <a:t>Чтоб большую написать, </a:t>
                      </a:r>
                      <a:br>
                        <a:rPr kumimoji="0" lang="ru-RU" sz="1800" b="1" kern="1200" dirty="0" smtClean="0"/>
                      </a:br>
                      <a:r>
                        <a:rPr kumimoji="0" lang="ru-RU" sz="1800" b="1" kern="1200" dirty="0" smtClean="0"/>
                        <a:t>Надо нам …... нажать; </a:t>
                      </a:r>
                      <a:br>
                        <a:rPr kumimoji="0" lang="ru-RU" sz="1800" b="1" kern="1200" dirty="0" smtClean="0"/>
                      </a:br>
                      <a:r>
                        <a:rPr kumimoji="0" lang="ru-RU" sz="1800" b="1" kern="1200" dirty="0" smtClean="0"/>
                        <a:t>Чтоб малютку получить,</a:t>
                      </a:r>
                      <a:br>
                        <a:rPr kumimoji="0" lang="ru-RU" sz="1800" b="1" kern="1200" dirty="0" smtClean="0"/>
                      </a:br>
                      <a:r>
                        <a:rPr kumimoji="0" lang="ru-RU" sz="1800" b="1" kern="1200" dirty="0" smtClean="0"/>
                        <a:t>Надо …... Отключить.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/>
                        <a:t>Карточка 3</a:t>
                      </a:r>
                      <a:br>
                        <a:rPr kumimoji="0" lang="ru-RU" sz="1800" b="1" kern="1200" dirty="0" smtClean="0"/>
                      </a:br>
                      <a:r>
                        <a:rPr kumimoji="0" lang="ru-RU" sz="1800" b="1" kern="1200" dirty="0" smtClean="0"/>
                        <a:t>Перейти на русский шрифт </a:t>
                      </a:r>
                      <a:br>
                        <a:rPr kumimoji="0" lang="ru-RU" sz="1800" b="1" kern="1200" dirty="0" smtClean="0"/>
                      </a:br>
                      <a:r>
                        <a:rPr kumimoji="0" lang="ru-RU" sz="1800" b="1" kern="1200" dirty="0" smtClean="0"/>
                        <a:t>Нам помогут …… и …… ! </a:t>
                      </a:r>
                      <a:endParaRPr lang="ru-RU" b="1" dirty="0" smtClean="0"/>
                    </a:p>
                    <a:p>
                      <a:endParaRPr lang="ru-RU" b="1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kumimoji="0" lang="ru-RU" sz="1800" b="1" kern="1200" dirty="0" smtClean="0"/>
                        <a:t>Карточка 8</a:t>
                      </a:r>
                      <a:br>
                        <a:rPr kumimoji="0" lang="ru-RU" sz="1800" b="1" kern="1200" dirty="0" smtClean="0"/>
                      </a:br>
                      <a:r>
                        <a:rPr kumimoji="0" lang="ru-RU" sz="1800" b="1" kern="1200" dirty="0" smtClean="0"/>
                        <a:t>Написали предложение </a:t>
                      </a:r>
                      <a:br>
                        <a:rPr kumimoji="0" lang="ru-RU" sz="1800" b="1" kern="1200" dirty="0" smtClean="0"/>
                      </a:br>
                      <a:r>
                        <a:rPr kumimoji="0" lang="ru-RU" sz="1800" b="1" kern="1200" dirty="0" smtClean="0"/>
                        <a:t>Ах, как сложно, ох, мучение!</a:t>
                      </a:r>
                      <a:br>
                        <a:rPr kumimoji="0" lang="ru-RU" sz="1800" b="1" kern="1200" dirty="0" smtClean="0"/>
                      </a:br>
                      <a:r>
                        <a:rPr kumimoji="0" lang="ru-RU" sz="1800" b="1" kern="1200" dirty="0" smtClean="0"/>
                        <a:t>Чуть оплошность допустили – </a:t>
                      </a:r>
                      <a:br>
                        <a:rPr kumimoji="0" lang="ru-RU" sz="1800" b="1" kern="1200" dirty="0" smtClean="0"/>
                      </a:br>
                      <a:r>
                        <a:rPr kumimoji="0" lang="ru-RU" sz="1800" b="1" kern="1200" dirty="0" smtClean="0"/>
                        <a:t>И ошибку получили.</a:t>
                      </a:r>
                      <a:br>
                        <a:rPr kumimoji="0" lang="ru-RU" sz="1800" b="1" kern="1200" dirty="0" smtClean="0"/>
                      </a:br>
                      <a:r>
                        <a:rPr kumimoji="0" lang="ru-RU" sz="1800" b="1" kern="1200" dirty="0" smtClean="0"/>
                        <a:t>Что же делать нам теперь?</a:t>
                      </a:r>
                      <a:br>
                        <a:rPr kumimoji="0" lang="ru-RU" sz="1800" b="1" kern="1200" dirty="0" smtClean="0"/>
                      </a:br>
                      <a:r>
                        <a:rPr kumimoji="0" lang="ru-RU" sz="1800" b="1" kern="1200" dirty="0" smtClean="0"/>
                        <a:t>Нам поможет только …...! </a:t>
                      </a:r>
                      <a:br>
                        <a:rPr kumimoji="0" lang="ru-RU" sz="1800" b="1" kern="1200" dirty="0" smtClean="0"/>
                      </a:br>
                      <a:r>
                        <a:rPr kumimoji="0" lang="ru-RU" sz="1800" b="1" kern="1200" dirty="0" smtClean="0"/>
                        <a:t>Под ошибку подведи </a:t>
                      </a:r>
                      <a:br>
                        <a:rPr kumimoji="0" lang="ru-RU" sz="1800" b="1" kern="1200" dirty="0" smtClean="0"/>
                      </a:br>
                      <a:r>
                        <a:rPr kumimoji="0" lang="ru-RU" sz="1800" b="1" kern="1200" dirty="0" smtClean="0"/>
                        <a:t>ты курсор  И …... нажми  </a:t>
                      </a:r>
                      <a:endParaRPr lang="ru-RU" b="1" dirty="0"/>
                    </a:p>
                  </a:txBody>
                  <a:tcPr/>
                </a:tc>
              </a:tr>
              <a:tr h="1541825">
                <a:tc rowSpan="3">
                  <a:txBody>
                    <a:bodyPr/>
                    <a:lstStyle/>
                    <a:p>
                      <a:r>
                        <a:rPr kumimoji="0" lang="ru-RU" sz="1800" b="1" kern="1200" dirty="0" smtClean="0"/>
                        <a:t>Карточка 2</a:t>
                      </a:r>
                      <a:br>
                        <a:rPr kumimoji="0" lang="ru-RU" sz="1800" b="1" kern="1200" dirty="0" smtClean="0"/>
                      </a:br>
                      <a:r>
                        <a:rPr kumimoji="0" lang="ru-RU" sz="1800" b="1" kern="1200" dirty="0" smtClean="0"/>
                        <a:t>И другой есть вариант.</a:t>
                      </a:r>
                      <a:br>
                        <a:rPr kumimoji="0" lang="ru-RU" sz="1800" b="1" kern="1200" dirty="0" smtClean="0"/>
                      </a:br>
                      <a:r>
                        <a:rPr kumimoji="0" lang="ru-RU" sz="1800" b="1" kern="1200" dirty="0" smtClean="0"/>
                        <a:t>Нужен здесь большой талант.</a:t>
                      </a:r>
                      <a:br>
                        <a:rPr kumimoji="0" lang="ru-RU" sz="1800" b="1" kern="1200" dirty="0" smtClean="0"/>
                      </a:br>
                      <a:r>
                        <a:rPr kumimoji="0" lang="ru-RU" sz="1800" b="1" kern="1200" dirty="0" smtClean="0"/>
                        <a:t>Букву мы большую пишем.</a:t>
                      </a:r>
                      <a:br>
                        <a:rPr kumimoji="0" lang="ru-RU" sz="1800" b="1" kern="1200" dirty="0" smtClean="0"/>
                      </a:br>
                      <a:r>
                        <a:rPr kumimoji="0" lang="ru-RU" sz="1800" b="1" kern="1200" dirty="0" smtClean="0"/>
                        <a:t>Точно делай то, что слышишь: </a:t>
                      </a:r>
                      <a:br>
                        <a:rPr kumimoji="0" lang="ru-RU" sz="1800" b="1" kern="1200" dirty="0" smtClean="0"/>
                      </a:br>
                      <a:r>
                        <a:rPr kumimoji="0" lang="ru-RU" sz="1800" b="1" kern="1200" dirty="0" smtClean="0"/>
                        <a:t>держи,…… не отпускай </a:t>
                      </a:r>
                      <a:br>
                        <a:rPr kumimoji="0" lang="ru-RU" sz="1800" b="1" kern="1200" dirty="0" smtClean="0"/>
                      </a:br>
                      <a:r>
                        <a:rPr kumimoji="0" lang="ru-RU" sz="1800" b="1" kern="1200" dirty="0" smtClean="0"/>
                        <a:t>И на букву нажимай!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/>
                        <a:t>Карточка 4</a:t>
                      </a:r>
                      <a:br>
                        <a:rPr kumimoji="0" lang="ru-RU" sz="1800" b="1" kern="1200" dirty="0" smtClean="0"/>
                      </a:br>
                      <a:r>
                        <a:rPr kumimoji="0" lang="ru-RU" sz="1800" b="1" kern="1200" dirty="0" smtClean="0"/>
                        <a:t>В конец строчки прыгнуть всем</a:t>
                      </a:r>
                      <a:br>
                        <a:rPr kumimoji="0" lang="ru-RU" sz="1800" b="1" kern="1200" dirty="0" smtClean="0"/>
                      </a:br>
                      <a:r>
                        <a:rPr kumimoji="0" lang="ru-RU" sz="1800" b="1" kern="1200" dirty="0" smtClean="0"/>
                        <a:t>…… поможет без проблем! </a:t>
                      </a:r>
                      <a:endParaRPr lang="ru-RU" b="1" dirty="0" smtClean="0"/>
                    </a:p>
                    <a:p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155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/>
                        <a:t>Карточка 5</a:t>
                      </a:r>
                      <a:br>
                        <a:rPr kumimoji="0" lang="ru-RU" sz="1800" b="1" kern="1200" dirty="0" smtClean="0"/>
                      </a:br>
                      <a:r>
                        <a:rPr kumimoji="0" lang="ru-RU" sz="1800" b="1" kern="1200" dirty="0" smtClean="0"/>
                        <a:t>У </a:t>
                      </a:r>
                      <a:r>
                        <a:rPr kumimoji="0" lang="ru-RU" sz="1800" b="1" kern="1200" dirty="0" err="1" smtClean="0"/>
                        <a:t>Del</a:t>
                      </a:r>
                      <a:r>
                        <a:rPr kumimoji="0" lang="ru-RU" sz="1800" b="1" kern="1200" dirty="0" smtClean="0"/>
                        <a:t> альтернатива есть.</a:t>
                      </a:r>
                      <a:br>
                        <a:rPr kumimoji="0" lang="ru-RU" sz="1800" b="1" kern="1200" dirty="0" smtClean="0"/>
                      </a:br>
                      <a:r>
                        <a:rPr kumimoji="0" lang="ru-RU" sz="1800" b="1" kern="1200" dirty="0" smtClean="0"/>
                        <a:t>Это клавиша ……! </a:t>
                      </a:r>
                      <a:endParaRPr lang="ru-RU" b="1" dirty="0" smtClean="0"/>
                    </a:p>
                    <a:p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561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/>
                        <a:t>Карточка 6</a:t>
                      </a:r>
                      <a:br>
                        <a:rPr kumimoji="0" lang="ru-RU" sz="1800" b="1" kern="1200" dirty="0" smtClean="0"/>
                      </a:br>
                      <a:r>
                        <a:rPr kumimoji="0" lang="ru-RU" sz="1800" b="1" kern="1200" dirty="0" smtClean="0"/>
                        <a:t>А в начало чтоб попасть,</a:t>
                      </a:r>
                      <a:br>
                        <a:rPr kumimoji="0" lang="ru-RU" sz="1800" b="1" kern="1200" dirty="0" smtClean="0"/>
                      </a:br>
                      <a:r>
                        <a:rPr kumimoji="0" lang="ru-RU" sz="1800" b="1" kern="1200" dirty="0" smtClean="0"/>
                        <a:t>Надо срочно …… нажать!</a:t>
                      </a:r>
                      <a:endParaRPr lang="ru-RU" b="1" dirty="0" smtClean="0"/>
                    </a:p>
                    <a:p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Продолжите фразы: </a:t>
            </a:r>
          </a:p>
          <a:p>
            <a:pPr>
              <a:buNone/>
            </a:pPr>
            <a:endParaRPr lang="ru-RU" sz="2400" dirty="0" smtClean="0"/>
          </a:p>
          <a:p>
            <a:pPr lvl="0"/>
            <a:r>
              <a:rPr lang="ru-RU" sz="3600" dirty="0" smtClean="0"/>
              <a:t>Мне было интересно…</a:t>
            </a:r>
          </a:p>
          <a:p>
            <a:pPr lvl="0"/>
            <a:r>
              <a:rPr lang="ru-RU" sz="3600" dirty="0" smtClean="0"/>
              <a:t>Для меня показалось трудным...</a:t>
            </a:r>
          </a:p>
          <a:p>
            <a:pPr lvl="0"/>
            <a:r>
              <a:rPr lang="ru-RU" sz="3600" dirty="0" smtClean="0"/>
              <a:t>Я узнал новое…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АНИМАШКИ\53674fbe422266dd577b603a8f6cffda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204864"/>
            <a:ext cx="3600400" cy="1440160"/>
          </a:xfrm>
          <a:prstGeom prst="rect">
            <a:avLst/>
          </a:prstGeom>
          <a:noFill/>
        </p:spPr>
      </p:pic>
      <p:pic>
        <p:nvPicPr>
          <p:cNvPr id="4099" name="Picture 3" descr="F:\АНИМАШКИ\4a52e0231388d7fd00a78caff6aa57fb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4509120"/>
            <a:ext cx="1095375" cy="10953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data.lact.ru/f1/s/45/123/image/1322/644/medium_Diskovod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5016" b="22707"/>
          <a:stretch/>
        </p:blipFill>
        <p:spPr bwMode="auto">
          <a:xfrm>
            <a:off x="103101" y="715224"/>
            <a:ext cx="4286250" cy="23901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" y="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u="sng" dirty="0" smtClean="0">
                <a:solidFill>
                  <a:srgbClr val="000000"/>
                </a:solidFill>
                <a:effectLst/>
              </a:rPr>
              <a:t>Задание «</a:t>
            </a:r>
            <a:r>
              <a:rPr lang="ru-RU" sz="2800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Разминка</a:t>
            </a:r>
            <a:r>
              <a:rPr lang="ru-RU" sz="2800" b="1" u="sng" dirty="0" smtClean="0">
                <a:solidFill>
                  <a:srgbClr val="000000"/>
                </a:solidFill>
                <a:effectLst/>
              </a:rPr>
              <a:t>»</a:t>
            </a:r>
            <a:endParaRPr lang="ru-RU" sz="2800" u="sng" dirty="0" smtClean="0">
              <a:solidFill>
                <a:srgbClr val="000000"/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/>
          <a:srcRect t="6089" b="15693"/>
          <a:stretch/>
        </p:blipFill>
        <p:spPr>
          <a:xfrm>
            <a:off x="4572000" y="715224"/>
            <a:ext cx="4458832" cy="23901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/>
          <a:srcRect t="10247" b="19060"/>
          <a:stretch/>
        </p:blipFill>
        <p:spPr>
          <a:xfrm>
            <a:off x="103101" y="3746277"/>
            <a:ext cx="4286250" cy="2518165"/>
          </a:xfrm>
          <a:prstGeom prst="rect">
            <a:avLst/>
          </a:prstGeom>
        </p:spPr>
      </p:pic>
      <p:pic>
        <p:nvPicPr>
          <p:cNvPr id="2052" name="Picture 4" descr="http://data.lact.ru/f1/s/45/123/image/1322/764/medium_Logika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554" b="22970"/>
          <a:stretch/>
        </p:blipFill>
        <p:spPr bwMode="auto">
          <a:xfrm>
            <a:off x="4572000" y="3746277"/>
            <a:ext cx="4458832" cy="24916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3060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data.lact.ru/f1/s/45/123/image/1322/644/medium_Diskovod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5016" b="22707"/>
          <a:stretch/>
        </p:blipFill>
        <p:spPr bwMode="auto">
          <a:xfrm>
            <a:off x="103101" y="715224"/>
            <a:ext cx="4286250" cy="23901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" y="0"/>
            <a:ext cx="91439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u="sng" dirty="0" smtClean="0">
                <a:solidFill>
                  <a:srgbClr val="000000"/>
                </a:solidFill>
                <a:effectLst/>
              </a:rPr>
              <a:t>Задание «</a:t>
            </a:r>
            <a:r>
              <a:rPr lang="ru-RU" sz="2800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Разминка</a:t>
            </a:r>
            <a:r>
              <a:rPr lang="ru-RU" sz="2800" b="1" u="sng" dirty="0" smtClean="0">
                <a:solidFill>
                  <a:srgbClr val="000000"/>
                </a:solidFill>
                <a:effectLst/>
              </a:rPr>
              <a:t>»</a:t>
            </a:r>
            <a:endParaRPr lang="ru-RU" sz="2800" u="sng" dirty="0" smtClean="0">
              <a:solidFill>
                <a:srgbClr val="000000"/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/>
          <a:srcRect t="6089" b="15693"/>
          <a:stretch/>
        </p:blipFill>
        <p:spPr>
          <a:xfrm>
            <a:off x="4572000" y="715224"/>
            <a:ext cx="4458832" cy="23901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8640" y="3241141"/>
            <a:ext cx="2403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ДИСКОВОД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858725" y="3241141"/>
            <a:ext cx="2403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МОДЕЛИРОВАНИЕ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/>
          <a:srcRect t="10247" b="19060"/>
          <a:stretch/>
        </p:blipFill>
        <p:spPr>
          <a:xfrm>
            <a:off x="103101" y="3746277"/>
            <a:ext cx="4286250" cy="251816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8619" y="6400244"/>
            <a:ext cx="2403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ФАЙЛ</a:t>
            </a:r>
            <a:endParaRPr lang="ru-RU" dirty="0"/>
          </a:p>
        </p:txBody>
      </p:sp>
      <p:pic>
        <p:nvPicPr>
          <p:cNvPr id="2052" name="Picture 4" descr="http://data.lact.ru/f1/s/45/123/image/1322/764/medium_Logika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554" b="22970"/>
          <a:stretch/>
        </p:blipFill>
        <p:spPr bwMode="auto">
          <a:xfrm>
            <a:off x="4572000" y="3746277"/>
            <a:ext cx="4458832" cy="24916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197097" y="6373708"/>
            <a:ext cx="24036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ЛОГИКА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-398353" y="-113077"/>
            <a:ext cx="4970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      ОТВЕТЫ</a:t>
            </a:r>
            <a:endParaRPr lang="ru-RU" sz="3600" b="1" dirty="0"/>
          </a:p>
        </p:txBody>
      </p:sp>
    </p:spTree>
    <p:extLst>
      <p:ext uri="{BB962C8B-B14F-4D97-AF65-F5344CB8AC3E}">
        <p14:creationId xmlns="" xmlns:p14="http://schemas.microsoft.com/office/powerpoint/2010/main" val="301692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b="1" i="1" dirty="0" smtClean="0">
                <a:solidFill>
                  <a:srgbClr val="FFFF00"/>
                </a:solidFill>
              </a:rPr>
              <a:t>Собери вместе</a:t>
            </a:r>
          </a:p>
        </p:txBody>
      </p:sp>
      <p:graphicFrame>
        <p:nvGraphicFramePr>
          <p:cNvPr id="106658" name="Group 162"/>
          <p:cNvGraphicFramePr>
            <a:graphicFrameLocks noGrp="1"/>
          </p:cNvGraphicFramePr>
          <p:nvPr>
            <p:ph sz="half" idx="1"/>
          </p:nvPr>
        </p:nvGraphicFramePr>
        <p:xfrm>
          <a:off x="468313" y="1412875"/>
          <a:ext cx="3178175" cy="5212080"/>
        </p:xfrm>
        <a:graphic>
          <a:graphicData uri="http://schemas.openxmlformats.org/drawingml/2006/table">
            <a:tbl>
              <a:tblPr/>
              <a:tblGrid>
                <a:gridCol w="3178175"/>
              </a:tblGrid>
              <a:tr h="503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диск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кипа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гимн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бой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приз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6659" name="Group 163"/>
          <p:cNvGraphicFramePr>
            <a:graphicFrameLocks noGrp="1"/>
          </p:cNvGraphicFramePr>
          <p:nvPr>
            <p:ph sz="half" idx="2"/>
          </p:nvPr>
        </p:nvGraphicFramePr>
        <p:xfrm>
          <a:off x="5148263" y="1412875"/>
          <a:ext cx="3538537" cy="5212080"/>
        </p:xfrm>
        <a:graphic>
          <a:graphicData uri="http://schemas.openxmlformats.org/drawingml/2006/table">
            <a:tbl>
              <a:tblPr/>
              <a:tblGrid>
                <a:gridCol w="3538537"/>
              </a:tblGrid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азия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оса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овод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пот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рак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кость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79208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b="1" dirty="0" smtClean="0">
                <a:solidFill>
                  <a:srgbClr val="FFFF00"/>
                </a:solidFill>
              </a:rPr>
              <a:t>Собери вместе</a:t>
            </a:r>
            <a:endParaRPr lang="ru-RU" b="1" i="1" dirty="0" smtClean="0">
              <a:solidFill>
                <a:srgbClr val="FFFF00"/>
              </a:solidFill>
            </a:endParaRPr>
          </a:p>
        </p:txBody>
      </p:sp>
      <p:graphicFrame>
        <p:nvGraphicFramePr>
          <p:cNvPr id="109571" name="Group 3"/>
          <p:cNvGraphicFramePr>
            <a:graphicFrameLocks noGrp="1"/>
          </p:cNvGraphicFramePr>
          <p:nvPr>
            <p:ph sz="half" idx="1"/>
          </p:nvPr>
        </p:nvGraphicFramePr>
        <p:xfrm>
          <a:off x="468313" y="1412875"/>
          <a:ext cx="3178175" cy="5212080"/>
        </p:xfrm>
        <a:graphic>
          <a:graphicData uri="http://schemas.openxmlformats.org/drawingml/2006/table">
            <a:tbl>
              <a:tblPr/>
              <a:tblGrid>
                <a:gridCol w="3178175"/>
              </a:tblGrid>
              <a:tr h="503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пар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диск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кипа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гимн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бой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бал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приз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9593" name="Group 25"/>
          <p:cNvGraphicFramePr>
            <a:graphicFrameLocks noGrp="1"/>
          </p:cNvGraphicFramePr>
          <p:nvPr>
            <p:ph sz="half" idx="2"/>
          </p:nvPr>
        </p:nvGraphicFramePr>
        <p:xfrm>
          <a:off x="5148263" y="1412875"/>
          <a:ext cx="3538537" cy="5212080"/>
        </p:xfrm>
        <a:graphic>
          <a:graphicData uri="http://schemas.openxmlformats.org/drawingml/2006/table">
            <a:tbl>
              <a:tblPr/>
              <a:tblGrid>
                <a:gridCol w="3538537"/>
              </a:tblGrid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азия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оса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овод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пот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рак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кость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рис</a:t>
                      </a:r>
                      <a:endParaRPr kumimoji="0" lang="ru-RU" sz="4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9615" name="Line 47"/>
          <p:cNvSpPr>
            <a:spLocks noChangeShapeType="1"/>
          </p:cNvSpPr>
          <p:nvPr/>
        </p:nvSpPr>
        <p:spPr bwMode="auto">
          <a:xfrm>
            <a:off x="3635375" y="2349500"/>
            <a:ext cx="1512888" cy="17287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9616" name="Line 48"/>
          <p:cNvSpPr>
            <a:spLocks noChangeShapeType="1"/>
          </p:cNvSpPr>
          <p:nvPr/>
        </p:nvSpPr>
        <p:spPr bwMode="auto">
          <a:xfrm>
            <a:off x="3635375" y="1700213"/>
            <a:ext cx="1512888" cy="17287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9619" name="Line 51"/>
          <p:cNvSpPr>
            <a:spLocks noChangeShapeType="1"/>
          </p:cNvSpPr>
          <p:nvPr/>
        </p:nvSpPr>
        <p:spPr bwMode="auto">
          <a:xfrm>
            <a:off x="3635375" y="2852738"/>
            <a:ext cx="1512888" cy="17287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9620" name="Line 52"/>
          <p:cNvSpPr>
            <a:spLocks noChangeShapeType="1"/>
          </p:cNvSpPr>
          <p:nvPr/>
        </p:nvSpPr>
        <p:spPr bwMode="auto">
          <a:xfrm>
            <a:off x="3635375" y="3500438"/>
            <a:ext cx="1512888" cy="28082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9621" name="Line 53"/>
          <p:cNvSpPr>
            <a:spLocks noChangeShapeType="1"/>
          </p:cNvSpPr>
          <p:nvPr/>
        </p:nvSpPr>
        <p:spPr bwMode="auto">
          <a:xfrm flipV="1">
            <a:off x="3635375" y="2276475"/>
            <a:ext cx="1512888" cy="16573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9622" name="Line 54"/>
          <p:cNvSpPr>
            <a:spLocks noChangeShapeType="1"/>
          </p:cNvSpPr>
          <p:nvPr/>
        </p:nvSpPr>
        <p:spPr bwMode="auto">
          <a:xfrm>
            <a:off x="3635375" y="4508500"/>
            <a:ext cx="1512888" cy="12969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9623" name="Line 55"/>
          <p:cNvSpPr>
            <a:spLocks noChangeShapeType="1"/>
          </p:cNvSpPr>
          <p:nvPr/>
        </p:nvSpPr>
        <p:spPr bwMode="auto">
          <a:xfrm flipV="1">
            <a:off x="3635375" y="2852738"/>
            <a:ext cx="1512888" cy="23050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9624" name="Line 56"/>
          <p:cNvSpPr>
            <a:spLocks noChangeShapeType="1"/>
          </p:cNvSpPr>
          <p:nvPr/>
        </p:nvSpPr>
        <p:spPr bwMode="auto">
          <a:xfrm flipV="1">
            <a:off x="3635375" y="1700213"/>
            <a:ext cx="1512888" cy="41052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9625" name="Line 57"/>
          <p:cNvSpPr>
            <a:spLocks noChangeShapeType="1"/>
          </p:cNvSpPr>
          <p:nvPr/>
        </p:nvSpPr>
        <p:spPr bwMode="auto">
          <a:xfrm flipV="1">
            <a:off x="3635375" y="5157788"/>
            <a:ext cx="1512888" cy="12239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9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9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9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96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96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96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96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96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96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96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96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96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96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96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96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96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96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96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96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96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615" grpId="0" animBg="1"/>
      <p:bldP spid="109616" grpId="0" animBg="1"/>
      <p:bldP spid="109619" grpId="0" animBg="1"/>
      <p:bldP spid="109620" grpId="0" animBg="1"/>
      <p:bldP spid="109621" grpId="0" animBg="1"/>
      <p:bldP spid="109622" grpId="0" animBg="1"/>
      <p:bldP spid="109623" grpId="0" animBg="1"/>
      <p:bldP spid="109623" grpId="1" animBg="1"/>
      <p:bldP spid="109624" grpId="0" animBg="1"/>
      <p:bldP spid="1096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66256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FFFF00"/>
                </a:solidFill>
                <a:effectLst/>
              </a:rPr>
              <a:t>Задание «</a:t>
            </a:r>
            <a:r>
              <a:rPr lang="ru-RU" sz="2800" b="1" u="sng" dirty="0" err="1" smtClean="0">
                <a:solidFill>
                  <a:srgbClr val="FFFF00"/>
                </a:solidFill>
              </a:rPr>
              <a:t>Скорочтение</a:t>
            </a:r>
            <a:r>
              <a:rPr lang="ru-RU" sz="2800" b="1" u="sng" dirty="0" smtClean="0">
                <a:solidFill>
                  <a:srgbClr val="FFFF00"/>
                </a:solidFill>
              </a:rPr>
              <a:t>»</a:t>
            </a:r>
            <a:endParaRPr lang="ru-RU" sz="2800" b="1" u="sng" dirty="0" smtClean="0">
              <a:solidFill>
                <a:srgbClr val="FFFF00"/>
              </a:solidFill>
              <a:effectLst/>
            </a:endParaRPr>
          </a:p>
          <a:p>
            <a:pPr algn="ctr"/>
            <a:r>
              <a:rPr lang="ru-RU" sz="2800" dirty="0" smtClean="0"/>
              <a:t>Здесь </a:t>
            </a:r>
            <a:r>
              <a:rPr lang="ru-RU" sz="2800" dirty="0"/>
              <a:t>оценивается и время и правильность ответов.</a:t>
            </a:r>
            <a:endParaRPr lang="ru-RU" sz="2800" dirty="0" smtClean="0">
              <a:solidFill>
                <a:srgbClr val="000000"/>
              </a:solidFill>
              <a:effectLst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print"/>
          <a:srcRect r="37723"/>
          <a:stretch/>
        </p:blipFill>
        <p:spPr>
          <a:xfrm>
            <a:off x="438132" y="1120363"/>
            <a:ext cx="7126038" cy="560753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390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08813" y="1015663"/>
            <a:ext cx="44465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00"/>
                </a:solidFill>
                <a:effectLst/>
              </a:rPr>
              <a:t>Задание «</a:t>
            </a:r>
            <a:r>
              <a:rPr lang="ru-RU" sz="2800" b="1" dirty="0" err="1" smtClean="0">
                <a:solidFill>
                  <a:srgbClr val="FFFF00"/>
                </a:solidFill>
                <a:effectLst/>
              </a:rPr>
              <a:t>Скорочтение</a:t>
            </a:r>
            <a:r>
              <a:rPr lang="ru-RU" sz="2800" b="1" dirty="0" smtClean="0">
                <a:solidFill>
                  <a:srgbClr val="000000"/>
                </a:solidFill>
                <a:effectLst/>
              </a:rPr>
              <a:t>»</a:t>
            </a:r>
            <a:endParaRPr lang="ru-RU" sz="2800" dirty="0" smtClean="0">
              <a:solidFill>
                <a:srgbClr val="000000"/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46907" y="1"/>
            <a:ext cx="4970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ОТВЕТЫ</a:t>
            </a:r>
            <a:endParaRPr lang="ru-RU" sz="60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/>
          <a:srcRect r="37483"/>
          <a:stretch/>
        </p:blipFill>
        <p:spPr>
          <a:xfrm>
            <a:off x="1354795" y="1538881"/>
            <a:ext cx="6576041" cy="51549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82709" y="1973446"/>
            <a:ext cx="1328941" cy="37317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Бейсик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982708" y="3929754"/>
            <a:ext cx="1328941" cy="37317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Память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982707" y="5886039"/>
            <a:ext cx="1328941" cy="37317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Пароль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965274" y="1956808"/>
            <a:ext cx="1328941" cy="37317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Курсор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965274" y="3929753"/>
            <a:ext cx="1328941" cy="37317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Сервер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965273" y="5902698"/>
            <a:ext cx="1328941" cy="37317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Кнопка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153958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1838</TotalTime>
  <Words>843</Words>
  <PresentationFormat>Экран (4:3)</PresentationFormat>
  <Paragraphs>343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Поток</vt:lpstr>
      <vt:lpstr>Слайд 1</vt:lpstr>
      <vt:lpstr>Слайд 2</vt:lpstr>
      <vt:lpstr>Слайд 3</vt:lpstr>
      <vt:lpstr>Слайд 4</vt:lpstr>
      <vt:lpstr>Слайд 5</vt:lpstr>
      <vt:lpstr>Собери вместе</vt:lpstr>
      <vt:lpstr>Собери вместе</vt:lpstr>
      <vt:lpstr>Слайд 8</vt:lpstr>
      <vt:lpstr>Слайд 9</vt:lpstr>
      <vt:lpstr>«Анаграммы» </vt:lpstr>
      <vt:lpstr>«Анаграммы» </vt:lpstr>
      <vt:lpstr>Слайд 12</vt:lpstr>
      <vt:lpstr>Слайд 13</vt:lpstr>
      <vt:lpstr>Слайд 14</vt:lpstr>
      <vt:lpstr>Слайд 15</vt:lpstr>
      <vt:lpstr>Слайд 16</vt:lpstr>
      <vt:lpstr>Конкурс   «Вопросник» </vt:lpstr>
      <vt:lpstr>Слайд 18</vt:lpstr>
      <vt:lpstr>Слайд 19</vt:lpstr>
      <vt:lpstr> «Ответ в тексте» </vt:lpstr>
      <vt:lpstr>«Ответ в тексте» </vt:lpstr>
      <vt:lpstr>«Буква есть, буквы нет»</vt:lpstr>
      <vt:lpstr>Задание для 2-ой команды </vt:lpstr>
      <vt:lpstr>Задание для болельщиков </vt:lpstr>
      <vt:lpstr>Задание для 1-ой команды </vt:lpstr>
      <vt:lpstr>Задание для 2-ой команды </vt:lpstr>
      <vt:lpstr>Задание для болельщиков </vt:lpstr>
      <vt:lpstr> Конкурс «Инфослово»</vt:lpstr>
      <vt:lpstr> Конкурс «Строение клавиатуры»</vt:lpstr>
      <vt:lpstr> Конкурс «Строение клавиатуры»</vt:lpstr>
      <vt:lpstr>Рефлексия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2014-05-18T14:48:09Z</dcterms:created>
  <dcterms:modified xsi:type="dcterms:W3CDTF">2019-05-31T00:36:55Z</dcterms:modified>
</cp:coreProperties>
</file>