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93" r:id="rId3"/>
    <p:sldId id="294" r:id="rId4"/>
    <p:sldId id="262" r:id="rId5"/>
    <p:sldId id="295" r:id="rId6"/>
    <p:sldId id="263" r:id="rId7"/>
    <p:sldId id="266" r:id="rId8"/>
    <p:sldId id="296" r:id="rId9"/>
    <p:sldId id="297" r:id="rId10"/>
    <p:sldId id="268" r:id="rId11"/>
    <p:sldId id="269" r:id="rId12"/>
    <p:sldId id="298" r:id="rId13"/>
    <p:sldId id="299" r:id="rId14"/>
    <p:sldId id="300" r:id="rId15"/>
    <p:sldId id="273" r:id="rId16"/>
    <p:sldId id="275" r:id="rId17"/>
    <p:sldId id="279" r:id="rId18"/>
    <p:sldId id="281" r:id="rId19"/>
    <p:sldId id="282" r:id="rId20"/>
    <p:sldId id="284" r:id="rId21"/>
    <p:sldId id="286" r:id="rId22"/>
    <p:sldId id="288" r:id="rId23"/>
    <p:sldId id="30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F7EA"/>
    <a:srgbClr val="CC0000"/>
    <a:srgbClr val="FFEAA7"/>
    <a:srgbClr val="FFD03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952234-F65B-4DD3-AD05-385197F40261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5642A-95E3-4042-BB70-B3D72C0B80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6854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D18DBB3-9F77-442C-BB83-DFDA404614C8}" type="datetimeFigureOut">
              <a:rPr lang="ru-RU" smtClean="0"/>
              <a:pPr/>
              <a:t>31.05.2019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562C294-77CB-4BBD-B1DB-D16B784AFC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340768"/>
            <a:ext cx="8229600" cy="2849488"/>
          </a:xfrm>
        </p:spPr>
        <p:txBody>
          <a:bodyPr>
            <a:noAutofit/>
          </a:bodyPr>
          <a:lstStyle/>
          <a:p>
            <a:r>
              <a:rPr lang="ru-RU" sz="3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МЕЖДУНАРОДНЫЙ СЕМИНАР</a:t>
            </a:r>
            <a:r>
              <a:rPr lang="ru-RU" sz="40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0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4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«Инновации в образовательном процессе»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cap="none" dirty="0" smtClean="0">
                <a:solidFill>
                  <a:schemeClr val="accent6">
                    <a:lumMod val="75000"/>
                  </a:schemeClr>
                </a:solidFill>
              </a:rPr>
              <a:t>Финляндия</a:t>
            </a:r>
            <a:endParaRPr lang="ru-RU" sz="4000" cap="non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2241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19.01.- 20.01.2017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SCN137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043608" y="836712"/>
            <a:ext cx="7526965" cy="5645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" name="Содержимое 17" descr="DSCN137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4067945" y="0"/>
            <a:ext cx="5076056" cy="38070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DSCN1376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467545" y="2915562"/>
            <a:ext cx="5256584" cy="39424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/>
          <a:lstStyle/>
          <a:p>
            <a:r>
              <a:rPr lang="ru-RU" dirty="0" smtClean="0"/>
              <a:t>Электронный дневник (через телефон)</a:t>
            </a:r>
          </a:p>
          <a:p>
            <a:r>
              <a:rPr lang="ru-RU" dirty="0" smtClean="0"/>
              <a:t>Изучение иностранных языков: шведский с 6 класса</a:t>
            </a:r>
          </a:p>
          <a:p>
            <a:r>
              <a:rPr lang="ru-RU" dirty="0" smtClean="0"/>
              <a:t>Немецкий с 8 класса</a:t>
            </a:r>
          </a:p>
          <a:p>
            <a:r>
              <a:rPr lang="ru-RU" dirty="0" smtClean="0"/>
              <a:t>Японский, испанский, итальянский с 10 класса (по желанию) </a:t>
            </a:r>
          </a:p>
          <a:p>
            <a:r>
              <a:rPr lang="ru-RU" dirty="0" smtClean="0"/>
              <a:t>Русский (4), английский (2), шведский (2-1) – ОБЯЗАТЕЛЬНО</a:t>
            </a:r>
          </a:p>
          <a:p>
            <a:r>
              <a:rPr lang="ru-RU" dirty="0" smtClean="0"/>
              <a:t>5 периодов (четвертей)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r>
              <a:rPr lang="ru-RU" u="sng" dirty="0" smtClean="0"/>
              <a:t>Активная перемена </a:t>
            </a:r>
            <a:r>
              <a:rPr lang="ru-RU" dirty="0" smtClean="0"/>
              <a:t>после обеда (теннис, хоккей, б/танцы, индийские танцы, шахматы, театр) – </a:t>
            </a:r>
            <a:r>
              <a:rPr lang="ru-RU" b="1" dirty="0" smtClean="0"/>
              <a:t>ОБЯЗАТЕЛЬНО</a:t>
            </a:r>
          </a:p>
          <a:p>
            <a:r>
              <a:rPr lang="ru-RU" dirty="0" smtClean="0"/>
              <a:t>ГПД  1 – 2 классы  </a:t>
            </a:r>
            <a:r>
              <a:rPr lang="ru-RU" b="1" dirty="0" smtClean="0"/>
              <a:t>ОБЯЗАТЕЛЬНО</a:t>
            </a:r>
          </a:p>
          <a:p>
            <a:r>
              <a:rPr lang="ru-RU" dirty="0" smtClean="0"/>
              <a:t>Домашнее задание – 1-4 классы 2-3 раза в неделю</a:t>
            </a:r>
          </a:p>
          <a:p>
            <a:r>
              <a:rPr lang="ru-RU" dirty="0" smtClean="0"/>
              <a:t>Школа оплачивает: автобусные экскурсии, </a:t>
            </a:r>
          </a:p>
          <a:p>
            <a:r>
              <a:rPr lang="ru-RU" dirty="0" err="1" smtClean="0"/>
              <a:t>Пр</a:t>
            </a:r>
            <a:r>
              <a:rPr lang="ru-RU" dirty="0" smtClean="0"/>
              <a:t>: экскурсия в СПб – родители, поезд – школа </a:t>
            </a:r>
          </a:p>
          <a:p>
            <a:r>
              <a:rPr lang="ru-RU" dirty="0" smtClean="0"/>
              <a:t>Родительский фонд школы</a:t>
            </a:r>
          </a:p>
          <a:p>
            <a:r>
              <a:rPr lang="ru-RU" dirty="0" smtClean="0"/>
              <a:t>Бал выпускников- 4 класс февраль- длинные платья</a:t>
            </a:r>
          </a:p>
          <a:p>
            <a:r>
              <a:rPr lang="ru-RU" dirty="0" smtClean="0"/>
              <a:t> 12 класс – июнь – белая шапочка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еще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Студенческий совет самоуправления от 1-4 классов, 5-9 классов, 10-12 классов</a:t>
            </a:r>
          </a:p>
          <a:p>
            <a:r>
              <a:rPr lang="ru-RU" dirty="0" smtClean="0"/>
              <a:t>Телефон – в учебных целях</a:t>
            </a:r>
          </a:p>
          <a:p>
            <a:r>
              <a:rPr lang="ru-RU" dirty="0" smtClean="0"/>
              <a:t>10-12 классы – требуют покупки компьютера от родителей</a:t>
            </a:r>
          </a:p>
          <a:p>
            <a:endParaRPr lang="ru-RU" dirty="0" smtClean="0"/>
          </a:p>
          <a:p>
            <a:r>
              <a:rPr lang="ru-RU" dirty="0" smtClean="0"/>
              <a:t>Коррекционные педагоги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38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75989" y="3356992"/>
            <a:ext cx="4668011" cy="350100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386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83568" y="1"/>
            <a:ext cx="5340085" cy="4005064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3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1960" y="3591018"/>
            <a:ext cx="4932040" cy="3699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383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bright="20000"/>
          </a:blip>
          <a:stretch>
            <a:fillRect/>
          </a:stretch>
        </p:blipFill>
        <p:spPr>
          <a:xfrm>
            <a:off x="928662" y="214290"/>
            <a:ext cx="5087772" cy="3815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14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1052736"/>
            <a:ext cx="7560840" cy="5670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41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10000" contrast="20000"/>
          </a:blip>
          <a:stretch>
            <a:fillRect/>
          </a:stretch>
        </p:blipFill>
        <p:spPr>
          <a:xfrm>
            <a:off x="971600" y="692696"/>
            <a:ext cx="7680853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41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20000" contrast="10000"/>
          </a:blip>
          <a:stretch>
            <a:fillRect/>
          </a:stretch>
        </p:blipFill>
        <p:spPr>
          <a:xfrm>
            <a:off x="323528" y="1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N1413.JPG"/>
          <p:cNvPicPr>
            <a:picLocks noChangeAspect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>
          <a:xfrm>
            <a:off x="3599384" y="3429000"/>
            <a:ext cx="554461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Социальная справка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Население Финляндии – 5 300 000 чел</a:t>
            </a:r>
          </a:p>
          <a:p>
            <a:r>
              <a:rPr lang="ru-RU" dirty="0" smtClean="0"/>
              <a:t>                    Хельсинки – 600 тыс. чел</a:t>
            </a:r>
          </a:p>
          <a:p>
            <a:r>
              <a:rPr lang="ru-RU" dirty="0" smtClean="0"/>
              <a:t>Уровень безработицы – 7,5 % - </a:t>
            </a:r>
            <a:r>
              <a:rPr lang="ru-RU" b="1" dirty="0" smtClean="0">
                <a:solidFill>
                  <a:srgbClr val="FF0000"/>
                </a:solidFill>
              </a:rPr>
              <a:t>11%</a:t>
            </a:r>
          </a:p>
          <a:p>
            <a:r>
              <a:rPr lang="ru-RU" dirty="0" smtClean="0"/>
              <a:t>Пенсия с 65 лет (мужчины, женщины)</a:t>
            </a:r>
          </a:p>
          <a:p>
            <a:r>
              <a:rPr lang="ru-RU" dirty="0" smtClean="0"/>
              <a:t>Заработная плата – 3500 евро женщины</a:t>
            </a:r>
          </a:p>
          <a:p>
            <a:pPr>
              <a:buNone/>
            </a:pPr>
            <a:r>
              <a:rPr lang="ru-RU" dirty="0" smtClean="0"/>
              <a:t>                                       3700  евро мужчины</a:t>
            </a:r>
          </a:p>
          <a:p>
            <a:r>
              <a:rPr lang="ru-RU" dirty="0" smtClean="0"/>
              <a:t>Налоги  - 2000 евро</a:t>
            </a:r>
          </a:p>
          <a:p>
            <a:r>
              <a:rPr lang="ru-RU" dirty="0" smtClean="0"/>
              <a:t>Остаток 500 - 800 евро</a:t>
            </a:r>
          </a:p>
          <a:p>
            <a:r>
              <a:rPr lang="ru-RU" dirty="0" smtClean="0"/>
              <a:t>Пособие по безработице – 250 евро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6912260" y="3248980"/>
            <a:ext cx="504056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 descr="DSCN1379.JPG"/>
          <p:cNvPicPr>
            <a:picLocks noChangeAspect="1"/>
          </p:cNvPicPr>
          <p:nvPr/>
        </p:nvPicPr>
        <p:blipFill>
          <a:blip r:embed="rId2" cstate="email">
            <a:lum bright="20000"/>
          </a:blip>
          <a:stretch>
            <a:fillRect/>
          </a:stretch>
        </p:blipFill>
        <p:spPr>
          <a:xfrm>
            <a:off x="0" y="0"/>
            <a:ext cx="5508103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DSCN1380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4113311" y="2924944"/>
            <a:ext cx="5244075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37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10000" contrast="10000"/>
          </a:blip>
          <a:stretch>
            <a:fillRect/>
          </a:stretch>
        </p:blipFill>
        <p:spPr>
          <a:xfrm>
            <a:off x="1071538" y="571480"/>
            <a:ext cx="7728859" cy="5796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N136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contrast="10000"/>
          </a:blip>
          <a:stretch>
            <a:fillRect/>
          </a:stretch>
        </p:blipFill>
        <p:spPr>
          <a:xfrm>
            <a:off x="1259632" y="908720"/>
            <a:ext cx="7344816" cy="55086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обсуждения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1.Как вы относитесь к распределению учебного времени в Финляндии</a:t>
            </a:r>
            <a:r>
              <a:rPr lang="en-US" dirty="0" smtClean="0"/>
              <a:t>?</a:t>
            </a:r>
            <a:r>
              <a:rPr lang="ru-RU" dirty="0" smtClean="0"/>
              <a:t>(урок 75 минут, большая перемена - 1 час, все дополнительные занятия с 14.00 до 17.00)</a:t>
            </a:r>
          </a:p>
          <a:p>
            <a:endParaRPr lang="ru-RU" dirty="0" smtClean="0"/>
          </a:p>
          <a:p>
            <a:r>
              <a:rPr lang="ru-RU" dirty="0" smtClean="0"/>
              <a:t>2. Увидели ли Вы положительные моменты в организации пространства учащихся</a:t>
            </a:r>
            <a:r>
              <a:rPr lang="en-US" dirty="0" smtClean="0"/>
              <a:t>?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3.Понравились ли Вам условия труда учителя в Финляндии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526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Особенности системы образования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73384"/>
            <a:ext cx="8229600" cy="518461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Образование бесплатное 1-9 классы + книги, канцелярские принадлежности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       10 – 12 классы –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бесплатное, книги за плату (около 1000 евро в год)</a:t>
            </a:r>
          </a:p>
          <a:p>
            <a:pPr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Уроки по 75 минут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	Обучение – 12 лет</a:t>
            </a:r>
          </a:p>
          <a:p>
            <a:pPr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Отсутствует итоговое тестирование( экзамен)</a:t>
            </a:r>
          </a:p>
          <a:p>
            <a:pPr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Обращение к учителю  – имя или фамилия, отчества нет.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SCN143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10000"/>
          </a:blip>
          <a:stretch>
            <a:fillRect/>
          </a:stretch>
        </p:blipFill>
        <p:spPr>
          <a:xfrm>
            <a:off x="1571604" y="1000108"/>
            <a:ext cx="6463050" cy="4847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Особенности данной школы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Формирование классов: подготовительный класс</a:t>
            </a:r>
          </a:p>
          <a:p>
            <a:r>
              <a:rPr lang="ru-RU" dirty="0" smtClean="0"/>
              <a:t>1 класс (финны на русском, русские на финском)</a:t>
            </a:r>
          </a:p>
          <a:p>
            <a:r>
              <a:rPr lang="ru-RU" dirty="0" smtClean="0"/>
              <a:t>Со 2 класса – объединение</a:t>
            </a:r>
          </a:p>
          <a:p>
            <a:r>
              <a:rPr lang="ru-RU" dirty="0" smtClean="0"/>
              <a:t>1-4 классы русский язык, математика, природоведение – только на русском языке</a:t>
            </a:r>
          </a:p>
          <a:p>
            <a:r>
              <a:rPr lang="ru-RU" dirty="0" smtClean="0"/>
              <a:t>Договор: до 11 часов на русском</a:t>
            </a:r>
          </a:p>
          <a:p>
            <a:r>
              <a:rPr lang="ru-RU" dirty="0" smtClean="0"/>
              <a:t>                 после обеда на финском</a:t>
            </a:r>
          </a:p>
          <a:p>
            <a:endParaRPr lang="ru-RU" dirty="0" smtClean="0"/>
          </a:p>
          <a:p>
            <a:r>
              <a:rPr lang="ru-RU" b="1" dirty="0" smtClean="0"/>
              <a:t>Школа движения </a:t>
            </a:r>
            <a:r>
              <a:rPr lang="ru-RU" dirty="0" smtClean="0"/>
              <a:t>( на перемене – спортивный зал и спорт. площадка)</a:t>
            </a:r>
          </a:p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DSCN137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87624" y="980728"/>
            <a:ext cx="7099457" cy="53245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Торопились</a:t>
            </a:r>
            <a:endParaRPr lang="ru-RU" dirty="0"/>
          </a:p>
        </p:txBody>
      </p:sp>
      <p:pic>
        <p:nvPicPr>
          <p:cNvPr id="4" name="Содержимое 3" descr="DSCN142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10000" contrast="20000"/>
          </a:blip>
          <a:stretch>
            <a:fillRect/>
          </a:stretch>
        </p:blipFill>
        <p:spPr>
          <a:xfrm>
            <a:off x="1432983" y="1196752"/>
            <a:ext cx="6815964" cy="51119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Нет промежуточных и контрольных тестов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 В старших классах по желанию «час оценивания» 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  Работа в парах, группе, проектах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  Урок по 75 мин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Меньше и меньше контроля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Заработная плата 2500 евро – учителя, воспитатели</a:t>
            </a:r>
          </a:p>
          <a:p>
            <a:r>
              <a:rPr lang="ru-RU" sz="3600" dirty="0" smtClean="0"/>
              <a:t>Нагрузка  1-4 классы – 24 часа</a:t>
            </a:r>
          </a:p>
          <a:p>
            <a:pPr>
              <a:buNone/>
            </a:pPr>
            <a:r>
              <a:rPr lang="ru-RU" sz="3600" dirty="0" smtClean="0"/>
              <a:t> 10-12 классы – английский 16 часов, </a:t>
            </a:r>
          </a:p>
          <a:p>
            <a:pPr>
              <a:buNone/>
            </a:pPr>
            <a:r>
              <a:rPr lang="ru-RU" sz="3600" dirty="0" smtClean="0"/>
              <a:t>                          математика – 21 час</a:t>
            </a:r>
          </a:p>
          <a:p>
            <a:pPr>
              <a:buNone/>
            </a:pPr>
            <a:r>
              <a:rPr lang="ru-RU" sz="3600" dirty="0" smtClean="0"/>
              <a:t>                          русский язык – 19 часов</a:t>
            </a:r>
          </a:p>
          <a:p>
            <a:pPr>
              <a:buNone/>
            </a:pPr>
            <a:r>
              <a:rPr lang="ru-RU" sz="3600" dirty="0" smtClean="0"/>
              <a:t>                          финский язык – 16 часов</a:t>
            </a:r>
          </a:p>
          <a:p>
            <a:r>
              <a:rPr lang="ru-RU" sz="3600" dirty="0" smtClean="0"/>
              <a:t>Системы поощрения учителей – НЕТ!</a:t>
            </a:r>
          </a:p>
          <a:p>
            <a:r>
              <a:rPr lang="ru-RU" sz="3600" dirty="0" smtClean="0"/>
              <a:t>Система аттестации учителей – беседа с директором – 1 раз год. Определение надбавки.</a:t>
            </a:r>
          </a:p>
          <a:p>
            <a:r>
              <a:rPr lang="ru-RU" sz="3600" dirty="0" smtClean="0"/>
              <a:t>Отпуск учителей – с 1 субботы июня до середины августа, осень – 1 неделя, 2 недели – Рождество, Пасха.</a:t>
            </a:r>
          </a:p>
          <a:p>
            <a:r>
              <a:rPr lang="ru-RU" sz="3600" dirty="0" smtClean="0"/>
              <a:t>3 дня (суббота)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490</TotalTime>
  <Words>479</Words>
  <Application>Microsoft Office PowerPoint</Application>
  <PresentationFormat>Экран (4:3)</PresentationFormat>
  <Paragraphs>75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МЕЖДУНАРОДНЫЙ СЕМИНАР «Инновации в образовательном процессе» Финляндия</vt:lpstr>
      <vt:lpstr>Социальная справка</vt:lpstr>
      <vt:lpstr>Особенности системы образования </vt:lpstr>
      <vt:lpstr>Слайд 4</vt:lpstr>
      <vt:lpstr>Особенности данной школы</vt:lpstr>
      <vt:lpstr>Слайд 6</vt:lpstr>
      <vt:lpstr>Торопились</vt:lpstr>
      <vt:lpstr>Слайд 8</vt:lpstr>
      <vt:lpstr>Слайд 9</vt:lpstr>
      <vt:lpstr>Слайд 10</vt:lpstr>
      <vt:lpstr>Слайд 11</vt:lpstr>
      <vt:lpstr>Слайд 12</vt:lpstr>
      <vt:lpstr>Слайд 13</vt:lpstr>
      <vt:lpstr>И еще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Вопросы для обсуждения</vt:lpstr>
    </vt:vector>
  </TitlesOfParts>
  <Company>school401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И ПРАКТИКА СОВРЕМЕННОГО ОБРАЗОВАНИЯ. МЕЖДУНАРОДНОЕ ИССЛЕДОВАНИЕ PISA.  ОПЫТ ЭСТОНИИ</dc:title>
  <dc:creator>user</dc:creator>
  <cp:lastModifiedBy>USER</cp:lastModifiedBy>
  <cp:revision>71</cp:revision>
  <dcterms:created xsi:type="dcterms:W3CDTF">2015-12-22T09:48:00Z</dcterms:created>
  <dcterms:modified xsi:type="dcterms:W3CDTF">2019-05-31T11:20:34Z</dcterms:modified>
</cp:coreProperties>
</file>