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6" r:id="rId11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B92D14"/>
    <a:srgbClr val="35759D"/>
    <a:srgbClr val="35B19D"/>
    <a:srgbClr val="000000"/>
    <a:srgbClr val="FDF8F1"/>
    <a:srgbClr val="FAEBD2"/>
    <a:srgbClr val="F6DEB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36" autoAdjust="0"/>
    <p:restoredTop sz="95596" autoAdjust="0"/>
  </p:normalViewPr>
  <p:slideViewPr>
    <p:cSldViewPr>
      <p:cViewPr>
        <p:scale>
          <a:sx n="70" d="100"/>
          <a:sy n="70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98F6CCA-D7E0-4653-8B53-07F88384D06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23302432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0D20B2-BECD-4FD7-90E7-A7D308B350D8}" type="slidenum">
              <a:rPr lang="en-US" altLang="ru-RU"/>
              <a:pPr/>
              <a:t>1</a:t>
            </a:fld>
            <a:endParaRPr lang="en-US" altLang="ru-RU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82212D-8C3A-4AD6-ABDD-C9185F543522}" type="slidenum">
              <a:rPr lang="en-US" altLang="ru-RU"/>
              <a:pPr/>
              <a:t>2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BC90BE-A3F8-4EE2-841F-01B779B0BDCD}" type="slidenum">
              <a:rPr lang="en-US" altLang="ru-RU"/>
              <a:pPr/>
              <a:t>3</a:t>
            </a:fld>
            <a:endParaRPr lang="en-US" alt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2043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5479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0912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938819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794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0398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6246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77978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876997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4000774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4355976" y="381000"/>
            <a:ext cx="4702299" cy="1552575"/>
          </a:xfrm>
          <a:effectLst>
            <a:outerShdw dist="17961" dir="2700000" algn="ctr" rotWithShape="0">
              <a:schemeClr val="accent1"/>
            </a:outerShdw>
          </a:effectLst>
        </p:spPr>
        <p:txBody>
          <a:bodyPr/>
          <a:lstStyle/>
          <a:p>
            <a:pPr algn="ctr"/>
            <a:r>
              <a:rPr lang="ru-RU" altLang="ru-RU" b="1" dirty="0" smtClean="0">
                <a:solidFill>
                  <a:srgbClr val="FDF8F1"/>
                </a:solidFill>
                <a:latin typeface="Times New Roman" pitchFamily="18" charset="0"/>
                <a:cs typeface="Times New Roman" pitchFamily="18" charset="0"/>
              </a:rPr>
              <a:t>Расчетно-денежная документация</a:t>
            </a:r>
            <a:endParaRPr lang="ru-RU" altLang="ru-RU" b="1" dirty="0">
              <a:solidFill>
                <a:srgbClr val="FDF8F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332656"/>
            <a:ext cx="7315200" cy="6296744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/>
              <a:t>        </a:t>
            </a:r>
            <a:r>
              <a:rPr lang="ru-RU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Вексель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— это ценная бумага, в которой заключено 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обязательство 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векселедателя уплатить определенную денежную сумму. Различают две разновидности векселя — простой и 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переводной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 В простом векселе частное лицо, или векселедержатель, принимает на себя обязательство перед векселедателем 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выплатить 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определенную сумму денег в точно установленный срок. Переводной вексель может быть передан посредством 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передаточной 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надписи.</a:t>
            </a:r>
            <a:endParaRPr lang="ru-RU" sz="28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27584" y="548680"/>
            <a:ext cx="8064896" cy="41910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dist="17961" dir="2700000" algn="ctr" rotWithShape="0">
                    <a:srgbClr val="64320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Обязательным 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условием осуществления расчетно-денежных операций является их документирование. Документы служат 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основанием 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для совершения расчетно-денежных операций, 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средством 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их учета и контроля.</a:t>
            </a:r>
            <a:endParaRPr lang="ru-RU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body" idx="1"/>
          </p:nvPr>
        </p:nvSpPr>
        <p:spPr>
          <a:xfrm>
            <a:off x="1619672" y="980727"/>
            <a:ext cx="7295728" cy="4916835"/>
          </a:xfrm>
        </p:spPr>
        <p:txBody>
          <a:bodyPr/>
          <a:lstStyle/>
          <a:p>
            <a:pPr>
              <a:buNone/>
            </a:pPr>
            <a:r>
              <a:rPr lang="ru-RU" sz="2800" i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4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Расчетно-денежные </a:t>
            </a:r>
            <a:r>
              <a:rPr lang="ru-RU" sz="4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операции различны по своему содержанию, в зависимости от их характера документы </a:t>
            </a:r>
            <a:r>
              <a:rPr lang="ru-RU" sz="4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подразделяются </a:t>
            </a:r>
            <a:r>
              <a:rPr lang="ru-RU" sz="4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на кассовые, мемориальные и </a:t>
            </a:r>
            <a:r>
              <a:rPr lang="ru-RU" sz="40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внебалансовые</a:t>
            </a:r>
            <a:r>
              <a:rPr lang="ru-RU" sz="4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914400" y="404813"/>
            <a:ext cx="7315200" cy="6224587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 кассовым документам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 относятся, например, приходные и расходные ордера, чеки и др. Кассовыми документами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оформляются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операции по выдаче наличных денег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Мемориальные документы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оформляются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 безналичным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расчетам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 К ним относятся: платежные требования, расчетные чеки, заявления на открытие аккредитива и др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b="1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внебалансовым</a:t>
            </a: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документам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относятся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приходные и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расходные </a:t>
            </a:r>
            <a:r>
              <a:rPr lang="ru-RU" sz="24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внебалансовые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ордера, которые составляются для приема и выдачи ценностей и документов, учитываемых на </a:t>
            </a:r>
            <a:r>
              <a:rPr lang="ru-RU" sz="24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внебалансовых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счетах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4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914400" y="404813"/>
            <a:ext cx="7315200" cy="6224587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    Расчетно-денежные </a:t>
            </a: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документы в зависимости от места их формирования подразделяют на банковские (составляемые в </a:t>
            </a: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банке</a:t>
            </a: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) и поступающие от клиентов</a:t>
            </a: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Денежные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расчеты и платежи субъектов хозяйствования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осуществляются безналичным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путем. </a:t>
            </a:r>
            <a:endParaRPr lang="ru-RU" sz="24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   Безналичные </a:t>
            </a: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расчеты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— это денежные расчеты,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совершаемые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путем записи по счетам плательщиков и получателей средств либо путем зачета взаимных требований, т.е. без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использования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наличных денег. Безналичные расчеты между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предприятиями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производятся: платежными поручениями; платежными требованиями; чеками; аккредитивами; векселями и другими формами безналичных расчетов.</a:t>
            </a:r>
            <a:endParaRPr lang="ru-RU" sz="24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620688"/>
            <a:ext cx="7315200" cy="4191000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   Платежное </a:t>
            </a: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поручение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— это распоряжение владельца рас­четного или другого счета обслуживающему его учреждение бан­ку о перечислении определенной суммы средств получателю. Пла­тежные поручения принимают как по внутриреспубликанским, так и по межгосударственным поставкам. Они являются одной из основных форм безналичных расчетов. Поручения действительны в течение 10 дней со дня выписки.</a:t>
            </a:r>
            <a:endParaRPr lang="ru-RU" sz="24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620688"/>
            <a:ext cx="7704856" cy="5184576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Платежное требование 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принимается 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на инкассо и 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пересылается 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 банки плательщика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Инкассо — это банковская операция, при которой банк поставщика берет на себя обязательства 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востребовать 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платеж с покупателя и зачислить его на счет 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поставщика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 Платежные требования оплачиваются после акцепта.</a:t>
            </a:r>
            <a:endParaRPr lang="ru-RU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548680"/>
            <a:ext cx="7315200" cy="6080720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  Акцепт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— это согласие на оплату. Поставщик может заявить об отказе от акцепта.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  Чек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— это безусловное письменное предложение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чекодержателя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учреждению банка произвести платеж указанной на чеке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денежной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суммы чекодержателю. Для проведения расчетов чеками плательщик должен приобрести чековую книжку с определенным количеством чеков. Банк выдает плательщику чековую книжку лишь при наличии средств на расчетном (текущем) счете в сумме, достаточной для депонирования.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404664"/>
            <a:ext cx="7315200" cy="6224736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    Аккредитив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— это письменное указание </a:t>
            </a:r>
            <a:r>
              <a:rPr lang="ru-RU" sz="28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аккредитиводателя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аккредитивополучателю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производить расчеты за 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отгруженные 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товары (предоставленные услуги) на определенных 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условиях 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за счет средств, депонируемых в банке поставщика (</a:t>
            </a:r>
            <a:r>
              <a:rPr lang="ru-RU" sz="28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аккредитивополучателя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). Каждый аккредитив предназначается только для расчетов с одним поставщиком и не может быть 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переадресован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owerpoint-template">
  <a:themeElements>
    <a:clrScheme name="">
      <a:dk1>
        <a:srgbClr val="FFFFFF"/>
      </a:dk1>
      <a:lt1>
        <a:srgbClr val="FFFFFF"/>
      </a:lt1>
      <a:dk2>
        <a:srgbClr val="FFFFFF"/>
      </a:dk2>
      <a:lt2>
        <a:srgbClr val="451E00"/>
      </a:lt2>
      <a:accent1>
        <a:srgbClr val="9A5100"/>
      </a:accent1>
      <a:accent2>
        <a:srgbClr val="DE8F00"/>
      </a:accent2>
      <a:accent3>
        <a:srgbClr val="FFFFFF"/>
      </a:accent3>
      <a:accent4>
        <a:srgbClr val="DADADA"/>
      </a:accent4>
      <a:accent5>
        <a:srgbClr val="CAB3AA"/>
      </a:accent5>
      <a:accent6>
        <a:srgbClr val="C98100"/>
      </a:accent6>
      <a:hlink>
        <a:srgbClr val="F1C149"/>
      </a:hlink>
      <a:folHlink>
        <a:srgbClr val="FFFFFF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powerpoint-template</Template>
  <TotalTime>28</TotalTime>
  <Words>361</Words>
  <Application>Microsoft Office PowerPoint</Application>
  <PresentationFormat>Экран (4:3)</PresentationFormat>
  <Paragraphs>18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powerpoint-template</vt:lpstr>
      <vt:lpstr>Расчетно-денежная документация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1</dc:creator>
  <cp:lastModifiedBy>WSR</cp:lastModifiedBy>
  <cp:revision>4</cp:revision>
  <dcterms:created xsi:type="dcterms:W3CDTF">2019-05-27T11:22:56Z</dcterms:created>
  <dcterms:modified xsi:type="dcterms:W3CDTF">2019-05-29T07:39:45Z</dcterms:modified>
</cp:coreProperties>
</file>