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62" r:id="rId4"/>
    <p:sldId id="258" r:id="rId5"/>
    <p:sldId id="259" r:id="rId6"/>
    <p:sldId id="265" r:id="rId7"/>
    <p:sldId id="270" r:id="rId8"/>
    <p:sldId id="260" r:id="rId9"/>
    <p:sldId id="261" r:id="rId10"/>
    <p:sldId id="263" r:id="rId11"/>
    <p:sldId id="267" r:id="rId12"/>
    <p:sldId id="268" r:id="rId13"/>
    <p:sldId id="269" r:id="rId14"/>
    <p:sldId id="272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orizon.png"/>
          <p:cNvPicPr>
            <a:picLocks noChangeAspect="1"/>
          </p:cNvPicPr>
          <p:nvPr/>
        </p:nvPicPr>
        <p:blipFill>
          <a:blip r:embed="rId2"/>
          <a:srcRect t="33333"/>
          <a:stretch>
            <a:fillRect/>
          </a:stretch>
        </p:blipFill>
        <p:spPr bwMode="auto">
          <a:xfrm>
            <a:off x="0" y="0"/>
            <a:ext cx="9144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/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3842E1-A5D8-4661-8F95-6048D968E3EA}" type="datetimeFigureOut">
              <a:rPr lang="ru-RU"/>
              <a:pPr>
                <a:defRPr/>
              </a:pPr>
              <a:t>19.10.2015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97BFAD-CF85-4E35-B41A-908F752EF0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EB427D-5035-4873-8AED-3EE10973DD6D}" type="datetimeFigureOut">
              <a:rPr lang="ru-RU"/>
              <a:pPr>
                <a:defRPr/>
              </a:pPr>
              <a:t>19.10.2015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49E02C-5080-4E4B-B136-AB7263ECBB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B92BAB-D626-4F8B-B548-9C0B5CEC3DDA}" type="datetimeFigureOut">
              <a:rPr lang="ru-RU"/>
              <a:pPr>
                <a:defRPr/>
              </a:pPr>
              <a:t>19.10.2015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9D8D55-7C04-4A16-8D1A-24450CD4EB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011FCB-230F-4DDF-A864-BEDEEE18DC7B}" type="datetimeFigureOut">
              <a:rPr lang="ru-RU"/>
              <a:pPr>
                <a:defRPr/>
              </a:pPr>
              <a:t>19.10.2015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9C5540-5B05-440C-8676-A204AB0A89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/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9D6538-17E7-4E22-B885-650B2A611ACD}" type="datetimeFigureOut">
              <a:rPr lang="ru-RU"/>
              <a:pPr>
                <a:defRPr/>
              </a:pPr>
              <a:t>19.10.2015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E905D1-04BB-4C31-91E9-EAB9FEB62C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5535ED-D129-45A6-9658-F70B7919D19D}" type="datetimeFigureOut">
              <a:rPr lang="ru-RU"/>
              <a:pPr>
                <a:defRPr/>
              </a:pPr>
              <a:t>19.10.2015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02B8B2-75BE-42A8-ADF5-30CAF673DE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/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/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868BAC-092D-42E7-8E88-05799FB65314}" type="datetimeFigureOut">
              <a:rPr lang="ru-RU"/>
              <a:pPr>
                <a:defRPr/>
              </a:pPr>
              <a:t>19.10.2015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D9036A-76AC-48AE-8AF4-26A0BFF951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49F501-ABAF-4C91-99D9-017F43F4FFC0}" type="datetimeFigureOut">
              <a:rPr lang="ru-RU"/>
              <a:pPr>
                <a:defRPr/>
              </a:pPr>
              <a:t>19.10.2015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6CC25E-5143-47D7-BC5C-02EBBE03EC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B1B6E0-0092-4BE4-B399-572935207AB7}" type="datetimeFigureOut">
              <a:rPr lang="ru-RU"/>
              <a:pPr>
                <a:defRPr/>
              </a:pPr>
              <a:t>19.10.2015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9A0D9F-A5EF-457D-B2F5-A36EC030A5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CD330B-77D4-467B-BA67-DE5DF1738F52}" type="datetimeFigureOut">
              <a:rPr lang="ru-RU"/>
              <a:pPr>
                <a:defRPr/>
              </a:pPr>
              <a:t>19.10.2015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1A2AC3-87B5-4394-B283-A55D9B7C4B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 descr="horizon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/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85E8F2-41F7-4FFE-8D85-8A13F6BA9014}" type="datetimeFigureOut">
              <a:rPr lang="ru-RU"/>
              <a:pPr>
                <a:defRPr/>
              </a:pPr>
              <a:t>19.10.2015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76FDEB-6536-4D58-AD2A-A13904CA97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horizon.png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strike="noStrike" spc="60" baseline="0" smtClean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68F2CD0-E719-499F-8818-A6670E52CCE7}" type="datetimeFigureOut">
              <a:rPr lang="ru-RU"/>
              <a:pPr>
                <a:defRPr/>
              </a:pPr>
              <a:t>19.10.2015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cap="all" spc="60" baseline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baseline="0" smtClean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2B25DFE-27B9-44D3-9FF6-621C6A3FC2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2" r:id="rId1"/>
    <p:sldLayoutId id="2147483731" r:id="rId2"/>
    <p:sldLayoutId id="2147483733" r:id="rId3"/>
    <p:sldLayoutId id="2147483730" r:id="rId4"/>
    <p:sldLayoutId id="2147483729" r:id="rId5"/>
    <p:sldLayoutId id="2147483728" r:id="rId6"/>
    <p:sldLayoutId id="2147483727" r:id="rId7"/>
    <p:sldLayoutId id="2147483726" r:id="rId8"/>
    <p:sldLayoutId id="2147483734" r:id="rId9"/>
    <p:sldLayoutId id="2147483725" r:id="rId10"/>
    <p:sldLayoutId id="2147483724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000" kern="1200" cap="all" spc="5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Narrow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Narrow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Narrow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Narrow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rtl="0" fontAlgn="base">
        <a:spcBef>
          <a:spcPct val="20000"/>
        </a:spcBef>
        <a:spcAft>
          <a:spcPts val="600"/>
        </a:spcAft>
        <a:buClr>
          <a:schemeClr val="tx2"/>
        </a:buClr>
        <a:buFont typeface="Arial" charset="0"/>
        <a:buChar char="•"/>
        <a:defRPr sz="1700" kern="1200" spc="3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ts val="600"/>
        </a:spcAft>
        <a:buClr>
          <a:schemeClr val="tx2"/>
        </a:buClr>
        <a:buFont typeface="Arial" charset="0"/>
        <a:buChar char="•"/>
        <a:defRPr sz="1700" kern="1200" spc="3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ts val="600"/>
        </a:spcAft>
        <a:buClr>
          <a:schemeClr val="tx2"/>
        </a:buClr>
        <a:buFont typeface="Arial" charset="0"/>
        <a:buChar char="•"/>
        <a:defRPr sz="1700" kern="1200" spc="3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ts val="600"/>
        </a:spcAft>
        <a:buClr>
          <a:schemeClr val="tx2"/>
        </a:buClr>
        <a:buFont typeface="Arial" charset="0"/>
        <a:buChar char="•"/>
        <a:defRPr sz="1700" kern="1200" spc="3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ts val="600"/>
        </a:spcAft>
        <a:buClr>
          <a:schemeClr val="tx2"/>
        </a:buClr>
        <a:buFont typeface="Arial" charset="0"/>
        <a:buChar char="•"/>
        <a:defRPr sz="1700" kern="1200" spc="3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188" y="3886200"/>
            <a:ext cx="7008812" cy="2495550"/>
          </a:xfrm>
        </p:spPr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ru-RU" altLang="ru-RU" sz="3300" dirty="0">
                <a:solidFill>
                  <a:schemeClr val="tx1"/>
                </a:solidFill>
              </a:rPr>
              <a:t>Автор: </a:t>
            </a:r>
            <a:r>
              <a:rPr lang="ru-RU" altLang="ru-RU" sz="3300" dirty="0" err="1">
                <a:solidFill>
                  <a:schemeClr val="tx1"/>
                </a:solidFill>
              </a:rPr>
              <a:t>Мекерова</a:t>
            </a:r>
            <a:r>
              <a:rPr lang="ru-RU" altLang="ru-RU" sz="3300" dirty="0">
                <a:solidFill>
                  <a:schemeClr val="tx1"/>
                </a:solidFill>
              </a:rPr>
              <a:t> Фатима Магометовна</a:t>
            </a:r>
          </a:p>
          <a:p>
            <a:pPr eaLnBrk="1" hangingPunct="1">
              <a:defRPr/>
            </a:pPr>
            <a:r>
              <a:rPr lang="ru-RU" altLang="ru-RU" sz="3300" dirty="0">
                <a:solidFill>
                  <a:schemeClr val="tx1"/>
                </a:solidFill>
              </a:rPr>
              <a:t>Учитель физики</a:t>
            </a:r>
          </a:p>
          <a:p>
            <a:r>
              <a:rPr lang="ru-RU" sz="3300" dirty="0" smtClean="0">
                <a:solidFill>
                  <a:schemeClr val="tx1"/>
                </a:solidFill>
              </a:rPr>
              <a:t>, </a:t>
            </a:r>
            <a:r>
              <a:rPr lang="ru-RU" sz="3300" dirty="0">
                <a:solidFill>
                  <a:schemeClr val="tx1"/>
                </a:solidFill>
              </a:rPr>
              <a:t>МКОУ «СОШ </a:t>
            </a:r>
            <a:r>
              <a:rPr lang="ru-RU" sz="3300" dirty="0" err="1" smtClean="0">
                <a:solidFill>
                  <a:schemeClr val="tx1"/>
                </a:solidFill>
              </a:rPr>
              <a:t>а.Псаучье-Дахе</a:t>
            </a:r>
            <a:r>
              <a:rPr lang="ru-RU" sz="3300" dirty="0" smtClean="0">
                <a:solidFill>
                  <a:schemeClr val="tx1"/>
                </a:solidFill>
              </a:rPr>
              <a:t> </a:t>
            </a:r>
            <a:r>
              <a:rPr lang="ru-RU" sz="3300" dirty="0" err="1">
                <a:solidFill>
                  <a:schemeClr val="tx1"/>
                </a:solidFill>
              </a:rPr>
              <a:t>им.Героя</a:t>
            </a:r>
            <a:r>
              <a:rPr lang="ru-RU" sz="3300" dirty="0">
                <a:solidFill>
                  <a:schemeClr val="tx1"/>
                </a:solidFill>
              </a:rPr>
              <a:t> России О.М. </a:t>
            </a:r>
            <a:r>
              <a:rPr lang="ru-RU" sz="3300" dirty="0" err="1">
                <a:solidFill>
                  <a:schemeClr val="tx1"/>
                </a:solidFill>
              </a:rPr>
              <a:t>Карданова</a:t>
            </a:r>
            <a:r>
              <a:rPr lang="ru-RU" sz="3300" dirty="0">
                <a:solidFill>
                  <a:schemeClr val="tx1"/>
                </a:solidFill>
              </a:rPr>
              <a:t>»</a:t>
            </a:r>
          </a:p>
          <a:p>
            <a:pPr algn="l" fontAlgn="auto">
              <a:buFont typeface="Arial" pitchFamily="34" charset="0"/>
              <a:buNone/>
              <a:defRPr/>
            </a:pPr>
            <a:endParaRPr lang="ru-RU" sz="3300" dirty="0" smtClean="0">
              <a:solidFill>
                <a:schemeClr val="tx1"/>
              </a:solidFill>
            </a:endParaRPr>
          </a:p>
          <a:p>
            <a:pPr algn="l" fontAlgn="auto">
              <a:buFont typeface="Arial" pitchFamily="34" charset="0"/>
              <a:buNone/>
              <a:defRPr/>
            </a:pPr>
            <a:endParaRPr lang="ru-RU" sz="3300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188" y="620713"/>
            <a:ext cx="7772400" cy="14700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400" dirty="0" smtClean="0">
                <a:solidFill>
                  <a:srgbClr val="FFFF00"/>
                </a:solidFill>
              </a:rPr>
              <a:t>Проект на тему:</a:t>
            </a:r>
            <a:br>
              <a:rPr lang="ru-RU" sz="4400" dirty="0" smtClean="0">
                <a:solidFill>
                  <a:srgbClr val="FFFF00"/>
                </a:solidFill>
              </a:rPr>
            </a:br>
            <a:r>
              <a:rPr lang="ru-RU" sz="4400" dirty="0" smtClean="0">
                <a:solidFill>
                  <a:srgbClr val="FFFF00"/>
                </a:solidFill>
              </a:rPr>
              <a:t> «Звезда по имени Солнце»</a:t>
            </a:r>
            <a:endParaRPr lang="ru-RU" sz="4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938"/>
            <a:ext cx="7924800" cy="849312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FFC000"/>
                </a:solidFill>
              </a:rPr>
              <a:t>Солнечное затмение</a:t>
            </a:r>
            <a:endParaRPr lang="ru-RU" sz="4000" dirty="0">
              <a:solidFill>
                <a:srgbClr val="FFC000"/>
              </a:solidFill>
            </a:endParaRPr>
          </a:p>
        </p:txBody>
      </p:sp>
      <p:pic>
        <p:nvPicPr>
          <p:cNvPr id="22531" name="Picture 2" descr="C:\Users\за.ПАШОК\Desktop\Хрень\фотки\солнце\75640382_2872662_0b17a4801e8a4aef9369b467a630f35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993775"/>
            <a:ext cx="4008438" cy="285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3" descr="C:\Users\за.ПАШОК\Desktop\Хрень\фотки\солнце\53275402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6463" y="1052513"/>
            <a:ext cx="4114800" cy="297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5" descr="C:\Users\за.ПАШОК\Desktop\Хрень\фотки\солнце\затмение а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55875" y="3573463"/>
            <a:ext cx="3887788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2300" y="620713"/>
            <a:ext cx="7885113" cy="1362075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u="sng" dirty="0" smtClean="0"/>
              <a:t>Полное солнечное затмени</a:t>
            </a:r>
            <a:r>
              <a:rPr lang="ru-RU" sz="2800" dirty="0" smtClean="0"/>
              <a:t>е</a:t>
            </a:r>
            <a:endParaRPr lang="ru-RU" sz="2800" dirty="0"/>
          </a:p>
        </p:txBody>
      </p:sp>
      <p:pic>
        <p:nvPicPr>
          <p:cNvPr id="23555" name="Picture 2" descr="C:\Users\за.ПАШОК\Desktop\Хрень\фотки\солнце\схема полного солнечного затмения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813" y="1700213"/>
            <a:ext cx="6096000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3" descr="C:\Users\за.ПАШОК\Desktop\Хрень\фотки\солнце\полное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8175" y="3357563"/>
            <a:ext cx="5003800" cy="333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188" y="188913"/>
            <a:ext cx="7924800" cy="796925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u="sng" dirty="0" smtClean="0"/>
              <a:t>Частное солнечное затмение</a:t>
            </a:r>
            <a:endParaRPr lang="ru-RU" u="sng" dirty="0"/>
          </a:p>
        </p:txBody>
      </p:sp>
      <p:pic>
        <p:nvPicPr>
          <p:cNvPr id="24579" name="Picture 2" descr="C:\Users\за.ПАШОК\Desktop\Хрень\фотки\солнце\частно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6600" y="1882775"/>
            <a:ext cx="3313113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3" descr="C:\Users\за.ПАШОК\Desktop\Хрень\фотки\солнце\частное арар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1663" y="1773238"/>
            <a:ext cx="4189412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188" y="188913"/>
            <a:ext cx="7924800" cy="508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u="sng" dirty="0" smtClean="0"/>
              <a:t>Кольцеобразное солнечное затмение</a:t>
            </a:r>
            <a:endParaRPr lang="ru-RU" sz="2800" u="sng" dirty="0"/>
          </a:p>
        </p:txBody>
      </p:sp>
      <p:pic>
        <p:nvPicPr>
          <p:cNvPr id="25603" name="Picture 2" descr="C:\Users\за.ПАШОК\Desktop\Хрень\фотки\солнце\кольцебораз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765175"/>
            <a:ext cx="4200525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3" descr="C:\Users\за.ПАШОК\Desktop\Хрень\фотки\солнце\кольцеоб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7900" y="904875"/>
            <a:ext cx="4105275" cy="281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4" descr="C:\Users\за.ПАШОК\Desktop\Хрень\фотки\солнце\кольцо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24075" y="3789363"/>
            <a:ext cx="4103688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fontAlgn="auto"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26627" name="Picture 2" descr="C:\Users\за.ПАШОК\Desktop\Хрень\фотки\солнце\solnce_kartin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6988" y="0"/>
            <a:ext cx="91440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1655763" y="1690688"/>
            <a:ext cx="5903912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latin typeface="Arial Narrow" pitchFamily="34" charset="0"/>
              </a:rPr>
              <a:t>Я очень рада, что в нашей Космической Галактике есть такая звезда по имени Солнце!</a:t>
            </a:r>
          </a:p>
          <a:p>
            <a:endParaRPr lang="ru-RU" sz="2000" b="1">
              <a:latin typeface="Arial Narrow" pitchFamily="34" charset="0"/>
            </a:endParaRPr>
          </a:p>
        </p:txBody>
      </p:sp>
      <p:sp>
        <p:nvSpPr>
          <p:cNvPr id="26629" name="Прямоугольник 4"/>
          <p:cNvSpPr>
            <a:spLocks noChangeArrowheads="1"/>
          </p:cNvSpPr>
          <p:nvPr/>
        </p:nvSpPr>
        <p:spPr bwMode="auto">
          <a:xfrm>
            <a:off x="0" y="6350"/>
            <a:ext cx="38163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7200">
              <a:solidFill>
                <a:srgbClr val="FF0000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650" y="260350"/>
            <a:ext cx="7924800" cy="1143000"/>
          </a:xfr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Солнце-жёлтый карлик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 rot="10800000" flipV="1">
            <a:off x="4932363" y="1844675"/>
            <a:ext cx="3887787" cy="3595688"/>
          </a:xfrm>
        </p:spPr>
        <p:txBody>
          <a:bodyPr/>
          <a:lstStyle/>
          <a:p>
            <a:pPr fontAlgn="auto">
              <a:buFont typeface="Arial" pitchFamily="34" charset="0"/>
              <a:buChar char="•"/>
              <a:defRPr/>
            </a:pPr>
            <a:r>
              <a:rPr lang="ru-RU" u="sng" dirty="0" smtClean="0"/>
              <a:t>Солнце состоит из:</a:t>
            </a:r>
          </a:p>
          <a:p>
            <a:pPr fontAlgn="auto">
              <a:buFont typeface="Arial" pitchFamily="34" charset="0"/>
              <a:buChar char="•"/>
              <a:defRPr/>
            </a:pPr>
            <a:r>
              <a:rPr lang="ru-RU" dirty="0"/>
              <a:t>водорода (~73 % от массы и ~92 % от объёма</a:t>
            </a:r>
            <a:r>
              <a:rPr lang="ru-RU" dirty="0" smtClean="0"/>
              <a:t>)</a:t>
            </a:r>
          </a:p>
          <a:p>
            <a:pPr fontAlgn="auto">
              <a:buFont typeface="Arial" pitchFamily="34" charset="0"/>
              <a:buChar char="•"/>
              <a:defRPr/>
            </a:pPr>
            <a:r>
              <a:rPr lang="ru-RU" dirty="0" smtClean="0"/>
              <a:t> </a:t>
            </a:r>
            <a:r>
              <a:rPr lang="ru-RU" dirty="0"/>
              <a:t>гелия (~25 % от массы и ~7 % от объёма) </a:t>
            </a:r>
            <a:endParaRPr lang="ru-RU" dirty="0" smtClean="0"/>
          </a:p>
          <a:p>
            <a:pPr fontAlgn="auto">
              <a:buFont typeface="Arial" pitchFamily="34" charset="0"/>
              <a:buChar char="•"/>
              <a:defRPr/>
            </a:pPr>
            <a:r>
              <a:rPr lang="ru-RU" dirty="0" smtClean="0"/>
              <a:t>железа</a:t>
            </a:r>
            <a:r>
              <a:rPr lang="ru-RU" dirty="0"/>
              <a:t>, никеля, кислорода, азота, кремния, серы, магния, углерода, неона, кальция и хрома.</a:t>
            </a:r>
            <a:endParaRPr lang="ru-RU" dirty="0" smtClean="0"/>
          </a:p>
          <a:p>
            <a:pPr fontAlgn="auto"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14339" name="Picture 2" descr="C:\Users\за.ПАШОК\Desktop\Хрень\фотки\солнце\4557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268413"/>
            <a:ext cx="4248150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fontAlgn="auto"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15363" name="Picture 6" descr="C:\Users\за.ПАШОК\Desktop\Хрень\фотки\солнце\wpapers_ru_Солнц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19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Прямоугольник 6"/>
          <p:cNvSpPr>
            <a:spLocks noChangeArrowheads="1"/>
          </p:cNvSpPr>
          <p:nvPr/>
        </p:nvSpPr>
        <p:spPr bwMode="auto">
          <a:xfrm>
            <a:off x="1258888" y="204788"/>
            <a:ext cx="707072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>
                <a:latin typeface="Arial Narrow" pitchFamily="34" charset="0"/>
              </a:rPr>
              <a:t>Общие сведения о Солнце</a:t>
            </a:r>
          </a:p>
        </p:txBody>
      </p:sp>
      <p:sp>
        <p:nvSpPr>
          <p:cNvPr id="15365" name="Прямоугольник 7"/>
          <p:cNvSpPr>
            <a:spLocks noChangeArrowheads="1"/>
          </p:cNvSpPr>
          <p:nvPr/>
        </p:nvSpPr>
        <p:spPr bwMode="auto">
          <a:xfrm>
            <a:off x="4273550" y="1000125"/>
            <a:ext cx="4572000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u="sng">
                <a:latin typeface="Arial Narrow" pitchFamily="34" charset="0"/>
              </a:rPr>
              <a:t>Масса</a:t>
            </a:r>
            <a:r>
              <a:rPr lang="ru-RU" sz="2400">
                <a:latin typeface="Arial Narrow" pitchFamily="34" charset="0"/>
              </a:rPr>
              <a:t> - </a:t>
            </a:r>
            <a:r>
              <a:rPr lang="ru-RU" sz="2400" b="1">
                <a:latin typeface="Arial Narrow" pitchFamily="34" charset="0"/>
              </a:rPr>
              <a:t> 1,990·10</a:t>
            </a:r>
            <a:r>
              <a:rPr lang="ru-RU" sz="2400" b="1" baseline="30000">
                <a:latin typeface="Arial Narrow" pitchFamily="34" charset="0"/>
              </a:rPr>
              <a:t>30</a:t>
            </a:r>
            <a:r>
              <a:rPr lang="ru-RU" sz="2400" b="1">
                <a:latin typeface="Arial Narrow" pitchFamily="34" charset="0"/>
              </a:rPr>
              <a:t> кг</a:t>
            </a:r>
            <a:r>
              <a:rPr lang="ru-RU" sz="2400">
                <a:latin typeface="Arial Narrow" pitchFamily="34" charset="0"/>
              </a:rPr>
              <a:t> (в 332 958 раз больше массы Земли).</a:t>
            </a:r>
          </a:p>
          <a:p>
            <a:r>
              <a:rPr lang="ru-RU" sz="2400" u="sng">
                <a:latin typeface="Arial Narrow" pitchFamily="34" charset="0"/>
              </a:rPr>
              <a:t>Радиус</a:t>
            </a:r>
            <a:r>
              <a:rPr lang="ru-RU" sz="2400">
                <a:latin typeface="Arial Narrow" pitchFamily="34" charset="0"/>
              </a:rPr>
              <a:t> - 696 000 км</a:t>
            </a:r>
          </a:p>
          <a:p>
            <a:r>
              <a:rPr lang="ru-RU" sz="2400" u="sng">
                <a:latin typeface="Arial Narrow" pitchFamily="34" charset="0"/>
              </a:rPr>
              <a:t>Средняя плотность </a:t>
            </a:r>
            <a:r>
              <a:rPr lang="ru-RU" sz="2400">
                <a:latin typeface="Arial Narrow" pitchFamily="34" charset="0"/>
              </a:rPr>
              <a:t>- 1 400 кг/м3</a:t>
            </a:r>
          </a:p>
          <a:p>
            <a:r>
              <a:rPr lang="ru-RU" sz="2400" u="sng">
                <a:latin typeface="Arial Narrow" pitchFamily="34" charset="0"/>
              </a:rPr>
              <a:t>Среднее расстояние от Земли </a:t>
            </a:r>
            <a:r>
              <a:rPr lang="ru-RU" sz="2400">
                <a:latin typeface="Arial Narrow" pitchFamily="34" charset="0"/>
              </a:rPr>
              <a:t>- 149,6 млн. км</a:t>
            </a:r>
          </a:p>
          <a:p>
            <a:r>
              <a:rPr lang="ru-RU" sz="2400" u="sng">
                <a:latin typeface="Arial Narrow" pitchFamily="34" charset="0"/>
              </a:rPr>
              <a:t>Период вращения </a:t>
            </a:r>
            <a:r>
              <a:rPr lang="ru-RU" sz="2400">
                <a:latin typeface="Arial Narrow" pitchFamily="34" charset="0"/>
              </a:rPr>
              <a:t>- 25,380 суток</a:t>
            </a:r>
          </a:p>
          <a:p>
            <a:r>
              <a:rPr lang="ru-RU" sz="2400" u="sng">
                <a:latin typeface="Arial Narrow" pitchFamily="34" charset="0"/>
              </a:rPr>
              <a:t>Видимая звездная величина </a:t>
            </a:r>
            <a:r>
              <a:rPr lang="ru-RU" sz="2400">
                <a:latin typeface="Arial Narrow" pitchFamily="34" charset="0"/>
              </a:rPr>
              <a:t>–26,75m</a:t>
            </a:r>
          </a:p>
          <a:p>
            <a:r>
              <a:rPr lang="ru-RU" sz="2400" u="sng">
                <a:latin typeface="Arial Narrow" pitchFamily="34" charset="0"/>
              </a:rPr>
              <a:t>Спектральный класс </a:t>
            </a:r>
            <a:r>
              <a:rPr lang="ru-RU" sz="2400">
                <a:latin typeface="Arial Narrow" pitchFamily="34" charset="0"/>
              </a:rPr>
              <a:t>- G2 V</a:t>
            </a:r>
          </a:p>
          <a:p>
            <a:r>
              <a:rPr lang="ru-RU" sz="2400" u="sng">
                <a:latin typeface="Arial Narrow" pitchFamily="34" charset="0"/>
              </a:rPr>
              <a:t>Эффективная температура поверхности </a:t>
            </a:r>
            <a:r>
              <a:rPr lang="ru-RU" sz="2400">
                <a:latin typeface="Arial Narrow" pitchFamily="34" charset="0"/>
              </a:rPr>
              <a:t>- 5 780 К</a:t>
            </a:r>
          </a:p>
          <a:p>
            <a:r>
              <a:rPr lang="ru-RU" sz="2400" u="sng">
                <a:latin typeface="Arial Narrow" pitchFamily="34" charset="0"/>
              </a:rPr>
              <a:t>Возраст</a:t>
            </a:r>
            <a:r>
              <a:rPr lang="ru-RU" sz="2400">
                <a:latin typeface="Arial Narrow" pitchFamily="34" charset="0"/>
              </a:rPr>
              <a:t> - около 5 млрд. лет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539750" y="0"/>
            <a:ext cx="6769100" cy="1417638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6386" name="Picture 2" descr="C:\Users\за.ПАШОК\Desktop\Хрень\фотки\солнце\Sun_in_X-Ray.pn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23850" y="1255713"/>
            <a:ext cx="3592513" cy="2792412"/>
          </a:xfrm>
        </p:spPr>
      </p:pic>
      <p:sp>
        <p:nvSpPr>
          <p:cNvPr id="16387" name="Прямоугольник 3"/>
          <p:cNvSpPr>
            <a:spLocks noChangeArrowheads="1"/>
          </p:cNvSpPr>
          <p:nvPr/>
        </p:nvSpPr>
        <p:spPr bwMode="auto">
          <a:xfrm>
            <a:off x="900113" y="476250"/>
            <a:ext cx="755967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Arial Narrow" pitchFamily="34" charset="0"/>
              </a:rPr>
              <a:t>Излучение Солнца — основной источник энергии на Земле.</a:t>
            </a:r>
            <a:endParaRPr lang="ru-RU" sz="2400">
              <a:latin typeface="Arial Narrow" pitchFamily="34" charset="0"/>
            </a:endParaRPr>
          </a:p>
        </p:txBody>
      </p:sp>
      <p:pic>
        <p:nvPicPr>
          <p:cNvPr id="16388" name="Picture 3" descr="C:\Users\за.ПАШОК\Desktop\Хрень\фотки\солнце\петли солнечных пятен в ультрафиолете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8200" y="1308100"/>
            <a:ext cx="3308350" cy="248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2" descr="C:\Users\за.ПАШОК\Desktop\Протуберанец-на-Солнце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46388" y="4149725"/>
            <a:ext cx="3455987" cy="257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3" descr="C:\Users\за.ПАШОК\Desktop\Хрень\фотки\солнце\ро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7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150" y="4652963"/>
            <a:ext cx="5184775" cy="1223962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u="sng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мощность </a:t>
            </a:r>
            <a:r>
              <a:rPr lang="ru-RU" b="1" u="sng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излучения </a:t>
            </a:r>
            <a:r>
              <a:rPr lang="ru-RU" sz="27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характеризуется </a:t>
            </a:r>
            <a:r>
              <a:rPr lang="ru-RU" sz="27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солнечной постоянной — количеством энергии, проходящей через площадку единичной площади, перпендикулярную солнечным </a:t>
            </a:r>
            <a:r>
              <a:rPr lang="ru-RU" sz="27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лучам</a:t>
            </a:r>
            <a:r>
              <a:rPr lang="ru-RU" sz="27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. </a:t>
            </a:r>
            <a:r>
              <a:rPr lang="ru-RU" sz="27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27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27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27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27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Солнечная постоянная </a:t>
            </a:r>
            <a:r>
              <a:rPr lang="ru-RU" sz="27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равна приблизительно 1370 Вт/м²</a:t>
            </a:r>
            <a:r>
              <a:rPr lang="ru-RU" sz="2700" b="1" dirty="0">
                <a:solidFill>
                  <a:schemeClr val="accent2">
                    <a:lumMod val="50000"/>
                  </a:schemeClr>
                </a:solidFill>
              </a:rPr>
              <a:t>.</a:t>
            </a:r>
            <a:r>
              <a:rPr lang="ru-RU" sz="2700" b="1" dirty="0">
                <a:solidFill>
                  <a:srgbClr val="0070C0"/>
                </a:solidFill>
              </a:rPr>
              <a:t/>
            </a:r>
            <a:br>
              <a:rPr lang="ru-RU" sz="2700" b="1" dirty="0">
                <a:solidFill>
                  <a:srgbClr val="0070C0"/>
                </a:solidFill>
              </a:rPr>
            </a:br>
            <a:endParaRPr lang="ru-RU" sz="2700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27088" y="5084763"/>
            <a:ext cx="4178300" cy="1493837"/>
          </a:xfrm>
        </p:spPr>
        <p:txBody>
          <a:bodyPr/>
          <a:lstStyle/>
          <a:p>
            <a:pPr lvl="1" fontAlgn="auto"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18434" name="Picture 2" descr="C:\Users\за.ПАШОК\Desktop\Хрень\фотки\солнце\1237403253_mag1copymi7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2700"/>
            <a:ext cx="9134475" cy="6845300"/>
          </a:xfrm>
        </p:spPr>
      </p:pic>
      <p:grpSp>
        <p:nvGrpSpPr>
          <p:cNvPr id="4" name="Прямоугольник 3"/>
          <p:cNvGrpSpPr>
            <a:grpSpLocks/>
          </p:cNvGrpSpPr>
          <p:nvPr/>
        </p:nvGrpSpPr>
        <p:grpSpPr bwMode="auto">
          <a:xfrm>
            <a:off x="1755775" y="2127250"/>
            <a:ext cx="5370513" cy="3267075"/>
            <a:chOff x="1106" y="1340"/>
            <a:chExt cx="3383" cy="2058"/>
          </a:xfrm>
        </p:grpSpPr>
        <p:pic>
          <p:nvPicPr>
            <p:cNvPr id="18435" name="Прямоугольник 3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106" y="1340"/>
              <a:ext cx="3383" cy="2058"/>
            </a:xfrm>
            <a:prstGeom prst="rect">
              <a:avLst/>
            </a:prstGeom>
            <a:noFill/>
          </p:spPr>
        </p:pic>
        <p:sp>
          <p:nvSpPr>
            <p:cNvPr id="18436" name="Text Box 4"/>
            <p:cNvSpPr txBox="1">
              <a:spLocks noChangeArrowheads="1"/>
            </p:cNvSpPr>
            <p:nvPr/>
          </p:nvSpPr>
          <p:spPr bwMode="auto">
            <a:xfrm>
              <a:off x="1156" y="1389"/>
              <a:ext cx="3284" cy="19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r>
                <a:rPr lang="ru-RU" sz="2800" b="1">
                  <a:solidFill>
                    <a:schemeClr val="bg1"/>
                  </a:solidFill>
                  <a:latin typeface="Arial Narrow" pitchFamily="34" charset="0"/>
                  <a:cs typeface="Aharoni" pitchFamily="2" charset="-79"/>
                </a:rPr>
                <a:t>Энергия Солнца образуется вследствие реакции перехода водорода в гелий, это так называемый углеродный цикл, при котором углерод является катализатором.</a:t>
              </a:r>
              <a:endParaRPr lang="ru-RU" sz="1600">
                <a:latin typeface="Arial Narrow" pitchFamily="34" charset="0"/>
              </a:endParaRPr>
            </a:p>
          </p:txBody>
        </p:sp>
      </p:grp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fontAlgn="auto">
              <a:buFont typeface="Arial" pitchFamily="34" charset="0"/>
              <a:buChar char="•"/>
              <a:defRPr/>
            </a:pP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fontAlgn="auto">
              <a:buFont typeface="Arial" pitchFamily="34" charset="0"/>
              <a:buChar char="•"/>
              <a:defRPr/>
            </a:pP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4213" y="115888"/>
            <a:ext cx="7924800" cy="108585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FFC000"/>
                </a:solidFill>
              </a:rPr>
              <a:t>Солнце улыбается земле</a:t>
            </a:r>
            <a:r>
              <a:rPr lang="ru-RU" sz="4000" dirty="0" smtClean="0">
                <a:solidFill>
                  <a:srgbClr val="FFC000"/>
                </a:solidFill>
                <a:sym typeface="Wingdings" pitchFamily="2" charset="2"/>
              </a:rPr>
              <a:t></a:t>
            </a:r>
            <a:endParaRPr lang="ru-RU" sz="4000" dirty="0">
              <a:solidFill>
                <a:srgbClr val="FFC0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3733800" cy="574675"/>
          </a:xfrm>
        </p:spPr>
        <p:txBody>
          <a:bodyPr/>
          <a:lstStyle/>
          <a:p>
            <a:pPr fontAlgn="auto">
              <a:buFont typeface="Arial" pitchFamily="34" charset="0"/>
              <a:buNone/>
              <a:defRPr/>
            </a:pP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800600" y="1600200"/>
            <a:ext cx="3733800" cy="574675"/>
          </a:xfrm>
        </p:spPr>
        <p:txBody>
          <a:bodyPr/>
          <a:lstStyle/>
          <a:p>
            <a:pPr fontAlgn="auto"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9462" name="Picture 2" descr="C:\Users\за.ПАШОК\Desktop\Хрень\фотки\солнце\PR201012102210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2565400"/>
            <a:ext cx="3505200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3" descr="C:\Users\за.ПАШОК\Desktop\Хрень\фотки\солнце\PR2010121021221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9338" y="2370138"/>
            <a:ext cx="3505200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188" y="15875"/>
            <a:ext cx="7924800" cy="922338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dirty="0" smtClean="0">
                <a:solidFill>
                  <a:srgbClr val="FFC000"/>
                </a:solidFill>
              </a:rPr>
              <a:t>Строение солнца</a:t>
            </a:r>
            <a:endParaRPr lang="ru-RU" sz="4800" dirty="0">
              <a:solidFill>
                <a:srgbClr val="FFC000"/>
              </a:solidFill>
            </a:endParaRPr>
          </a:p>
        </p:txBody>
      </p:sp>
      <p:pic>
        <p:nvPicPr>
          <p:cNvPr id="20482" name="Picture 2" descr="C:\Users\за.ПАШОК\Desktop\Хрень\фотки\солнце\foto0267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95288" y="1001713"/>
            <a:ext cx="3671887" cy="4176712"/>
          </a:xfrm>
        </p:spPr>
      </p:pic>
      <p:sp>
        <p:nvSpPr>
          <p:cNvPr id="20483" name="Прямоугольник 3"/>
          <p:cNvSpPr>
            <a:spLocks noChangeArrowheads="1"/>
          </p:cNvSpPr>
          <p:nvPr/>
        </p:nvSpPr>
        <p:spPr bwMode="auto">
          <a:xfrm>
            <a:off x="4156075" y="981075"/>
            <a:ext cx="4572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u="sng">
                <a:latin typeface="Arial Narrow" pitchFamily="34" charset="0"/>
              </a:rPr>
              <a:t>Ядро </a:t>
            </a:r>
            <a:r>
              <a:rPr lang="ru-RU" b="1">
                <a:latin typeface="Arial Narrow" pitchFamily="34" charset="0"/>
              </a:rPr>
              <a:t>- </a:t>
            </a:r>
            <a:r>
              <a:rPr lang="ru-RU">
                <a:latin typeface="Arial Narrow" pitchFamily="34" charset="0"/>
              </a:rPr>
              <a:t>центральная часть Солнца со сверхвысоким давлением и температурой, обеспечивающими течение ядерных реакций. </a:t>
            </a:r>
          </a:p>
        </p:txBody>
      </p:sp>
      <p:sp>
        <p:nvSpPr>
          <p:cNvPr id="20484" name="Прямоугольник 5"/>
          <p:cNvSpPr>
            <a:spLocks noChangeArrowheads="1"/>
          </p:cNvSpPr>
          <p:nvPr/>
        </p:nvSpPr>
        <p:spPr bwMode="auto">
          <a:xfrm>
            <a:off x="4217988" y="2181225"/>
            <a:ext cx="4572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u="sng">
                <a:latin typeface="Arial Narrow" pitchFamily="34" charset="0"/>
              </a:rPr>
              <a:t>Фотосфера -</a:t>
            </a:r>
            <a:r>
              <a:rPr lang="ru-RU" b="1">
                <a:latin typeface="Arial Narrow" pitchFamily="34" charset="0"/>
              </a:rPr>
              <a:t> </a:t>
            </a:r>
            <a:r>
              <a:rPr lang="ru-RU">
                <a:latin typeface="Arial Narrow" pitchFamily="34" charset="0"/>
              </a:rPr>
              <a:t>это нижний из трех слоев атмосферы Солнца, расположенный непосредственно на плотной массе невидимого газа конвективной области.</a:t>
            </a:r>
          </a:p>
        </p:txBody>
      </p:sp>
      <p:sp>
        <p:nvSpPr>
          <p:cNvPr id="20485" name="Прямоугольник 6"/>
          <p:cNvSpPr>
            <a:spLocks noChangeArrowheads="1"/>
          </p:cNvSpPr>
          <p:nvPr/>
        </p:nvSpPr>
        <p:spPr bwMode="auto">
          <a:xfrm>
            <a:off x="4243388" y="3381375"/>
            <a:ext cx="4572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u="sng">
                <a:latin typeface="Arial Narrow" pitchFamily="34" charset="0"/>
              </a:rPr>
              <a:t>Солнечная корона </a:t>
            </a:r>
            <a:r>
              <a:rPr lang="ru-RU">
                <a:latin typeface="Arial Narrow" pitchFamily="34" charset="0"/>
              </a:rPr>
              <a:t>- внешняя атмосфера Солнца. Она образована наиболее разреженным ионизированным газом. </a:t>
            </a:r>
          </a:p>
        </p:txBody>
      </p:sp>
      <p:sp>
        <p:nvSpPr>
          <p:cNvPr id="20486" name="Прямоугольник 7"/>
          <p:cNvSpPr>
            <a:spLocks noChangeArrowheads="1"/>
          </p:cNvSpPr>
          <p:nvPr/>
        </p:nvSpPr>
        <p:spPr bwMode="auto">
          <a:xfrm>
            <a:off x="4243388" y="4583113"/>
            <a:ext cx="4572000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u="sng">
                <a:latin typeface="Arial Narrow" pitchFamily="34" charset="0"/>
              </a:rPr>
              <a:t>Протуберанцы</a:t>
            </a:r>
            <a:r>
              <a:rPr lang="ru-RU">
                <a:latin typeface="Arial Narrow" pitchFamily="34" charset="0"/>
              </a:rPr>
              <a:t> — плотные конденсации относительно холодного (по сравнению с солнечной короной) вещества, которые поднимаются и удерживаются над поверхностью Солнца магнитным полем.</a:t>
            </a:r>
          </a:p>
        </p:txBody>
      </p:sp>
      <p:sp>
        <p:nvSpPr>
          <p:cNvPr id="20487" name="Прямоугольник 9"/>
          <p:cNvSpPr>
            <a:spLocks noChangeArrowheads="1"/>
          </p:cNvSpPr>
          <p:nvPr/>
        </p:nvSpPr>
        <p:spPr bwMode="auto">
          <a:xfrm>
            <a:off x="323850" y="5084763"/>
            <a:ext cx="3671888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Arial Narrow" pitchFamily="34" charset="0"/>
              </a:rPr>
              <a:t>При полном солнечном затмении у самого края затемненного диска Солнца видно розовое сияние - это </a:t>
            </a:r>
            <a:r>
              <a:rPr lang="ru-RU" b="1" u="sng">
                <a:latin typeface="Arial Narrow" pitchFamily="34" charset="0"/>
              </a:rPr>
              <a:t>хромосфера. 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5888"/>
            <a:ext cx="7924800" cy="706437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FFC000"/>
                </a:solidFill>
              </a:rPr>
              <a:t>Протуберанцы</a:t>
            </a:r>
            <a:endParaRPr lang="ru-RU" sz="3600" dirty="0">
              <a:solidFill>
                <a:srgbClr val="FFC000"/>
              </a:solidFill>
            </a:endParaRPr>
          </a:p>
        </p:txBody>
      </p:sp>
      <p:pic>
        <p:nvPicPr>
          <p:cNvPr id="3074" name="Picture 2" descr="C:\Users\за.ПАШОК\Desktop\Хрень\фотки\солнце\протуберанец 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9700" y="1014413"/>
            <a:ext cx="3246438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 descr="C:\Users\за.ПАШОК\Desktop\Хрень\фотки\солнце\протуберанец на солнце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6713" y="1169988"/>
            <a:ext cx="3578225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 descr="C:\Users\за.ПАШОК\Desktop\Хрень\фотки\солнце\протуберанец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6400" y="4316413"/>
            <a:ext cx="4148138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574675" y="531813"/>
            <a:ext cx="215741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>
                <a:latin typeface="Arial Narrow" pitchFamily="34" charset="0"/>
              </a:rPr>
              <a:t>Спокойные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245225" y="368300"/>
            <a:ext cx="18891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>
                <a:latin typeface="Arial Narrow" pitchFamily="34" charset="0"/>
              </a:rPr>
              <a:t>Активные</a:t>
            </a:r>
          </a:p>
        </p:txBody>
      </p:sp>
      <p:pic>
        <p:nvPicPr>
          <p:cNvPr id="1026" name="Picture 2" descr="C:\Users\за.ПАШОК\Desktop\1271973723_img10_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57800" y="4033838"/>
            <a:ext cx="3314700" cy="264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900113" y="3670300"/>
            <a:ext cx="23463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>
                <a:latin typeface="Arial Narrow" pitchFamily="34" charset="0"/>
              </a:rPr>
              <a:t>Эруптивные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141913" y="3473450"/>
            <a:ext cx="299243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>
                <a:latin typeface="Arial Narrow" pitchFamily="34" charset="0"/>
              </a:rPr>
              <a:t>Петлеобразные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4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Горизонт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Горизонт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Горизон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358</TotalTime>
  <Words>185</Words>
  <Application>Microsoft Office PowerPoint</Application>
  <PresentationFormat>Экран (4:3)</PresentationFormat>
  <Paragraphs>41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Горизонт</vt:lpstr>
      <vt:lpstr>Проект на тему:  «Звезда по имени Солнце»</vt:lpstr>
      <vt:lpstr>Солнце-жёлтый карлик</vt:lpstr>
      <vt:lpstr> </vt:lpstr>
      <vt:lpstr> </vt:lpstr>
      <vt:lpstr>мощность излучения характеризуется солнечной постоянной — количеством энергии, проходящей через площадку единичной площади, перпендикулярную солнечным лучам.   Солнечная постоянная равна приблизительно 1370 Вт/м². </vt:lpstr>
      <vt:lpstr>Презентация PowerPoint</vt:lpstr>
      <vt:lpstr>Солнце улыбается земле</vt:lpstr>
      <vt:lpstr>Строение солнца</vt:lpstr>
      <vt:lpstr>Протуберанцы</vt:lpstr>
      <vt:lpstr>Солнечное затмение</vt:lpstr>
      <vt:lpstr>Полное солнечное затмение</vt:lpstr>
      <vt:lpstr>Частное солнечное затмение</vt:lpstr>
      <vt:lpstr>Кольцеобразное солнечное затмение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Звезда по имени Солнце</dc:title>
  <dc:creator>Паша</dc:creator>
  <cp:lastModifiedBy>User</cp:lastModifiedBy>
  <cp:revision>33</cp:revision>
  <dcterms:created xsi:type="dcterms:W3CDTF">2012-04-22T04:38:17Z</dcterms:created>
  <dcterms:modified xsi:type="dcterms:W3CDTF">2015-10-19T14:43:51Z</dcterms:modified>
</cp:coreProperties>
</file>