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handoutMasterIdLst>
    <p:handoutMasterId r:id="rId16"/>
  </p:handoutMasterIdLst>
  <p:sldIdLst>
    <p:sldId id="266" r:id="rId3"/>
    <p:sldId id="259" r:id="rId4"/>
    <p:sldId id="272" r:id="rId5"/>
    <p:sldId id="260" r:id="rId6"/>
    <p:sldId id="263" r:id="rId7"/>
    <p:sldId id="264" r:id="rId8"/>
    <p:sldId id="265" r:id="rId9"/>
    <p:sldId id="267" r:id="rId10"/>
    <p:sldId id="262" r:id="rId11"/>
    <p:sldId id="269" r:id="rId12"/>
    <p:sldId id="268" r:id="rId13"/>
    <p:sldId id="271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0099"/>
    <a:srgbClr val="002726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30770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A0240B-A258-4A5C-9C16-6D03AFA3AB98}" type="datetimeFigureOut">
              <a:rPr lang="ru-RU" smtClean="0"/>
              <a:t>01.06.2019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968978-EBFF-4516-B448-70B88A4D5F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309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27F99B-86AD-4245-9019-23549671D824}" type="slidenum">
              <a:rPr lang="en-US" altLang="ru-RU">
                <a:solidFill>
                  <a:prstClr val="black"/>
                </a:solidFill>
              </a:rPr>
              <a:pPr/>
              <a:t>2</a:t>
            </a:fld>
            <a:endParaRPr lang="en-US" altLang="ru-RU">
              <a:solidFill>
                <a:prstClr val="black"/>
              </a:solidFill>
            </a:endParaRPr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27F99B-86AD-4245-9019-23549671D824}" type="slidenum">
              <a:rPr lang="en-US" altLang="ru-RU">
                <a:solidFill>
                  <a:prstClr val="black"/>
                </a:solidFill>
              </a:rPr>
              <a:pPr/>
              <a:t>3</a:t>
            </a:fld>
            <a:endParaRPr lang="en-US" altLang="ru-RU">
              <a:solidFill>
                <a:prstClr val="black"/>
              </a:solidFill>
            </a:endParaRPr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27F99B-86AD-4245-9019-23549671D824}" type="slidenum">
              <a:rPr lang="en-US" altLang="ru-RU">
                <a:solidFill>
                  <a:prstClr val="black"/>
                </a:solidFill>
              </a:rPr>
              <a:pPr/>
              <a:t>4</a:t>
            </a:fld>
            <a:endParaRPr lang="en-US" altLang="ru-RU">
              <a:solidFill>
                <a:prstClr val="black"/>
              </a:solidFill>
            </a:endParaRPr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27F99B-86AD-4245-9019-23549671D824}" type="slidenum">
              <a:rPr lang="en-US" altLang="ru-RU">
                <a:solidFill>
                  <a:prstClr val="black"/>
                </a:solidFill>
              </a:rPr>
              <a:pPr/>
              <a:t>5</a:t>
            </a:fld>
            <a:endParaRPr lang="en-US" altLang="ru-RU">
              <a:solidFill>
                <a:prstClr val="black"/>
              </a:solidFill>
            </a:endParaRPr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27F99B-86AD-4245-9019-23549671D824}" type="slidenum">
              <a:rPr lang="en-US" altLang="ru-RU">
                <a:solidFill>
                  <a:prstClr val="black"/>
                </a:solidFill>
              </a:rPr>
              <a:pPr/>
              <a:t>6</a:t>
            </a:fld>
            <a:endParaRPr lang="en-US" altLang="ru-RU">
              <a:solidFill>
                <a:prstClr val="black"/>
              </a:solidFill>
            </a:endParaRPr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27F99B-86AD-4245-9019-23549671D824}" type="slidenum">
              <a:rPr lang="en-US" altLang="ru-RU">
                <a:solidFill>
                  <a:prstClr val="black"/>
                </a:solidFill>
              </a:rPr>
              <a:pPr/>
              <a:t>7</a:t>
            </a:fld>
            <a:endParaRPr lang="en-US" altLang="ru-RU">
              <a:solidFill>
                <a:prstClr val="black"/>
              </a:solidFill>
            </a:endParaRPr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" name="Rectangle 10"/>
          <p:cNvSpPr>
            <a:spLocks noChangeArrowheads="1"/>
          </p:cNvSpPr>
          <p:nvPr/>
        </p:nvSpPr>
        <p:spPr bwMode="auto">
          <a:xfrm>
            <a:off x="0" y="2663825"/>
            <a:ext cx="6227763" cy="100806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388" y="2376488"/>
            <a:ext cx="6048375" cy="1109662"/>
          </a:xfrm>
        </p:spPr>
        <p:txBody>
          <a:bodyPr/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3236913"/>
            <a:ext cx="6048375" cy="696912"/>
          </a:xfrm>
        </p:spPr>
        <p:txBody>
          <a:bodyPr/>
          <a:lstStyle>
            <a:lvl1pPr marL="0" indent="0">
              <a:buFontTx/>
              <a:buNone/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10388" y="1984375"/>
            <a:ext cx="1909762" cy="4467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76338" y="1984375"/>
            <a:ext cx="5581650" cy="4467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  <p:extLst>
      <p:ext uri="{BB962C8B-B14F-4D97-AF65-F5344CB8AC3E}">
        <p14:creationId xmlns:p14="http://schemas.microsoft.com/office/powerpoint/2010/main" val="2697378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338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215851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976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62601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001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6855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651272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4140016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8784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772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76338" y="2492375"/>
            <a:ext cx="3744912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73650" y="2492375"/>
            <a:ext cx="3746500" cy="39592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984375"/>
            <a:ext cx="65532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5516563"/>
            <a:ext cx="9144000" cy="1341437"/>
          </a:xfrm>
          <a:prstGeom prst="rect">
            <a:avLst/>
          </a:prstGeom>
          <a:gradFill rotWithShape="1">
            <a:gsLst>
              <a:gs pos="0">
                <a:srgbClr val="765E2F">
                  <a:alpha val="0"/>
                </a:srgbClr>
              </a:gs>
              <a:gs pos="100000">
                <a:schemeClr val="fol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uk-UA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492375"/>
            <a:ext cx="76438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16336407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63000" t="57000" r="2000" b="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kab\МЕТОДИКА2018\фото школ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7230"/>
            <a:ext cx="3497886" cy="23256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44328" y="216005"/>
            <a:ext cx="5220072" cy="2060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dirty="0">
                <a:solidFill>
                  <a:srgbClr val="4D4D4D">
                    <a:lumMod val="50000"/>
                  </a:srgbClr>
                </a:solidFill>
              </a:rPr>
              <a:t>Государственное бюджетное общеобразовательное учреждение </a:t>
            </a:r>
          </a:p>
          <a:p>
            <a:pPr>
              <a:lnSpc>
                <a:spcPct val="150000"/>
              </a:lnSpc>
            </a:pPr>
            <a:r>
              <a:rPr lang="ru-RU" sz="2200" dirty="0">
                <a:solidFill>
                  <a:srgbClr val="4D4D4D">
                    <a:lumMod val="50000"/>
                  </a:srgbClr>
                </a:solidFill>
              </a:rPr>
              <a:t>средняя школа  № 4  </a:t>
            </a:r>
            <a:endParaRPr lang="ru-RU" sz="2200" dirty="0" smtClean="0">
              <a:solidFill>
                <a:srgbClr val="4D4D4D">
                  <a:lumMod val="50000"/>
                </a:srgb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2200" dirty="0" smtClean="0">
                <a:solidFill>
                  <a:srgbClr val="4D4D4D">
                    <a:lumMod val="50000"/>
                  </a:srgbClr>
                </a:solidFill>
              </a:rPr>
              <a:t>имени </a:t>
            </a:r>
            <a:r>
              <a:rPr lang="ru-RU" sz="2200" dirty="0">
                <a:solidFill>
                  <a:srgbClr val="4D4D4D">
                    <a:lumMod val="50000"/>
                  </a:srgbClr>
                </a:solidFill>
              </a:rPr>
              <a:t>В.П. Глушко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3933056"/>
            <a:ext cx="554461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solidFill>
                  <a:srgbClr val="4D4D4D">
                    <a:lumMod val="50000"/>
                  </a:srgbClr>
                </a:solidFill>
              </a:rPr>
              <a:t>А.В</a:t>
            </a:r>
            <a:r>
              <a:rPr lang="ru-RU" sz="2200" dirty="0">
                <a:solidFill>
                  <a:srgbClr val="4D4D4D">
                    <a:lumMod val="50000"/>
                  </a:srgbClr>
                </a:solidFill>
              </a:rPr>
              <a:t>. Казакова</a:t>
            </a:r>
          </a:p>
          <a:p>
            <a:endParaRPr lang="ru-RU" sz="2200" dirty="0" smtClean="0">
              <a:solidFill>
                <a:srgbClr val="4D4D4D">
                  <a:lumMod val="50000"/>
                </a:srgbClr>
              </a:solidFill>
            </a:endParaRPr>
          </a:p>
          <a:p>
            <a:r>
              <a:rPr lang="ru-RU" sz="2200" b="1" dirty="0" smtClean="0">
                <a:solidFill>
                  <a:srgbClr val="4D4D4D">
                    <a:lumMod val="50000"/>
                  </a:srgbClr>
                </a:solidFill>
              </a:rPr>
              <a:t>Алгоритмы решения задания 22 </a:t>
            </a:r>
          </a:p>
          <a:p>
            <a:r>
              <a:rPr lang="ru-RU" sz="2200" b="1" dirty="0" smtClean="0">
                <a:solidFill>
                  <a:srgbClr val="4D4D4D">
                    <a:lumMod val="50000"/>
                  </a:srgbClr>
                </a:solidFill>
              </a:rPr>
              <a:t>КИМ ЕГЭ 2019 по информатике и ИКТ  </a:t>
            </a:r>
          </a:p>
          <a:p>
            <a:r>
              <a:rPr lang="ru-RU" sz="2200" dirty="0" smtClean="0">
                <a:solidFill>
                  <a:srgbClr val="4D4D4D">
                    <a:lumMod val="50000"/>
                  </a:srgbClr>
                </a:solidFill>
              </a:rPr>
              <a:t>(Из </a:t>
            </a:r>
            <a:r>
              <a:rPr lang="ru-RU" sz="2200" dirty="0">
                <a:solidFill>
                  <a:srgbClr val="4D4D4D">
                    <a:lumMod val="50000"/>
                  </a:srgbClr>
                </a:solidFill>
              </a:rPr>
              <a:t>опыта работы учителя информатики С.С</a:t>
            </a:r>
            <a:r>
              <a:rPr lang="ru-RU" sz="2200" dirty="0" smtClean="0">
                <a:solidFill>
                  <a:srgbClr val="4D4D4D">
                    <a:lumMod val="50000"/>
                  </a:srgbClr>
                </a:solidFill>
              </a:rPr>
              <a:t>. Полякова</a:t>
            </a:r>
          </a:p>
          <a:p>
            <a:r>
              <a:rPr lang="ru-RU" sz="2200" dirty="0" smtClean="0">
                <a:solidFill>
                  <a:srgbClr val="4D4D4D">
                    <a:lumMod val="50000"/>
                  </a:srgbClr>
                </a:solidFill>
              </a:rPr>
              <a:t>МАОУ </a:t>
            </a:r>
            <a:r>
              <a:rPr lang="ru-RU" sz="2200" dirty="0">
                <a:solidFill>
                  <a:srgbClr val="4D4D4D">
                    <a:lumMod val="50000"/>
                  </a:srgbClr>
                </a:solidFill>
              </a:rPr>
              <a:t>"Гимназия </a:t>
            </a:r>
            <a:r>
              <a:rPr lang="ru-RU" sz="2200" dirty="0" smtClean="0">
                <a:solidFill>
                  <a:srgbClr val="4D4D4D">
                    <a:lumMod val="50000"/>
                  </a:srgbClr>
                </a:solidFill>
              </a:rPr>
              <a:t>№ 3"</a:t>
            </a:r>
          </a:p>
          <a:p>
            <a:r>
              <a:rPr lang="ru-RU" sz="2200" dirty="0" smtClean="0">
                <a:solidFill>
                  <a:srgbClr val="4D4D4D">
                    <a:lumMod val="50000"/>
                  </a:srgbClr>
                </a:solidFill>
              </a:rPr>
              <a:t>Фрунзенского </a:t>
            </a:r>
            <a:r>
              <a:rPr lang="ru-RU" sz="2200" dirty="0">
                <a:solidFill>
                  <a:srgbClr val="4D4D4D">
                    <a:lumMod val="50000"/>
                  </a:srgbClr>
                </a:solidFill>
              </a:rPr>
              <a:t>района </a:t>
            </a:r>
            <a:r>
              <a:rPr lang="ru-RU" sz="2200" dirty="0" smtClean="0">
                <a:solidFill>
                  <a:srgbClr val="4D4D4D">
                    <a:lumMod val="50000"/>
                  </a:srgbClr>
                </a:solidFill>
              </a:rPr>
              <a:t> г</a:t>
            </a:r>
            <a:r>
              <a:rPr lang="ru-RU" sz="2200" dirty="0">
                <a:solidFill>
                  <a:srgbClr val="4D4D4D">
                    <a:lumMod val="50000"/>
                  </a:srgbClr>
                </a:solidFill>
              </a:rPr>
              <a:t>. </a:t>
            </a:r>
            <a:r>
              <a:rPr lang="ru-RU" sz="2200" dirty="0" smtClean="0">
                <a:solidFill>
                  <a:srgbClr val="4D4D4D">
                    <a:lumMod val="50000"/>
                  </a:srgbClr>
                </a:solidFill>
              </a:rPr>
              <a:t>Саратов)                           </a:t>
            </a:r>
            <a:endParaRPr lang="ru-RU" sz="2200" dirty="0">
              <a:solidFill>
                <a:srgbClr val="4D4D4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32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772" y="1628800"/>
            <a:ext cx="8938455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Исполнитель Июнь17 преобразует число на экране. У исполнителя есть три команды, которым присвоены номера:</a:t>
            </a:r>
          </a:p>
          <a:p>
            <a:pPr>
              <a:spcBef>
                <a:spcPts val="0"/>
              </a:spcBef>
            </a:pP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1. Прибавить 1</a:t>
            </a:r>
          </a:p>
          <a:p>
            <a:pPr>
              <a:spcBef>
                <a:spcPts val="0"/>
              </a:spcBef>
            </a:pP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2. Прибавить 2</a:t>
            </a:r>
          </a:p>
          <a:p>
            <a:pPr>
              <a:spcBef>
                <a:spcPts val="0"/>
              </a:spcBef>
            </a:pP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3. Прибавить 4</a:t>
            </a:r>
          </a:p>
          <a:p>
            <a:pPr>
              <a:spcBef>
                <a:spcPts val="0"/>
              </a:spcBef>
            </a:pP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Сколько существует программ, для которых при исходном числе 2 результатом является число 13 и при этом траектория вычислений </a:t>
            </a:r>
            <a:endParaRPr lang="ru-RU" sz="3000" dirty="0" smtClean="0">
              <a:solidFill>
                <a:schemeClr val="tx2">
                  <a:lumMod val="50000"/>
                </a:schemeClr>
              </a:solidFill>
              <a:latin typeface="Copperplate Gothic Bold" panose="020E07050202060204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3000" b="1" u="sng" dirty="0" smtClean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не </a:t>
            </a:r>
            <a:r>
              <a:rPr lang="ru-RU" sz="3000" b="1" u="sng" dirty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содержит </a:t>
            </a: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число 6</a:t>
            </a:r>
            <a:r>
              <a:rPr lang="ru-RU" sz="3000" dirty="0" smtClean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?</a:t>
            </a:r>
          </a:p>
          <a:p>
            <a:pPr>
              <a:spcBef>
                <a:spcPts val="0"/>
              </a:spcBef>
            </a:pPr>
            <a:r>
              <a:rPr lang="ru-RU" sz="3000" dirty="0" smtClean="0">
                <a:solidFill>
                  <a:srgbClr val="FF0000"/>
                </a:solidFill>
                <a:latin typeface="Copperplate Gothic Bold" panose="020E0705020206020404" pitchFamily="34" charset="0"/>
              </a:rPr>
              <a:t>Ответ: 110</a:t>
            </a:r>
            <a:endParaRPr lang="ru-RU" sz="3000" dirty="0">
              <a:solidFill>
                <a:srgbClr val="FF0000"/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7544" y="1200869"/>
            <a:ext cx="8244408" cy="571947"/>
          </a:xfrm>
          <a:prstGeom prst="rect">
            <a:avLst/>
          </a:prstGeom>
        </p:spPr>
        <p:txBody>
          <a:bodyPr lIns="0" tIns="0" rIns="0" bIns="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3300" b="1" kern="0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84</a:t>
            </a:r>
            <a:endParaRPr lang="en-US" altLang="ru-RU" sz="3300" b="1" kern="0" spc="50" dirty="0">
              <a:ln w="11430"/>
              <a:solidFill>
                <a:srgbClr val="00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56476" y="645333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55218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11952" y="6453336"/>
            <a:ext cx="540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10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7544" y="1416893"/>
            <a:ext cx="8244408" cy="571947"/>
          </a:xfrm>
          <a:prstGeom prst="rect">
            <a:avLst/>
          </a:prstGeom>
        </p:spPr>
        <p:txBody>
          <a:bodyPr lIns="0" tIns="0" rIns="0" bIns="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3300" b="1" kern="0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74</a:t>
            </a:r>
            <a:endParaRPr lang="en-US" altLang="ru-RU" sz="3300" b="1" kern="0" spc="50" dirty="0">
              <a:ln w="11430"/>
              <a:solidFill>
                <a:srgbClr val="00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6064" y="1881699"/>
            <a:ext cx="82444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solidFill>
                  <a:srgbClr val="000099"/>
                </a:solidFill>
              </a:rPr>
              <a:t>(Материалы </a:t>
            </a:r>
            <a:r>
              <a:rPr lang="ru-RU" sz="1500" dirty="0">
                <a:solidFill>
                  <a:srgbClr val="000099"/>
                </a:solidFill>
              </a:rPr>
              <a:t>для подготовки к ЕГЭ-2019 , © К. Поляков, </a:t>
            </a:r>
            <a:r>
              <a:rPr lang="ru-RU" sz="1500" dirty="0" smtClean="0">
                <a:solidFill>
                  <a:srgbClr val="000099"/>
                </a:solidFill>
              </a:rPr>
              <a:t>2009-2018, </a:t>
            </a:r>
            <a:r>
              <a:rPr lang="en-US" sz="1500" dirty="0">
                <a:solidFill>
                  <a:srgbClr val="000099"/>
                </a:solidFill>
              </a:rPr>
              <a:t>http://kpolyakov.spb.ru</a:t>
            </a:r>
            <a:r>
              <a:rPr lang="ru-RU" sz="1500" dirty="0" smtClean="0">
                <a:solidFill>
                  <a:srgbClr val="000099"/>
                </a:solidFill>
              </a:rPr>
              <a:t>)</a:t>
            </a:r>
            <a:endParaRPr lang="ru-RU" sz="1500" dirty="0">
              <a:solidFill>
                <a:srgbClr val="000099"/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95536" y="2132856"/>
            <a:ext cx="8424936" cy="460851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ru-RU" sz="2700" kern="0" dirty="0" smtClean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Исполнитель </a:t>
            </a:r>
            <a:r>
              <a:rPr lang="ru-RU" sz="2700" b="1" kern="0" dirty="0" smtClean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Июнь</a:t>
            </a:r>
            <a:r>
              <a:rPr lang="ru-RU" sz="2700" kern="0" dirty="0" smtClean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16 преобразует число на экране. У исполнителя есть три команды, которым присвоены номера:</a:t>
            </a:r>
          </a:p>
          <a:p>
            <a:pPr marL="0" indent="0">
              <a:buFontTx/>
              <a:buNone/>
            </a:pPr>
            <a:r>
              <a:rPr lang="ru-RU" sz="2700" kern="0" dirty="0" smtClean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1. Прибавить 1</a:t>
            </a:r>
          </a:p>
          <a:p>
            <a:pPr marL="0" indent="0">
              <a:buFontTx/>
              <a:buNone/>
            </a:pPr>
            <a:r>
              <a:rPr lang="ru-RU" sz="2700" kern="0" dirty="0" smtClean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2. Прибавить 2</a:t>
            </a:r>
          </a:p>
          <a:p>
            <a:pPr marL="0" indent="0">
              <a:buFontTx/>
              <a:buNone/>
            </a:pPr>
            <a:r>
              <a:rPr lang="ru-RU" sz="2700" kern="0" dirty="0" smtClean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3. Умножить на 3</a:t>
            </a:r>
          </a:p>
          <a:p>
            <a:pPr marL="0" indent="0">
              <a:buFontTx/>
              <a:buNone/>
            </a:pPr>
            <a:r>
              <a:rPr lang="ru-RU" sz="2700" kern="0" dirty="0" smtClean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Сколько существует программ, для которых при исходном числе 2 результатом является число 16 и при этом траектория вычислений </a:t>
            </a:r>
            <a:r>
              <a:rPr lang="ru-RU" sz="2700" b="1" u="sng" kern="0" dirty="0" smtClean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содержит</a:t>
            </a:r>
            <a:r>
              <a:rPr lang="ru-RU" sz="2700" kern="0" dirty="0" smtClean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 число 14?</a:t>
            </a:r>
          </a:p>
          <a:p>
            <a:pPr marL="0" indent="0">
              <a:buFontTx/>
              <a:buNone/>
            </a:pPr>
            <a:endParaRPr lang="ru-RU" sz="2700" kern="0" dirty="0">
              <a:solidFill>
                <a:schemeClr val="tx2">
                  <a:lumMod val="50000"/>
                </a:schemeClr>
              </a:solidFill>
              <a:latin typeface="Copperplate Gothic Bold" panose="020E07050202060204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922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11952" y="6453336"/>
            <a:ext cx="540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12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Альбина\Desktop\73553920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36811"/>
            <a:ext cx="6624736" cy="496855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99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856476" y="645333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8" r="1563" b="6733"/>
          <a:stretch/>
        </p:blipFill>
        <p:spPr bwMode="auto">
          <a:xfrm>
            <a:off x="899592" y="0"/>
            <a:ext cx="8244408" cy="6822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217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120749"/>
            <a:ext cx="8014320" cy="715963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4000" b="1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Задание 22. ЕГЭ 2019          </a:t>
            </a:r>
            <a:endParaRPr lang="en-US" altLang="ru-RU" sz="4000" b="1" spc="50" dirty="0">
              <a:ln w="11430"/>
              <a:solidFill>
                <a:srgbClr val="00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1052736"/>
            <a:ext cx="8244408" cy="3960440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2500" dirty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Тема:  динамическое программирование.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500" dirty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Что нужно знать: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• динамическое </a:t>
            </a:r>
            <a:r>
              <a:rPr lang="ru-RU" sz="2500" dirty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программирование – это способ решения сложных задач путем сведения их к более простым задачам того же </a:t>
            </a:r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типа;</a:t>
            </a:r>
            <a:endParaRPr lang="ru-RU" sz="2500" dirty="0">
              <a:solidFill>
                <a:schemeClr val="accent1">
                  <a:lumMod val="50000"/>
                </a:schemeClr>
              </a:solidFill>
              <a:latin typeface="Franklin Gothic Medium Cond" panose="020B060603040202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• с </a:t>
            </a:r>
            <a:r>
              <a:rPr lang="ru-RU" sz="2500" dirty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помощью динамического программирования решаются задачи, которые требуют полного </a:t>
            </a:r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перебора </a:t>
            </a:r>
            <a:r>
              <a:rPr lang="ru-RU" sz="2500" dirty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вариантов:</a:t>
            </a:r>
          </a:p>
          <a:p>
            <a:pPr marL="1076325" lvl="0" indent="0">
              <a:spcBef>
                <a:spcPts val="0"/>
              </a:spcBef>
              <a:buNone/>
            </a:pPr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«подсчитайте </a:t>
            </a:r>
            <a:r>
              <a:rPr lang="ru-RU" sz="2500" dirty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количество вариантов…»</a:t>
            </a:r>
          </a:p>
          <a:p>
            <a:pPr marL="1076325" lvl="0" indent="0">
              <a:spcBef>
                <a:spcPts val="0"/>
              </a:spcBef>
              <a:buNone/>
            </a:pPr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«как </a:t>
            </a:r>
            <a:r>
              <a:rPr lang="ru-RU" sz="2500" dirty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оптимально распределить…»</a:t>
            </a:r>
          </a:p>
          <a:p>
            <a:pPr marL="1076325" lvl="0" indent="0">
              <a:spcBef>
                <a:spcPts val="0"/>
              </a:spcBef>
              <a:buNone/>
            </a:pPr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«найдите </a:t>
            </a:r>
            <a:r>
              <a:rPr lang="ru-RU" sz="2500" dirty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оптимальный маршрут</a:t>
            </a:r>
            <a:r>
              <a:rPr lang="ru-RU" sz="2500" dirty="0" smtClean="0">
                <a:solidFill>
                  <a:schemeClr val="accent1">
                    <a:lumMod val="50000"/>
                  </a:schemeClr>
                </a:solidFill>
                <a:latin typeface="Franklin Gothic Medium Cond" panose="020B0606030402020204" pitchFamily="34" charset="0"/>
              </a:rPr>
              <a:t>…»</a:t>
            </a:r>
            <a:endParaRPr lang="ru-RU" sz="2500" dirty="0">
              <a:solidFill>
                <a:schemeClr val="accent1">
                  <a:lumMod val="50000"/>
                </a:schemeClr>
              </a:solidFill>
              <a:latin typeface="Franklin Gothic Medium Cond" panose="020B06060304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5229200"/>
            <a:ext cx="82444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solidFill>
                  <a:srgbClr val="000099"/>
                </a:solidFill>
              </a:rPr>
              <a:t>(Материалы </a:t>
            </a:r>
            <a:r>
              <a:rPr lang="ru-RU" sz="1500" dirty="0">
                <a:solidFill>
                  <a:srgbClr val="000099"/>
                </a:solidFill>
              </a:rPr>
              <a:t>для подготовки к ЕГЭ-2019 , © К. Поляков, </a:t>
            </a:r>
            <a:r>
              <a:rPr lang="ru-RU" sz="1500" dirty="0" smtClean="0">
                <a:solidFill>
                  <a:srgbClr val="000099"/>
                </a:solidFill>
              </a:rPr>
              <a:t>2009-2018, </a:t>
            </a:r>
            <a:r>
              <a:rPr lang="en-US" sz="1500" dirty="0">
                <a:solidFill>
                  <a:srgbClr val="000099"/>
                </a:solidFill>
              </a:rPr>
              <a:t>http://kpolyakov.spb.ru</a:t>
            </a:r>
            <a:r>
              <a:rPr lang="ru-RU" sz="1500" dirty="0" smtClean="0">
                <a:solidFill>
                  <a:srgbClr val="000099"/>
                </a:solidFill>
              </a:rPr>
              <a:t>)</a:t>
            </a:r>
            <a:endParaRPr lang="ru-RU" sz="1500" dirty="0">
              <a:solidFill>
                <a:srgbClr val="000099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856476" y="645333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2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37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36" t="13305" r="13357" b="20355"/>
          <a:stretch/>
        </p:blipFill>
        <p:spPr bwMode="auto">
          <a:xfrm>
            <a:off x="931336" y="266328"/>
            <a:ext cx="8163779" cy="6187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856476" y="645333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97889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899592" y="48741"/>
            <a:ext cx="8244408" cy="571947"/>
          </a:xfrm>
        </p:spPr>
        <p:txBody>
          <a:bodyPr lIns="0" tIns="0" rIns="0" bIns="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altLang="ru-RU" sz="3300" b="1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73</a:t>
            </a:r>
            <a:endParaRPr lang="en-US" altLang="ru-RU" sz="3300" b="1" spc="50" dirty="0">
              <a:ln w="11430"/>
              <a:solidFill>
                <a:srgbClr val="00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052736"/>
            <a:ext cx="8100392" cy="5400600"/>
          </a:xfrm>
        </p:spPr>
        <p:txBody>
          <a:bodyPr/>
          <a:lstStyle/>
          <a:p>
            <a:pPr marL="0" indent="0">
              <a:buNone/>
            </a:pP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Copperplate Gothic Bold" panose="020E0705020206020404" pitchFamily="34" charset="0"/>
              </a:rPr>
              <a:t>Исполнитель </a:t>
            </a: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Copperplate Gothic Bold" panose="020E0705020206020404" pitchFamily="34" charset="0"/>
              </a:rPr>
              <a:t>Июнь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Copperplate Gothic Bold" panose="020E0705020206020404" pitchFamily="34" charset="0"/>
              </a:rPr>
              <a:t>16 преобразует число на экране. У исполнителя есть три команды, которым присвоены номера:</a:t>
            </a:r>
          </a:p>
          <a:p>
            <a:pPr marL="0" indent="0">
              <a:buNone/>
            </a:pP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Copperplate Gothic Bold" panose="020E0705020206020404" pitchFamily="34" charset="0"/>
              </a:rPr>
              <a:t>1. Прибавить 1</a:t>
            </a:r>
          </a:p>
          <a:p>
            <a:pPr marL="0" indent="0">
              <a:buNone/>
            </a:pP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Copperplate Gothic Bold" panose="020E0705020206020404" pitchFamily="34" charset="0"/>
              </a:rPr>
              <a:t>2. Прибавить 2</a:t>
            </a:r>
          </a:p>
          <a:p>
            <a:pPr marL="0" indent="0">
              <a:buNone/>
            </a:pP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Copperplate Gothic Bold" panose="020E0705020206020404" pitchFamily="34" charset="0"/>
              </a:rPr>
              <a:t>3. Умножить на 2</a:t>
            </a:r>
          </a:p>
          <a:p>
            <a:pPr marL="0" indent="0">
              <a:buNone/>
            </a:pP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Copperplate Gothic Bold" panose="020E0705020206020404" pitchFamily="34" charset="0"/>
              </a:rPr>
              <a:t>Сколько существует программ, для которых при исходном числе 2 результатом является число 12 и при этом траектория вычислений </a:t>
            </a:r>
            <a:r>
              <a:rPr lang="ru-RU" sz="2700" b="1" u="sng" dirty="0">
                <a:solidFill>
                  <a:schemeClr val="accent1">
                    <a:lumMod val="50000"/>
                  </a:schemeClr>
                </a:solidFill>
                <a:latin typeface="Copperplate Gothic Bold" panose="020E0705020206020404" pitchFamily="34" charset="0"/>
              </a:rPr>
              <a:t>содержит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Copperplate Gothic Bold" panose="020E0705020206020404" pitchFamily="34" charset="0"/>
              </a:rPr>
              <a:t> число 10?</a:t>
            </a:r>
          </a:p>
          <a:p>
            <a:pPr marL="0" indent="0">
              <a:buNone/>
            </a:pPr>
            <a:endParaRPr lang="ru-RU" sz="2700" dirty="0">
              <a:solidFill>
                <a:schemeClr val="accent1">
                  <a:lumMod val="50000"/>
                </a:schemeClr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99592" y="557972"/>
            <a:ext cx="82444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solidFill>
                  <a:srgbClr val="000099"/>
                </a:solidFill>
              </a:rPr>
              <a:t>(Материалы </a:t>
            </a:r>
            <a:r>
              <a:rPr lang="ru-RU" sz="1500" dirty="0">
                <a:solidFill>
                  <a:srgbClr val="000099"/>
                </a:solidFill>
              </a:rPr>
              <a:t>для подготовки к ЕГЭ-2019 , © К. Поляков, </a:t>
            </a:r>
            <a:r>
              <a:rPr lang="ru-RU" sz="1500" dirty="0" smtClean="0">
                <a:solidFill>
                  <a:srgbClr val="000099"/>
                </a:solidFill>
              </a:rPr>
              <a:t>2009-2018, </a:t>
            </a:r>
            <a:r>
              <a:rPr lang="en-US" sz="1500" dirty="0">
                <a:solidFill>
                  <a:srgbClr val="000099"/>
                </a:solidFill>
              </a:rPr>
              <a:t>http://kpolyakov.spb.ru</a:t>
            </a:r>
            <a:r>
              <a:rPr lang="ru-RU" sz="1500" dirty="0" smtClean="0">
                <a:solidFill>
                  <a:srgbClr val="000099"/>
                </a:solidFill>
              </a:rPr>
              <a:t>)</a:t>
            </a:r>
            <a:endParaRPr lang="ru-RU" sz="1500" dirty="0">
              <a:solidFill>
                <a:srgbClr val="0000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856476" y="645333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4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91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5"/>
            <a:ext cx="9144000" cy="576063"/>
          </a:xfrm>
        </p:spPr>
        <p:txBody>
          <a:bodyPr lIns="0" tIns="0" rIns="0" bIns="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altLang="ru-RU" sz="3000" b="1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Соглашения:</a:t>
            </a:r>
            <a:endParaRPr lang="en-US" altLang="ru-RU" sz="3000" b="1" spc="50" dirty="0">
              <a:ln w="11430"/>
              <a:solidFill>
                <a:srgbClr val="00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908720"/>
            <a:ext cx="8100392" cy="5256584"/>
          </a:xfrm>
        </p:spPr>
        <p:txBody>
          <a:bodyPr/>
          <a:lstStyle/>
          <a:p>
            <a:pPr marL="457200" lvl="0" indent="-457200">
              <a:buFont typeface="+mj-lt"/>
              <a:buAutoNum type="arabicParenR"/>
            </a:pPr>
            <a:r>
              <a:rPr lang="ru-RU" sz="33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Обозначим за </a:t>
            </a:r>
            <a:r>
              <a:rPr lang="ru-RU" sz="33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К(</a:t>
            </a:r>
            <a:r>
              <a:rPr lang="en-US" sz="33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N) </a:t>
            </a:r>
            <a:r>
              <a:rPr lang="ru-RU" sz="33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программ, которые приведут из числа</a:t>
            </a:r>
            <a:r>
              <a:rPr lang="en-US" sz="33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3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33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3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числу </a:t>
            </a:r>
            <a:r>
              <a:rPr lang="en-US" sz="33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N+1</a:t>
            </a:r>
            <a:r>
              <a:rPr lang="ru-RU" sz="33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33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Алгоритм решения всегда реверсивный.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33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алгоритм решения не содержит число </a:t>
            </a:r>
            <a:r>
              <a:rPr lang="ru-RU" sz="33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ru-RU" sz="33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то </a:t>
            </a:r>
            <a:r>
              <a:rPr lang="ru-RU" sz="3300" b="1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К(М)=0</a:t>
            </a:r>
            <a:r>
              <a:rPr lang="ru-RU" sz="33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lvl="0" indent="-457200">
              <a:buFont typeface="+mj-lt"/>
              <a:buAutoNum type="arabicParenR"/>
            </a:pPr>
            <a:r>
              <a:rPr lang="ru-RU" sz="3300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Всегда есть хотя бы одна программа, приводящая к конечному результату.</a:t>
            </a:r>
            <a:endParaRPr lang="ru-RU" sz="33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56476" y="645333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5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642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l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-99392"/>
            <a:ext cx="8820472" cy="576063"/>
          </a:xfrm>
        </p:spPr>
        <p:txBody>
          <a:bodyPr lIns="0" tIns="0" rIns="0" bIns="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altLang="ru-RU" sz="3000" b="1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Решение:                                             2</a:t>
            </a:r>
            <a:r>
              <a:rPr lang="ru-RU" altLang="ru-RU" sz="3000" b="1" spc="50" dirty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sym typeface="Symbol"/>
              </a:rPr>
              <a:t>10 </a:t>
            </a:r>
            <a:r>
              <a:rPr lang="ru-RU" altLang="ru-RU" sz="3000" b="1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sym typeface="Symbol"/>
              </a:rPr>
              <a:t>12</a:t>
            </a:r>
            <a:endParaRPr lang="en-US" altLang="ru-RU" sz="3000" b="1" spc="50" dirty="0">
              <a:ln w="11430"/>
              <a:solidFill>
                <a:srgbClr val="00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60648"/>
            <a:ext cx="8748464" cy="6597352"/>
          </a:xfrm>
        </p:spPr>
        <p:txBody>
          <a:bodyPr lIns="0" rIns="0"/>
          <a:lstStyle/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opperplate Gothic Bold" panose="020E0705020206020404" pitchFamily="34" charset="0"/>
              </a:rPr>
              <a:t>У исполнителя есть три команды, которым присвоены номера: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opperplate Gothic Bold" panose="020E0705020206020404" pitchFamily="34" charset="0"/>
              </a:rPr>
              <a:t>1. Прибавить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pperplate Gothic Bold" panose="020E0705020206020404" pitchFamily="34" charset="0"/>
              </a:rPr>
              <a:t>1              2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opperplate Gothic Bold" panose="020E0705020206020404" pitchFamily="34" charset="0"/>
              </a:rPr>
              <a:t>. Прибавить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Copperplate Gothic Bold" panose="020E0705020206020404" pitchFamily="34" charset="0"/>
              </a:rPr>
              <a:t>2           3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opperplate Gothic Bold" panose="020E0705020206020404" pitchFamily="34" charset="0"/>
              </a:rPr>
              <a:t>. Умножить на 2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К(12) = 1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К(11)=К(11+1)+К(11+2)+К(11*2)=К(12)+К(13)+К(22)=1+0+0=</a:t>
            </a:r>
            <a:r>
              <a:rPr lang="ru-RU" sz="30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1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К(10)=К(10+1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)+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К(10+2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)+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К(10*2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)=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К(11)+К(12)+К(20)=1+1+0=</a:t>
            </a:r>
            <a:r>
              <a:rPr lang="ru-RU" sz="30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2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7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Теперь в траектории вычислений не учитываются числа </a:t>
            </a:r>
            <a:r>
              <a:rPr lang="en-US" sz="27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&gt; 10</a:t>
            </a:r>
            <a:r>
              <a:rPr lang="ru-RU" sz="27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К(9)=К(9+1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)+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К(9+2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)+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К(9*2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)=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К(10)+К(11)+К(18)=2+</a:t>
            </a:r>
            <a:r>
              <a:rPr lang="ru-RU" sz="30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0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+</a:t>
            </a:r>
            <a:r>
              <a:rPr lang="ru-RU" sz="30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0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=</a:t>
            </a:r>
            <a:r>
              <a:rPr lang="ru-RU" sz="30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2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К(8)=К(8+1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)+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К(8+2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)+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К(8*2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)=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К(9)+К(10)+К(16)=2+2+</a:t>
            </a:r>
            <a:r>
              <a:rPr lang="ru-RU" sz="30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0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=</a:t>
            </a:r>
            <a:r>
              <a:rPr lang="ru-RU" sz="30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4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К(7)=К(7+1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)+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К(7+2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)+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К(7*2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)=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К(8)+К(9)+К(14)=4+2+</a:t>
            </a:r>
            <a:r>
              <a:rPr lang="ru-RU" sz="30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0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=</a:t>
            </a:r>
            <a:r>
              <a:rPr lang="ru-RU" sz="30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6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К(6)=К(7)+К(8)+К(12)=6+4+</a:t>
            </a:r>
            <a:r>
              <a:rPr lang="ru-RU" sz="30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0</a:t>
            </a: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=</a:t>
            </a:r>
            <a:r>
              <a:rPr lang="ru-RU" sz="30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10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К(5)=К(6)+К(7)+К(10)=10+6+2=</a:t>
            </a:r>
            <a:r>
              <a:rPr lang="ru-RU" sz="30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18</a:t>
            </a:r>
            <a:endParaRPr lang="ru-RU" sz="3000" dirty="0">
              <a:solidFill>
                <a:srgbClr val="000099"/>
              </a:solidFill>
              <a:latin typeface="Arial Narrow" panose="020B0606020202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К(4)=К(5)+К(6)+К(8)=18+10+4=</a:t>
            </a:r>
            <a:r>
              <a:rPr lang="ru-RU" sz="30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32</a:t>
            </a:r>
            <a:endParaRPr lang="ru-RU" sz="3000" dirty="0">
              <a:solidFill>
                <a:srgbClr val="000099"/>
              </a:solidFill>
              <a:latin typeface="Arial Narrow" panose="020B0606020202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К(3)=К(4)+К(5)+К(6)=32+18+10=</a:t>
            </a:r>
            <a:r>
              <a:rPr lang="ru-RU" sz="30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60</a:t>
            </a:r>
            <a:endParaRPr lang="ru-RU" sz="3000" dirty="0">
              <a:solidFill>
                <a:srgbClr val="000099"/>
              </a:solidFill>
              <a:latin typeface="Arial Narrow" panose="020B0606020202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solidFill>
                  <a:schemeClr val="accent1">
                    <a:lumMod val="50000"/>
                  </a:schemeClr>
                </a:solidFill>
                <a:latin typeface="Arial Narrow" panose="020B0606020202030204" pitchFamily="34" charset="0"/>
              </a:rPr>
              <a:t>К(2)=К(3)+К(4)+К(4)=60+32+32=</a:t>
            </a:r>
            <a:r>
              <a:rPr lang="ru-RU" sz="3000" dirty="0" smtClean="0">
                <a:solidFill>
                  <a:srgbClr val="000099"/>
                </a:solidFill>
                <a:latin typeface="Arial Narrow" panose="020B0606020202030204" pitchFamily="34" charset="0"/>
              </a:rPr>
              <a:t>124</a:t>
            </a:r>
            <a:endParaRPr lang="ru-RU" sz="3000" dirty="0">
              <a:solidFill>
                <a:srgbClr val="000099"/>
              </a:solidFill>
              <a:latin typeface="Arial Narrow" panose="020B0606020202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300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Ответ: 124 программы</a:t>
            </a:r>
            <a:endParaRPr lang="ru-RU" sz="3000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3000" dirty="0">
              <a:solidFill>
                <a:srgbClr val="000099"/>
              </a:solidFill>
              <a:latin typeface="Arial Narrow" panose="020B0606020202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3000" dirty="0" smtClean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3000" dirty="0" smtClean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3000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u-RU" sz="3000" dirty="0">
              <a:solidFill>
                <a:srgbClr val="FF0000"/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u-RU" sz="3000" dirty="0">
              <a:solidFill>
                <a:schemeClr val="accent1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None/>
            </a:pPr>
            <a:endParaRPr lang="ru-RU" sz="3300" dirty="0">
              <a:solidFill>
                <a:schemeClr val="accent1">
                  <a:lumMod val="50000"/>
                </a:schemeClr>
              </a:solidFill>
              <a:latin typeface="Copperplate Gothic Bold" panose="020E0705020206020404" pitchFamily="34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 bwMode="auto">
          <a:xfrm flipV="1">
            <a:off x="323528" y="980728"/>
            <a:ext cx="0" cy="129614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stealth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856476" y="645333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6</a:t>
            </a:r>
          </a:p>
        </p:txBody>
      </p:sp>
      <p:cxnSp>
        <p:nvCxnSpPr>
          <p:cNvPr id="6" name="Прямая со стрелкой 5"/>
          <p:cNvCxnSpPr/>
          <p:nvPr/>
        </p:nvCxnSpPr>
        <p:spPr bwMode="auto">
          <a:xfrm>
            <a:off x="2051720" y="836712"/>
            <a:ext cx="0" cy="648072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stealth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 bwMode="auto">
          <a:xfrm flipH="1">
            <a:off x="3347864" y="836712"/>
            <a:ext cx="576064" cy="57606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stealth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 bwMode="auto">
          <a:xfrm flipH="1">
            <a:off x="4644008" y="836712"/>
            <a:ext cx="1368152" cy="576064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stealth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631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0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0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0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04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04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604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04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0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04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604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04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04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4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04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19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44824"/>
            <a:ext cx="8938455" cy="45797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0"/>
              </a:spcBef>
            </a:pP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Исполнитель Июнь17 преобразует число на экране. У исполнителя есть три команды, которым присвоены номера:</a:t>
            </a:r>
          </a:p>
          <a:p>
            <a:pPr>
              <a:spcBef>
                <a:spcPts val="0"/>
              </a:spcBef>
            </a:pP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1. Прибавить 1</a:t>
            </a:r>
          </a:p>
          <a:p>
            <a:pPr>
              <a:spcBef>
                <a:spcPts val="0"/>
              </a:spcBef>
            </a:pP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2. Прибавить 2</a:t>
            </a:r>
          </a:p>
          <a:p>
            <a:pPr>
              <a:spcBef>
                <a:spcPts val="0"/>
              </a:spcBef>
            </a:pP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3. Прибавить 4</a:t>
            </a:r>
          </a:p>
          <a:p>
            <a:pPr>
              <a:spcBef>
                <a:spcPts val="0"/>
              </a:spcBef>
            </a:pP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Сколько существует программ, для которых при исходном числе 2 результатом является число 13 и при этом траектория вычислений </a:t>
            </a:r>
            <a:endParaRPr lang="ru-RU" sz="3000" dirty="0" smtClean="0">
              <a:solidFill>
                <a:schemeClr val="tx2">
                  <a:lumMod val="50000"/>
                </a:schemeClr>
              </a:solidFill>
              <a:latin typeface="Copperplate Gothic Bold" panose="020E07050202060204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3000" b="1" u="sng" dirty="0" smtClean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не </a:t>
            </a:r>
            <a:r>
              <a:rPr lang="ru-RU" sz="3000" b="1" u="sng" dirty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содержит </a:t>
            </a:r>
            <a:r>
              <a:rPr lang="ru-RU" sz="3000" dirty="0">
                <a:solidFill>
                  <a:schemeClr val="tx2">
                    <a:lumMod val="50000"/>
                  </a:schemeClr>
                </a:solidFill>
                <a:latin typeface="Copperplate Gothic Bold" panose="020E0705020206020404" pitchFamily="34" charset="0"/>
              </a:rPr>
              <a:t>число 6?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67544" y="912837"/>
            <a:ext cx="8244408" cy="571947"/>
          </a:xfrm>
          <a:prstGeom prst="rect">
            <a:avLst/>
          </a:prstGeom>
        </p:spPr>
        <p:txBody>
          <a:bodyPr lIns="0" tIns="0" rIns="0" bIns="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3300" b="1" kern="0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84</a:t>
            </a:r>
            <a:endParaRPr lang="en-US" altLang="ru-RU" sz="3300" b="1" kern="0" spc="50" dirty="0">
              <a:ln w="11430"/>
              <a:solidFill>
                <a:srgbClr val="00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6064" y="1556792"/>
            <a:ext cx="82444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>
                <a:solidFill>
                  <a:srgbClr val="000099"/>
                </a:solidFill>
              </a:rPr>
              <a:t>(Материалы </a:t>
            </a:r>
            <a:r>
              <a:rPr lang="ru-RU" sz="1500" dirty="0">
                <a:solidFill>
                  <a:srgbClr val="000099"/>
                </a:solidFill>
              </a:rPr>
              <a:t>для подготовки к ЕГЭ-2019 , © К. Поляков, </a:t>
            </a:r>
            <a:r>
              <a:rPr lang="ru-RU" sz="1500" dirty="0" smtClean="0">
                <a:solidFill>
                  <a:srgbClr val="000099"/>
                </a:solidFill>
              </a:rPr>
              <a:t>2009-2018, </a:t>
            </a:r>
            <a:r>
              <a:rPr lang="en-US" sz="1500" dirty="0">
                <a:solidFill>
                  <a:srgbClr val="000099"/>
                </a:solidFill>
              </a:rPr>
              <a:t>http://kpolyakov.spb.ru</a:t>
            </a:r>
            <a:r>
              <a:rPr lang="ru-RU" sz="1500" dirty="0" smtClean="0">
                <a:solidFill>
                  <a:srgbClr val="000099"/>
                </a:solidFill>
              </a:rPr>
              <a:t>)</a:t>
            </a:r>
            <a:endParaRPr lang="ru-RU" sz="1500" dirty="0">
              <a:solidFill>
                <a:srgbClr val="000099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56476" y="645333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7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130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1000" b="6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0" y="260649"/>
            <a:ext cx="9144000" cy="576063"/>
          </a:xfrm>
          <a:prstGeom prst="rect">
            <a:avLst/>
          </a:prstGeom>
        </p:spPr>
        <p:txBody>
          <a:bodyPr lIns="0" tIns="0" rIns="0" bIns="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Arial" charset="0"/>
              </a:defRPr>
            </a:lvl9pPr>
          </a:lstStyle>
          <a:p>
            <a:r>
              <a:rPr lang="ru-RU" altLang="ru-RU" sz="3000" b="1" kern="0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		Решение: 2</a:t>
            </a:r>
            <a:r>
              <a:rPr lang="ru-RU" altLang="ru-RU" sz="3000" b="1" kern="0" spc="50" dirty="0" smtClean="0">
                <a:ln w="11430"/>
                <a:solidFill>
                  <a:srgbClr val="00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sym typeface="Symbol"/>
              </a:rPr>
              <a:t> 6 13</a:t>
            </a:r>
            <a:endParaRPr lang="en-US" altLang="ru-RU" sz="3000" b="1" kern="0" spc="50" dirty="0">
              <a:ln w="11430"/>
              <a:solidFill>
                <a:srgbClr val="00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>
          <a:xfrm>
            <a:off x="287524" y="692696"/>
            <a:ext cx="8748972" cy="6120680"/>
          </a:xfrm>
          <a:prstGeom prst="rect">
            <a:avLst/>
          </a:prstGeom>
        </p:spPr>
        <p:txBody>
          <a:bodyPr lIns="0" rIns="0"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Bef>
                <a:spcPts val="0"/>
              </a:spcBef>
              <a:buFontTx/>
              <a:buNone/>
            </a:pPr>
            <a:r>
              <a:rPr lang="ru-RU" sz="2000" kern="0" dirty="0" smtClean="0">
                <a:solidFill>
                  <a:schemeClr val="bg2">
                    <a:lumMod val="50000"/>
                  </a:schemeClr>
                </a:solidFill>
                <a:latin typeface="Copperplate Gothic Bold" panose="020E0705020206020404" pitchFamily="34" charset="0"/>
              </a:rPr>
              <a:t>У исполнителя есть три команды, которым присвоены номера: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sz="2000" kern="0" dirty="0" smtClean="0">
                <a:solidFill>
                  <a:schemeClr val="bg2">
                    <a:lumMod val="50000"/>
                  </a:schemeClr>
                </a:solidFill>
                <a:latin typeface="Copperplate Gothic Bold" panose="020E0705020206020404" pitchFamily="34" charset="0"/>
              </a:rPr>
              <a:t>1. Прибавить 1              2. Прибавить 2                  3. Прибавить 4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К(13) = 1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К(12)=К(12+1)+К(12+2)+К(12+4)=К(13)+К(14)+К(16)=1+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0</a:t>
            </a: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+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0</a:t>
            </a: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=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К(11)=К(11+1)+К(11+2)+К(11+4)=К(12)+К(13)+К(15)=1+1+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0</a:t>
            </a: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=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2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К(10)=К(10+1</a:t>
            </a:r>
            <a:r>
              <a:rPr lang="ru-RU" sz="3000" kern="0" dirty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)+</a:t>
            </a: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К(10+2</a:t>
            </a:r>
            <a:r>
              <a:rPr lang="ru-RU" sz="3000" kern="0" dirty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)+</a:t>
            </a: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К(10+4</a:t>
            </a:r>
            <a:r>
              <a:rPr lang="ru-RU" sz="3000" kern="0" dirty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)=</a:t>
            </a: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К(11)+К(12)+К(14)=2+1+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0</a:t>
            </a: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=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3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К(9)=К(10)+К(11)+К(13)=3+2+1=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6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К(8)=К(9)+К(10)+К(12)=6+3+1=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10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К(7)=К(8)+К(9)+К(11)=10+6+2=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18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К(6)=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0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К(5)=К(6)+К(7)+К(9)=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0</a:t>
            </a: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+18+6=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24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К(4)=К(5)+К(6)+К(8)=24+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0</a:t>
            </a: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+10=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34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К(3)=К(4)+К(5)+К(7)=34+24+18=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76</a:t>
            </a:r>
          </a:p>
          <a:p>
            <a:pPr marL="0" indent="0">
              <a:spcBef>
                <a:spcPts val="0"/>
              </a:spcBef>
              <a:buFontTx/>
              <a:buNone/>
            </a:pPr>
            <a:r>
              <a:rPr lang="ru-RU" sz="3000" kern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К(2)=К(3</a:t>
            </a: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)+К(4)+К(6)=76+34+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0</a:t>
            </a:r>
            <a:r>
              <a:rPr lang="ru-RU" sz="3000" kern="0" dirty="0" smtClean="0">
                <a:solidFill>
                  <a:schemeClr val="bg2">
                    <a:lumMod val="50000"/>
                  </a:schemeClr>
                </a:solidFill>
                <a:latin typeface="Arial Narrow" panose="020B0606020202030204" pitchFamily="34" charset="0"/>
              </a:rPr>
              <a:t>=</a:t>
            </a:r>
            <a:r>
              <a:rPr lang="ru-RU" sz="3000" kern="0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110</a:t>
            </a:r>
          </a:p>
          <a:p>
            <a:pPr marL="0" indent="0">
              <a:spcBef>
                <a:spcPts val="0"/>
              </a:spcBef>
              <a:buFontTx/>
              <a:buNone/>
            </a:pPr>
            <a:endParaRPr lang="ru-RU" sz="3000" kern="0" dirty="0" smtClean="0">
              <a:solidFill>
                <a:schemeClr val="bg2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spcBef>
                <a:spcPts val="0"/>
              </a:spcBef>
              <a:buFontTx/>
              <a:buNone/>
            </a:pPr>
            <a:endParaRPr lang="ru-RU" sz="3000" kern="0" dirty="0" smtClean="0">
              <a:solidFill>
                <a:schemeClr val="bg2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FontTx/>
              <a:buNone/>
            </a:pPr>
            <a:endParaRPr lang="ru-RU" sz="3000" kern="0" dirty="0" smtClean="0">
              <a:solidFill>
                <a:schemeClr val="bg2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FontTx/>
              <a:buNone/>
            </a:pPr>
            <a:endParaRPr lang="ru-RU" sz="3000" kern="0" dirty="0" smtClean="0">
              <a:solidFill>
                <a:schemeClr val="bg2">
                  <a:lumMod val="50000"/>
                </a:schemeClr>
              </a:solidFill>
              <a:latin typeface="Arial Narrow" panose="020B0606020202030204" pitchFamily="34" charset="0"/>
            </a:endParaRPr>
          </a:p>
          <a:p>
            <a:pPr marL="0" indent="0">
              <a:buFontTx/>
              <a:buNone/>
            </a:pPr>
            <a:endParaRPr lang="ru-RU" sz="3300" kern="0" dirty="0">
              <a:solidFill>
                <a:schemeClr val="bg2">
                  <a:lumMod val="50000"/>
                </a:schemeClr>
              </a:solidFill>
              <a:latin typeface="Copperplate Gothic Bold" panose="020E07050202060204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856476" y="6453336"/>
            <a:ext cx="3960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8</a:t>
            </a: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179512" y="1412776"/>
            <a:ext cx="0" cy="52252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 bwMode="auto">
          <a:xfrm flipH="1">
            <a:off x="5364088" y="335003"/>
            <a:ext cx="432048" cy="324036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x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3384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uiExpand="1" build="p"/>
    </p:bldLst>
  </p:timing>
</p:sld>
</file>

<file path=ppt/theme/theme1.xml><?xml version="1.0" encoding="utf-8"?>
<a:theme xmlns:a="http://schemas.openxmlformats.org/drawingml/2006/main" name="126">
  <a:themeElements>
    <a:clrScheme name="template 3">
      <a:dk1>
        <a:srgbClr val="4D4D4D"/>
      </a:dk1>
      <a:lt1>
        <a:srgbClr val="FFFFFF"/>
      </a:lt1>
      <a:dk2>
        <a:srgbClr val="4D4D4D"/>
      </a:dk2>
      <a:lt2>
        <a:srgbClr val="003399"/>
      </a:lt2>
      <a:accent1>
        <a:srgbClr val="33CCFF"/>
      </a:accent1>
      <a:accent2>
        <a:srgbClr val="6699FF"/>
      </a:accent2>
      <a:accent3>
        <a:srgbClr val="FFFFFF"/>
      </a:accent3>
      <a:accent4>
        <a:srgbClr val="404040"/>
      </a:accent4>
      <a:accent5>
        <a:srgbClr val="ADE2FF"/>
      </a:accent5>
      <a:accent6>
        <a:srgbClr val="5C8AE7"/>
      </a:accent6>
      <a:hlink>
        <a:srgbClr val="0066CC"/>
      </a:hlink>
      <a:folHlink>
        <a:srgbClr val="DDDDDD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4D4D4D"/>
        </a:dk1>
        <a:lt1>
          <a:srgbClr val="FFFFFF"/>
        </a:lt1>
        <a:dk2>
          <a:srgbClr val="4D4D4D"/>
        </a:dk2>
        <a:lt2>
          <a:srgbClr val="0099FF"/>
        </a:lt2>
        <a:accent1>
          <a:srgbClr val="003399"/>
        </a:accent1>
        <a:accent2>
          <a:srgbClr val="CCECFF"/>
        </a:accent2>
        <a:accent3>
          <a:srgbClr val="FFFFFF"/>
        </a:accent3>
        <a:accent4>
          <a:srgbClr val="404040"/>
        </a:accent4>
        <a:accent5>
          <a:srgbClr val="AAADCA"/>
        </a:accent5>
        <a:accent6>
          <a:srgbClr val="B9D6E7"/>
        </a:accent6>
        <a:hlink>
          <a:srgbClr val="6699FF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99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4D4D4D"/>
        </a:dk1>
        <a:lt1>
          <a:srgbClr val="FFFFFF"/>
        </a:lt1>
        <a:dk2>
          <a:srgbClr val="4D4D4D"/>
        </a:dk2>
        <a:lt2>
          <a:srgbClr val="003399"/>
        </a:lt2>
        <a:accent1>
          <a:srgbClr val="33CCFF"/>
        </a:accent1>
        <a:accent2>
          <a:srgbClr val="6699FF"/>
        </a:accent2>
        <a:accent3>
          <a:srgbClr val="FFFFFF"/>
        </a:accent3>
        <a:accent4>
          <a:srgbClr val="404040"/>
        </a:accent4>
        <a:accent5>
          <a:srgbClr val="ADE2FF"/>
        </a:accent5>
        <a:accent6>
          <a:srgbClr val="5C8AE7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333333"/>
        </a:dk1>
        <a:lt1>
          <a:srgbClr val="FFFFFF"/>
        </a:lt1>
        <a:dk2>
          <a:srgbClr val="808080"/>
        </a:dk2>
        <a:lt2>
          <a:srgbClr val="003366"/>
        </a:lt2>
        <a:accent1>
          <a:srgbClr val="6699FF"/>
        </a:accent1>
        <a:accent2>
          <a:srgbClr val="990000"/>
        </a:accent2>
        <a:accent3>
          <a:srgbClr val="FFFFFF"/>
        </a:accent3>
        <a:accent4>
          <a:srgbClr val="2A2A2A"/>
        </a:accent4>
        <a:accent5>
          <a:srgbClr val="B8CAFF"/>
        </a:accent5>
        <a:accent6>
          <a:srgbClr val="8A0000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owerpoint-template">
  <a:themeElements>
    <a:clrScheme name="">
      <a:dk1>
        <a:srgbClr val="FFFFFF"/>
      </a:dk1>
      <a:lt1>
        <a:srgbClr val="FFFFFF"/>
      </a:lt1>
      <a:dk2>
        <a:srgbClr val="FFFFFF"/>
      </a:dk2>
      <a:lt2>
        <a:srgbClr val="005845"/>
      </a:lt2>
      <a:accent1>
        <a:srgbClr val="017D62"/>
      </a:accent1>
      <a:accent2>
        <a:srgbClr val="00BC94"/>
      </a:accent2>
      <a:accent3>
        <a:srgbClr val="FFFFFF"/>
      </a:accent3>
      <a:accent4>
        <a:srgbClr val="DADADA"/>
      </a:accent4>
      <a:accent5>
        <a:srgbClr val="AABFB7"/>
      </a:accent5>
      <a:accent6>
        <a:srgbClr val="00AA86"/>
      </a:accent6>
      <a:hlink>
        <a:srgbClr val="00DEB9"/>
      </a:hlink>
      <a:folHlink>
        <a:srgbClr val="FFFFF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126</Template>
  <TotalTime>692</TotalTime>
  <Words>776</Words>
  <Application>Microsoft Office PowerPoint</Application>
  <PresentationFormat>Экран (4:3)</PresentationFormat>
  <Paragraphs>110</Paragraphs>
  <Slides>12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</vt:lpstr>
      <vt:lpstr>Arial Narrow</vt:lpstr>
      <vt:lpstr>Calibri</vt:lpstr>
      <vt:lpstr>Copperplate Gothic Bold</vt:lpstr>
      <vt:lpstr>Franklin Gothic Medium Cond</vt:lpstr>
      <vt:lpstr>Microsoft Sans Serif</vt:lpstr>
      <vt:lpstr>Symbol</vt:lpstr>
      <vt:lpstr>126</vt:lpstr>
      <vt:lpstr>powerpoint-template</vt:lpstr>
      <vt:lpstr>Презентация PowerPoint</vt:lpstr>
      <vt:lpstr>Презентация PowerPoint</vt:lpstr>
      <vt:lpstr>Задание 22. ЕГЭ 2019          </vt:lpstr>
      <vt:lpstr>Презентация PowerPoint</vt:lpstr>
      <vt:lpstr>№ 73</vt:lpstr>
      <vt:lpstr>Соглашения:</vt:lpstr>
      <vt:lpstr>Решение:                                             210 12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ARSAGERA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Борис</dc:creator>
  <cp:lastModifiedBy>информатики учитель</cp:lastModifiedBy>
  <cp:revision>116</cp:revision>
  <dcterms:created xsi:type="dcterms:W3CDTF">2013-02-15T12:33:21Z</dcterms:created>
  <dcterms:modified xsi:type="dcterms:W3CDTF">2019-06-01T04:07:02Z</dcterms:modified>
</cp:coreProperties>
</file>