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45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279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32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2786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4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554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895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51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04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597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97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506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69CD338-F6CA-4318-8E67-151585C3AEF9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20B2385B-A84C-4BB9-AD2C-46BFD40FC79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1446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google.ru/url?sa=i&amp;rct=j&amp;q=%D0%B3%D0%BE%D0%BC%D0%BE%D0%BB%D0%BE%D0%B3%D0%B8%D1%87%D0%BD%D1%8B%D0%B5+%D0%BE%D1%80%D0%B3%D0%B0%D0%BD%D1%8B+%D0%BF%D1%80%D0%B8%D0%BC%D0%B5%D1%80%D1%8B&amp;source=images&amp;cd=&amp;cad=rja&amp;docid=QvWEfsbn5WjkBM&amp;tbnid=zwIuCFEXVTfkKM:&amp;ved=0CAUQjRw&amp;url=http://www.ebio.ru/evo02.html&amp;ei=oLuGUeuRN8Ou4QSGvIGgBQ&amp;bvm=bv.45960087,d.bGE&amp;psig=AFQjCNELriT3OWwnCR8TVEsFeIsMSMWJAg&amp;ust=1367870685924653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4.jpeg"/><Relationship Id="rId2" Type="http://schemas.openxmlformats.org/officeDocument/2006/relationships/hyperlink" Target="http://www.google.ru/url?sa=i&amp;rct=j&amp;q=%D0%BA%D1%80%D1%8B%D0%BB%D1%8C%D1%8F+%D0%BF%D1%82%D0%B8%D1%86+&amp;source=images&amp;cd=&amp;cad=rja&amp;docid=TQUy2i2TWkYJCM&amp;tbnid=Eu8NHxgVoFGmtM:&amp;ved=0CAUQjRw&amp;url=http://www.liveinternet.ru/tags/%FF%F1%F2%F0%E5%E1/&amp;ei=ebCGUefiL6TL4AScmICQBQ&amp;bvm=bv.45960087,d.bGE&amp;psig=AFQjCNGsplLNuR5bc7elWd0oNKU-8ljXvQ&amp;ust=1367867636376815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google.ru/url?sa=i&amp;rct=j&amp;q=%D0%BA%D1%80%D1%8B%D0%BB%D1%8C%D1%8F+%D0%BF%D1%82%D0%B8%D1%86+%D0%B1%D0%B0%D0%B1%D0%BE%D1%87%D0%B5%D0%BA+&amp;source=images&amp;cd=&amp;cad=rja&amp;docid=D1KwPioXYZj14M&amp;tbnid=EnjENHDwRyfgmM:&amp;ved=0CAUQjRw&amp;url=http://www.nastol.com.ua/download/350/1024x1024/&amp;ei=Fa-GUYYe6d7hBM-JgfgF&amp;bvm=bv.45960087,d.bGE&amp;psig=AFQjCNEcOX3hibG_wsVwN9eEAxxxB9IatQ&amp;ust=1367867463416974" TargetMode="External"/><Relationship Id="rId5" Type="http://schemas.openxmlformats.org/officeDocument/2006/relationships/image" Target="../media/image23.jpeg"/><Relationship Id="rId4" Type="http://schemas.openxmlformats.org/officeDocument/2006/relationships/hyperlink" Target="http://www.google.ru/url?sa=i&amp;rct=j&amp;q=%D0%BA%D1%80%D1%8B%D0%BB%D1%8C%D1%8F+%D0%BF%D1%82%D0%B8%D1%86+%D0%B1%D0%B0%D0%B1%D0%BE%D1%87%D0%B5%D0%BA+%D0%BB%D0%B5%D1%82%D1%83%D1%87%D0%B8%D1%85+%D0%BC%D1%8B%D1%88%D0%B5%D0%B9&amp;source=images&amp;cd=&amp;cad=rja&amp;docid=RLCkYPRzLxg6uM&amp;tbnid=cXB5nZJt68ZwRM:&amp;ved=0CAUQjRw&amp;url=http://www.big-animals.com/language/ru/%D0%BB%D0%B5%D1%82%D1%83%D1%87%D0%B8%D0%B5-%D0%BC%D1%8B%D1%88%D0%B8/&amp;ei=zK2GUfOGMMKJ4gTR_IG4DQ&amp;bvm=bv.45960087,d.bGE&amp;psig=AFQjCNF3O8NLWPwaNOjjICcp5VY3JTGPwA&amp;ust=1367867189003419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157192"/>
            <a:ext cx="5865912" cy="122237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Макроэволюция, её доказательства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69198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86675" y="1484784"/>
            <a:ext cx="7287883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/>
              <a:t>Ископаемые переходные формы </a:t>
            </a:r>
            <a:r>
              <a:rPr lang="ru-RU" sz="2400" dirty="0"/>
              <a:t>— это вымершие организмы, сочетающие в себе признаки более древних и эволюционно более молодых групп. </a:t>
            </a:r>
            <a:endParaRPr lang="en-US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71600" y="3501008"/>
            <a:ext cx="7287883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/>
              <a:t>Филогенетические ряды </a:t>
            </a:r>
            <a:r>
              <a:rPr lang="ru-RU" sz="2400" dirty="0"/>
              <a:t>— последовательности ископаемых форм, отражающие историческое развитие современных видов (филогенез).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308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Переходные формы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23838" y="1916832"/>
            <a:ext cx="8777318" cy="216059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Переходные формы служат доказательством эволюции, поскольку свидетельствуют об исторической связи разных групп организмов.</a:t>
            </a:r>
            <a:endParaRPr lang="ru-RU" sz="2400" dirty="0"/>
          </a:p>
        </p:txBody>
      </p:sp>
      <p:pic>
        <p:nvPicPr>
          <p:cNvPr id="1026" name="Picture 2" descr="Ответы@Mail.Ru: немецкий палеонтолог в 1861г. описал &quot;животного, покрытого перьями&quot;. Назовите ученого и какое название получил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214686"/>
            <a:ext cx="3000396" cy="2083608"/>
          </a:xfrm>
          <a:prstGeom prst="rect">
            <a:avLst/>
          </a:prstGeom>
          <a:noFill/>
        </p:spPr>
      </p:pic>
      <p:pic>
        <p:nvPicPr>
          <p:cNvPr id="1028" name="Picture 4" descr="Доказательства эволюции - 11 класс - Биология - Каталог статей - Cайт учителя биологии и географ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429132"/>
            <a:ext cx="3143272" cy="1793804"/>
          </a:xfrm>
          <a:prstGeom prst="rect">
            <a:avLst/>
          </a:prstGeom>
          <a:noFill/>
        </p:spPr>
      </p:pic>
      <p:pic>
        <p:nvPicPr>
          <p:cNvPr id="1030" name="Picture 6" descr="Семенные папоротники. Большая советская энциклопедия. поняти…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3286123"/>
            <a:ext cx="2071702" cy="26307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5357826"/>
            <a:ext cx="2071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Археоптерикс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857620" y="6215082"/>
            <a:ext cx="1523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Ихтиостег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786577" y="5929330"/>
            <a:ext cx="2214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Семенные папоротники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655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2"/>
          <p:cNvSpPr txBox="1">
            <a:spLocks/>
          </p:cNvSpPr>
          <p:nvPr/>
        </p:nvSpPr>
        <p:spPr>
          <a:xfrm>
            <a:off x="0" y="285728"/>
            <a:ext cx="8929718" cy="2428892"/>
          </a:xfrm>
          <a:prstGeom prst="rect">
            <a:avLst/>
          </a:prstGeom>
        </p:spPr>
        <p:txBody>
          <a:bodyPr rtlCol="0">
            <a:normAutofit fontScale="77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Эти открытия относятся к недавнему времени и касаются форм, называемых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Ихтиостега.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Скелет этих форм отчетливо свидетельствует о переходном характере этой группы. Хвост и лучи хвостового плавника обладают еще характерными рыбьими признаками, тогда как грудные и брюшные плавники уже изменились в передние и задние конечности, служащие для передвижения по суше. Поэтому эти формы заслуживают того, чтобы их поместить между классом рыб и классом земноводных.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2" name="Группа 5"/>
          <p:cNvGrpSpPr>
            <a:grpSpLocks/>
          </p:cNvGrpSpPr>
          <p:nvPr/>
        </p:nvGrpSpPr>
        <p:grpSpPr bwMode="auto">
          <a:xfrm>
            <a:off x="1142976" y="2857496"/>
            <a:ext cx="6357924" cy="3751247"/>
            <a:chOff x="428596" y="2071678"/>
            <a:chExt cx="8215370" cy="4393538"/>
          </a:xfrm>
        </p:grpSpPr>
        <p:pic>
          <p:nvPicPr>
            <p:cNvPr id="13" name="Рисунок 3" descr="Ichthyostegia из Гренландии (верхний девон). Реконструкция скелета.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2071678"/>
              <a:ext cx="8215370" cy="4393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1857356" y="3857346"/>
              <a:ext cx="2357454" cy="4999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77135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Нога лошади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07504" y="4617829"/>
            <a:ext cx="4763477" cy="2220466"/>
          </a:xfrm>
          <a:noFill/>
        </p:spPr>
      </p:pic>
      <p:grpSp>
        <p:nvGrpSpPr>
          <p:cNvPr id="3" name="Группа 2"/>
          <p:cNvGrpSpPr/>
          <p:nvPr/>
        </p:nvGrpSpPr>
        <p:grpSpPr>
          <a:xfrm>
            <a:off x="1510652" y="0"/>
            <a:ext cx="7633348" cy="4968552"/>
            <a:chOff x="737494" y="1916892"/>
            <a:chExt cx="8258061" cy="5682275"/>
          </a:xfrm>
        </p:grpSpPr>
        <p:pic>
          <p:nvPicPr>
            <p:cNvPr id="43010" name="Picture 2" descr="http://mirbiologii.ru/wp-content/uploads/2011/05/dokevolucii2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37494" y="1916892"/>
              <a:ext cx="8055918" cy="568227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</p:pic>
        <p:sp>
          <p:nvSpPr>
            <p:cNvPr id="5" name="TextBox 4"/>
            <p:cNvSpPr txBox="1"/>
            <p:nvPr/>
          </p:nvSpPr>
          <p:spPr>
            <a:xfrm>
              <a:off x="5423655" y="2081595"/>
              <a:ext cx="3571900" cy="2956699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ru-RU" dirty="0" smtClean="0">
                  <a:latin typeface="Arial" pitchFamily="34" charset="0"/>
                  <a:cs typeface="Arial" pitchFamily="34" charset="0"/>
                </a:rPr>
                <a:t>В результате перехода к жизни на открытых пространствах и изменения характера питания из-за остепнения произошло </a:t>
              </a:r>
              <a:r>
                <a:rPr lang="ru-RU" u="sng" dirty="0" smtClean="0">
                  <a:latin typeface="Arial" pitchFamily="34" charset="0"/>
                  <a:cs typeface="Arial" pitchFamily="34" charset="0"/>
                </a:rPr>
                <a:t>увеличение размера тела, удлинение конечности и уменьшение количества пальцев</a:t>
              </a:r>
              <a:endParaRPr lang="ru-RU" u="sng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071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Эмбриологические доказательства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6" y="1794669"/>
            <a:ext cx="3071834" cy="4525963"/>
          </a:xfrm>
        </p:spPr>
        <p:txBody>
          <a:bodyPr>
            <a:normAutofit/>
          </a:bodyPr>
          <a:lstStyle/>
          <a:p>
            <a:pPr algn="just"/>
            <a:r>
              <a:rPr lang="ru-RU" sz="2400" i="1" u="sng" dirty="0" smtClean="0"/>
              <a:t>Эмбриология</a:t>
            </a:r>
            <a:r>
              <a:rPr lang="ru-RU" sz="2400" u="sng" dirty="0" smtClean="0"/>
              <a:t> </a:t>
            </a:r>
            <a:r>
              <a:rPr lang="ru-RU" sz="2400" dirty="0" smtClean="0"/>
              <a:t>– это наука, изучающая зародышевое развитие организмов.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3571876"/>
            <a:ext cx="8001000" cy="97155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Arial" pitchFamily="34" charset="0"/>
              <a:buChar char="•"/>
              <a:tabLst/>
              <a:defRPr/>
            </a:pP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357158" y="3214689"/>
            <a:ext cx="8102600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ru-RU" sz="1600" dirty="0">
              <a:latin typeface="+mn-lt"/>
            </a:endParaRPr>
          </a:p>
        </p:txBody>
      </p:sp>
      <p:pic>
        <p:nvPicPr>
          <p:cNvPr id="41988" name="Picture 4" descr="Сходство стадий эмбрионального развития позвоночны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1840" y="1664478"/>
            <a:ext cx="5643602" cy="47863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985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Эмбриологические доказательства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многоклеточных животных из оплодотворённого яйца.</a:t>
            </a:r>
          </a:p>
          <a:p>
            <a:r>
              <a:rPr lang="ru-RU" dirty="0" smtClean="0"/>
              <a:t>Сходство зародышевого развития животных.</a:t>
            </a:r>
          </a:p>
          <a:p>
            <a:r>
              <a:rPr lang="ru-RU" dirty="0" smtClean="0"/>
              <a:t>Расхождение признаков зародышей в процессе эмбрионального развития.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5571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71600" y="2492896"/>
            <a:ext cx="7200800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К. Бэр в начале XIX в. сформулировал закон зародышевого сходства: </a:t>
            </a:r>
            <a:r>
              <a:rPr lang="ru-RU" sz="2400" b="1" dirty="0"/>
              <a:t>чем более ранние стадии индивидуального развития исследуются, тем больше сходства обнаруживается между разными организмами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2781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Биогенетический закон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1566506"/>
          </a:xfrm>
        </p:spPr>
        <p:txBody>
          <a:bodyPr>
            <a:noAutofit/>
          </a:bodyPr>
          <a:lstStyle/>
          <a:p>
            <a:pPr algn="just"/>
            <a:r>
              <a:rPr lang="ru-RU" sz="2400" i="1" u="sng" dirty="0" smtClean="0"/>
              <a:t>Биогенетический закон</a:t>
            </a:r>
            <a:r>
              <a:rPr lang="ru-RU" sz="2400" i="1" dirty="0"/>
              <a:t>:</a:t>
            </a:r>
            <a:r>
              <a:rPr lang="ru-RU" sz="2400" i="1" dirty="0" smtClean="0"/>
              <a:t> </a:t>
            </a:r>
            <a:r>
              <a:rPr lang="ru-RU" sz="2400" dirty="0" smtClean="0"/>
              <a:t>индивидуальное развитие особи (онтогенез) является коротким и быстрым повторением (рекапитуляцией) важнейших этапов эволюции вида (филогенеза).</a:t>
            </a:r>
          </a:p>
          <a:p>
            <a:pPr algn="just">
              <a:buNone/>
            </a:pPr>
            <a:r>
              <a:rPr lang="ru-RU" sz="2400" dirty="0" smtClean="0"/>
              <a:t>					Э. Геккель и Ф. Мюллер (1866)</a:t>
            </a:r>
          </a:p>
          <a:p>
            <a:pPr algn="just"/>
            <a:endParaRPr lang="ru-RU" sz="2400" dirty="0"/>
          </a:p>
        </p:txBody>
      </p:sp>
      <p:pic>
        <p:nvPicPr>
          <p:cNvPr id="4" name="Picture 6" descr="25_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57224" y="3811539"/>
            <a:ext cx="2130451" cy="3046461"/>
          </a:xfrm>
          <a:prstGeom prst="rect">
            <a:avLst/>
          </a:prstGeom>
          <a:solidFill>
            <a:srgbClr val="CCFF99"/>
          </a:solidFill>
        </p:spPr>
      </p:pic>
      <p:pic>
        <p:nvPicPr>
          <p:cNvPr id="5" name="Picture 9" descr="43_1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11627" y="3873711"/>
            <a:ext cx="2192623" cy="298428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6" name="Picture 11" descr="43_1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72828" y="3811539"/>
            <a:ext cx="2051698" cy="304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91320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786874" cy="11429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</a:rPr>
              <a:t>Сравнительно-анатомические доказательства</a:t>
            </a:r>
            <a:endParaRPr lang="ru-RU" sz="32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5" name="Picture 4" descr="http://www.ebio.ru/images/11010306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888832"/>
            <a:ext cx="7513927" cy="462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35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46930"/>
            <a:ext cx="8136904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Сравнительно-анатомические</a:t>
            </a:r>
            <a:br>
              <a:rPr lang="ru-RU" b="1" dirty="0" smtClean="0"/>
            </a:br>
            <a:r>
              <a:rPr lang="ru-RU" b="1" dirty="0" smtClean="0"/>
              <a:t>Доказательства эволюции</a:t>
            </a:r>
            <a:endParaRPr lang="ru-RU" dirty="0"/>
          </a:p>
        </p:txBody>
      </p:sp>
      <p:pic>
        <p:nvPicPr>
          <p:cNvPr id="4" name="Picture 4" descr="44_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431" y="4941168"/>
            <a:ext cx="4022644" cy="178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44_1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4507" y="4941168"/>
            <a:ext cx="3888556" cy="1787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945269" y="2265486"/>
            <a:ext cx="2400178" cy="587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гомологи</a:t>
            </a: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2659780" y="2913558"/>
            <a:ext cx="2567043" cy="5874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аналоги</a:t>
            </a:r>
          </a:p>
        </p:txBody>
      </p:sp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4445730" y="3560190"/>
            <a:ext cx="2568533" cy="58889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рудименты</a:t>
            </a:r>
          </a:p>
        </p:txBody>
      </p:sp>
      <p:sp>
        <p:nvSpPr>
          <p:cNvPr id="10" name="Rectangle 13"/>
          <p:cNvSpPr>
            <a:spLocks noChangeArrowheads="1"/>
          </p:cNvSpPr>
          <p:nvPr/>
        </p:nvSpPr>
        <p:spPr bwMode="auto">
          <a:xfrm>
            <a:off x="5731614" y="4202849"/>
            <a:ext cx="2568533" cy="58889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атавизмы</a:t>
            </a:r>
          </a:p>
        </p:txBody>
      </p:sp>
    </p:spTree>
    <p:extLst>
      <p:ext uri="{BB962C8B-B14F-4D97-AF65-F5344CB8AC3E}">
        <p14:creationId xmlns:p14="http://schemas.microsoft.com/office/powerpoint/2010/main" val="87536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Макроэволюция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636912"/>
            <a:ext cx="8624918" cy="2304256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3200" i="1" dirty="0" smtClean="0">
                <a:solidFill>
                  <a:srgbClr val="FF0000"/>
                </a:solidFill>
              </a:rPr>
              <a:t>Макроэволюция органического мира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— это процесс формирования крупных систематических единиц (из видов — новых родов, из родов — новых семейств и т.д.) в ходе эволюции на протяжении всей истории Земли</a:t>
            </a:r>
          </a:p>
        </p:txBody>
      </p:sp>
    </p:spTree>
    <p:extLst>
      <p:ext uri="{BB962C8B-B14F-4D97-AF65-F5344CB8AC3E}">
        <p14:creationId xmlns:p14="http://schemas.microsoft.com/office/powerpoint/2010/main" val="284627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Гомологичные органы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2996952"/>
            <a:ext cx="8553480" cy="1540768"/>
          </a:xfrm>
          <a:solidFill>
            <a:srgbClr val="FFFF66"/>
          </a:solidFill>
        </p:spPr>
        <p:txBody>
          <a:bodyPr>
            <a:noAutofit/>
          </a:bodyPr>
          <a:lstStyle/>
          <a:p>
            <a:r>
              <a:rPr lang="ru-RU" sz="2800" i="1" u="sng" dirty="0" smtClean="0"/>
              <a:t>Гомологичные органы </a:t>
            </a:r>
            <a:r>
              <a:rPr lang="ru-RU" sz="2800" dirty="0" smtClean="0"/>
              <a:t>– это органы, имеющие одинаковый план строения, развивающиеся из сходных зачатков и одинаково расположенные, но выполняющие разные функции.</a:t>
            </a:r>
          </a:p>
        </p:txBody>
      </p:sp>
    </p:spTree>
    <p:extLst>
      <p:ext uri="{BB962C8B-B14F-4D97-AF65-F5344CB8AC3E}">
        <p14:creationId xmlns:p14="http://schemas.microsoft.com/office/powerpoint/2010/main" val="1463660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870120"/>
            <a:ext cx="9144000" cy="84124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Примеры гомологичных органов у растений</a:t>
            </a:r>
            <a:endParaRPr lang="ru-RU" sz="2800" b="1" dirty="0"/>
          </a:p>
        </p:txBody>
      </p:sp>
      <p:pic>
        <p:nvPicPr>
          <p:cNvPr id="6" name="Picture 2" descr="Примерами гомологичных органов у растений являются: Это все видоизмененные листья. Колючки кактуса. Усики гороха. Иглы барбариса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503372"/>
            <a:ext cx="19939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7"/>
          <p:cNvSpPr txBox="1">
            <a:spLocks/>
          </p:cNvSpPr>
          <p:nvPr/>
        </p:nvSpPr>
        <p:spPr>
          <a:xfrm>
            <a:off x="611560" y="1812783"/>
            <a:ext cx="8007350" cy="7143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все видоизмененные листья</a:t>
            </a:r>
          </a:p>
        </p:txBody>
      </p:sp>
      <p:pic>
        <p:nvPicPr>
          <p:cNvPr id="8" name="Picture 4" descr="Примерами гомологичных органов у растений являются: Это все видоизмененные листья. Колючки кактуса. Усики гороха. Иглы барбарис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2646248"/>
            <a:ext cx="2447925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Примерами гомологичных органов у растений являются: Это все видоизмененные листья. Колючки кактуса. Усики гороха. Иглы барбариса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4" y="2646248"/>
            <a:ext cx="2894143" cy="289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6000760" y="5575206"/>
            <a:ext cx="28127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Колючки кактуса</a:t>
            </a:r>
          </a:p>
        </p:txBody>
      </p:sp>
      <p:sp>
        <p:nvSpPr>
          <p:cNvPr id="11" name="Прямоугольник 9"/>
          <p:cNvSpPr>
            <a:spLocks noChangeArrowheads="1"/>
          </p:cNvSpPr>
          <p:nvPr/>
        </p:nvSpPr>
        <p:spPr bwMode="auto">
          <a:xfrm>
            <a:off x="500034" y="5789520"/>
            <a:ext cx="21850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Усики гороха</a:t>
            </a:r>
          </a:p>
        </p:txBody>
      </p:sp>
      <p:sp>
        <p:nvSpPr>
          <p:cNvPr id="12" name="Прямоугольник 10"/>
          <p:cNvSpPr>
            <a:spLocks noChangeArrowheads="1"/>
          </p:cNvSpPr>
          <p:nvPr/>
        </p:nvSpPr>
        <p:spPr bwMode="auto">
          <a:xfrm>
            <a:off x="3000364" y="6218148"/>
            <a:ext cx="27229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/>
              <a:t>Иглы барбариса</a:t>
            </a:r>
          </a:p>
        </p:txBody>
      </p:sp>
    </p:spTree>
    <p:extLst>
      <p:ext uri="{BB962C8B-B14F-4D97-AF65-F5344CB8AC3E}">
        <p14:creationId xmlns:p14="http://schemas.microsoft.com/office/powerpoint/2010/main" val="423992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Аналогичные органы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Главный признак аналогии – сходство функций вне связи со строением и происхождением. </a:t>
            </a:r>
          </a:p>
          <a:p>
            <a:pPr algn="just"/>
            <a:r>
              <a:rPr lang="ru-RU" sz="2800" dirty="0" smtClean="0"/>
              <a:t>Аналогичные органы – результат конвергенции.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4272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Аналогичные органы</a:t>
            </a:r>
            <a:endParaRPr lang="ru-RU" dirty="0"/>
          </a:p>
        </p:txBody>
      </p:sp>
      <p:pic>
        <p:nvPicPr>
          <p:cNvPr id="5" name="Picture 16" descr="http://www.ice-scream.ru/images/img/hawk0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23678"/>
            <a:ext cx="4224337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15"/>
          <p:cNvSpPr txBox="1">
            <a:spLocks/>
          </p:cNvSpPr>
          <p:nvPr/>
        </p:nvSpPr>
        <p:spPr>
          <a:xfrm>
            <a:off x="191598" y="5566569"/>
            <a:ext cx="4643438" cy="10207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Крылья – это…</a:t>
            </a:r>
          </a:p>
        </p:txBody>
      </p:sp>
      <p:pic>
        <p:nvPicPr>
          <p:cNvPr id="7" name="Picture 2" descr="http://www.big-animals.com/wp-content/uploads/2011/03/Myotis_Bechsteinii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133600"/>
            <a:ext cx="339090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http://www.nastol.com.ua/pic/201105/1024x1024/nastol.com.ua-350.jp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76600" y="3644900"/>
            <a:ext cx="2162175" cy="21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5795963" y="4389090"/>
            <a:ext cx="3124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Видоизменённые передние конечности</a:t>
            </a: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2916238" y="5876925"/>
            <a:ext cx="31686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Складки хитинового покрова</a:t>
            </a: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65100" y="4437063"/>
            <a:ext cx="2833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Кожная перепонка</a:t>
            </a:r>
          </a:p>
        </p:txBody>
      </p:sp>
    </p:spTree>
    <p:extLst>
      <p:ext uri="{BB962C8B-B14F-4D97-AF65-F5344CB8AC3E}">
        <p14:creationId xmlns:p14="http://schemas.microsoft.com/office/powerpoint/2010/main" val="268913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Аналогичные органы у растений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827088" y="5057775"/>
            <a:ext cx="8316912" cy="180022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– колючка барбариса возникают из листьев;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 – белой акации из прилистников;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 – боярышника – из побега;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– ежевики – из коры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http://files.school-collection.edu.ru/dlrstore/757d9cb4-88a7-48c8-a9a5-be5a24e70ebc/%5bBI9ZD_10-08%5d_%5bIL_02%5d-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7704" y="1966099"/>
            <a:ext cx="4781832" cy="307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2392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рудименты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Рудименты – недоразвитые органы, утратившие в ходе эволюции свои биологические функции.</a:t>
            </a:r>
            <a:endParaRPr lang="ru-RU" dirty="0"/>
          </a:p>
        </p:txBody>
      </p:sp>
      <p:pic>
        <p:nvPicPr>
          <p:cNvPr id="4" name="Picture 4" descr="44_1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357562"/>
            <a:ext cx="6678629" cy="296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7801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атавизмы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некоторых особей рудименты могут развиваться в органы нормальных размеров. Такой возврат к строению органа предковых форм называют </a:t>
            </a:r>
            <a:r>
              <a:rPr lang="ru-RU" i="1" u="sng" dirty="0" smtClean="0"/>
              <a:t>атавизмом</a:t>
            </a:r>
            <a:endParaRPr lang="ru-RU" i="1" u="sng" dirty="0"/>
          </a:p>
        </p:txBody>
      </p:sp>
      <p:pic>
        <p:nvPicPr>
          <p:cNvPr id="4" name="Picture 5" descr="44_17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3501008"/>
            <a:ext cx="5794930" cy="266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34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Молекулярно-генетические доказательства эволюции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400" dirty="0"/>
              <a:t> </a:t>
            </a:r>
            <a:r>
              <a:rPr lang="ru-RU" sz="2400" dirty="0" smtClean="0"/>
              <a:t>У </a:t>
            </a:r>
            <a:r>
              <a:rPr lang="ru-RU" sz="2400" dirty="0"/>
              <a:t>всех организмов наследственная информация хранится в ДНК, состоящей из четырех типов </a:t>
            </a:r>
            <a:r>
              <a:rPr lang="ru-RU" sz="2400" dirty="0" smtClean="0"/>
              <a:t>нуклеотидов.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/>
              <a:t>ДНК входит в состав хромосом, количество которых является видовой </a:t>
            </a:r>
            <a:r>
              <a:rPr lang="ru-RU" sz="2400" dirty="0" smtClean="0"/>
              <a:t>характеристикой.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400" dirty="0"/>
              <a:t> Расшифровка наследственной информации у всех организмов происходит в процессе транскрипции и трансляции с участием </a:t>
            </a:r>
            <a:r>
              <a:rPr lang="ru-RU" sz="2400" dirty="0" err="1"/>
              <a:t>иРНК</a:t>
            </a:r>
            <a:r>
              <a:rPr lang="ru-RU" sz="2400" dirty="0"/>
              <a:t> и </a:t>
            </a:r>
            <a:r>
              <a:rPr lang="ru-RU" sz="2400" dirty="0" err="1"/>
              <a:t>тРНК</a:t>
            </a:r>
            <a:r>
              <a:rPr lang="ru-RU" sz="2400" dirty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4356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конец</a:t>
            </a:r>
            <a:endParaRPr lang="en-US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94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790944"/>
            <a:ext cx="8686800" cy="10275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СХОДСТВА микро- и макроэволюции</a:t>
            </a:r>
            <a:endParaRPr lang="ru-RU" sz="32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42910" y="1869948"/>
            <a:ext cx="3500430" cy="1130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Микроэволюция    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438" y="3717032"/>
            <a:ext cx="8215370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Действуют те же процессы – борьба за существование, естественный отбор и связанное с ним вымирание.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/>
              <a:t>Носят дивергентный характер</a:t>
            </a:r>
            <a:endParaRPr lang="ru-RU" sz="28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67678" y="1869948"/>
            <a:ext cx="2899130" cy="1130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Макроэволюция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64284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353" y="620688"/>
            <a:ext cx="8208912" cy="149961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РАЗЛИЧИЯ МИКРО- И МАКРОЭВОЛЮЦИИ</a:t>
            </a:r>
            <a:endParaRPr lang="ru-RU" sz="32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271" y="3573017"/>
            <a:ext cx="4464496" cy="788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/>
              <a:t>Образование из популяций новых подвидов, из подвидов – видов .</a:t>
            </a:r>
            <a:endParaRPr lang="ru-RU" sz="2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271" y="4484903"/>
            <a:ext cx="4464496" cy="6722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/>
              <a:t>Происходит в относительно короткое время</a:t>
            </a:r>
            <a:endParaRPr lang="ru-RU" sz="2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5315976"/>
            <a:ext cx="4464496" cy="489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Происходит внутри вида</a:t>
            </a:r>
            <a:endParaRPr lang="ru-RU" sz="2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9552" y="2405475"/>
            <a:ext cx="3600400" cy="7858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 Микроэволюция    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58383" y="2405474"/>
            <a:ext cx="3497530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Макроэволюция</a:t>
            </a:r>
            <a:endParaRPr lang="ru-RU" sz="28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9504" y="3573017"/>
            <a:ext cx="4284984" cy="78865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/>
              <a:t>Образование из видов новых родов, из родов – семейств и т. д.</a:t>
            </a:r>
            <a:endParaRPr lang="ru-RU" sz="2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9809" y="4485500"/>
            <a:ext cx="4314679" cy="6716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200" dirty="0" smtClean="0"/>
              <a:t>Происходит за длительное время (исторические эпохи)</a:t>
            </a:r>
            <a:endParaRPr lang="ru-RU" sz="22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49809" y="5315977"/>
            <a:ext cx="4314679" cy="4892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/>
              <a:t>Надвидовая эволюция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47461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2132856"/>
            <a:ext cx="7560840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Результатом макроэволюционных процессов становятся </a:t>
            </a:r>
            <a:r>
              <a:rPr lang="ru-RU" sz="2800" u="sng" dirty="0"/>
              <a:t>существенные</a:t>
            </a:r>
            <a:r>
              <a:rPr lang="ru-RU" sz="2800" dirty="0"/>
              <a:t> изменения внешнего строения и физиологии организмов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2005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Тезисы для доказательства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/>
              <a:t>Единство </a:t>
            </a:r>
            <a:r>
              <a:rPr lang="ru-RU" sz="2800" dirty="0"/>
              <a:t>происхождения жизни (наличие общих признаков у всех живых организмов). </a:t>
            </a:r>
            <a:endParaRPr lang="ru-RU" sz="28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/>
              <a:t>Родственные </a:t>
            </a:r>
            <a:r>
              <a:rPr lang="ru-RU" sz="2800" dirty="0"/>
              <a:t>связи между современными и вымершими организмами или между организмами в крупной систематической </a:t>
            </a:r>
            <a:r>
              <a:rPr lang="ru-RU" sz="2800" dirty="0" smtClean="0"/>
              <a:t>группе.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800" dirty="0" smtClean="0"/>
              <a:t>Действие </a:t>
            </a:r>
            <a:r>
              <a:rPr lang="ru-RU" sz="2800" dirty="0"/>
              <a:t>движущих сил эволюции (факты, подтверждающие действие естественного отбора).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953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Доказательства макроэволюции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8313" y="1052513"/>
            <a:ext cx="7686675" cy="439737"/>
          </a:xfrm>
          <a:prstGeom prst="rect">
            <a:avLst/>
          </a:prstGeom>
        </p:spPr>
        <p:txBody>
          <a:bodyPr vert="horz" rtlCol="0" anchor="ctr">
            <a:normAutofit fontScale="7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Группа 23"/>
          <p:cNvGrpSpPr>
            <a:grpSpLocks/>
          </p:cNvGrpSpPr>
          <p:nvPr/>
        </p:nvGrpSpPr>
        <p:grpSpPr bwMode="auto">
          <a:xfrm>
            <a:off x="179512" y="2564472"/>
            <a:ext cx="8673770" cy="3899436"/>
            <a:chOff x="144791" y="221047"/>
            <a:chExt cx="8673831" cy="3897167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2746349" y="221047"/>
              <a:ext cx="3643364" cy="1076591"/>
            </a:xfrm>
            <a:prstGeom prst="rect">
              <a:avLst/>
            </a:pr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3200" dirty="0" smtClean="0"/>
                <a:t>Доказательства макроэволюции</a:t>
              </a:r>
              <a:endParaRPr lang="ru-RU" sz="3200" dirty="0"/>
            </a:p>
          </p:txBody>
        </p:sp>
        <p:sp>
          <p:nvSpPr>
            <p:cNvPr id="7" name="TextBox 6"/>
            <p:cNvSpPr>
              <a:spLocks noChangeArrowheads="1"/>
            </p:cNvSpPr>
            <p:nvPr/>
          </p:nvSpPr>
          <p:spPr bwMode="auto">
            <a:xfrm>
              <a:off x="144791" y="2220147"/>
              <a:ext cx="2964698" cy="461396"/>
            </a:xfrm>
            <a:custGeom>
              <a:avLst/>
              <a:gdLst>
                <a:gd name="T0" fmla="*/ 0 w 2643206"/>
                <a:gd name="T1" fmla="*/ 0 h 646331"/>
                <a:gd name="T2" fmla="*/ 2643206 w 2643206"/>
                <a:gd name="T3" fmla="*/ 0 h 646331"/>
                <a:gd name="T4" fmla="*/ 2643206 w 2643206"/>
                <a:gd name="T5" fmla="*/ 646331 h 646331"/>
                <a:gd name="T6" fmla="*/ 0 w 2643206"/>
                <a:gd name="T7" fmla="*/ 646331 h 646331"/>
                <a:gd name="T8" fmla="*/ 0 w 2643206"/>
                <a:gd name="T9" fmla="*/ 0 h 646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43206"/>
                <a:gd name="T16" fmla="*/ 0 h 646331"/>
                <a:gd name="T17" fmla="*/ 2643206 w 2643206"/>
                <a:gd name="T18" fmla="*/ 646331 h 646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43206" h="646331">
                  <a:moveTo>
                    <a:pt x="0" y="0"/>
                  </a:moveTo>
                  <a:lnTo>
                    <a:pt x="2643206" y="0"/>
                  </a:lnTo>
                  <a:lnTo>
                    <a:pt x="2643206" y="646331"/>
                  </a:lnTo>
                  <a:lnTo>
                    <a:pt x="0" y="64633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Палеонтологические</a:t>
              </a:r>
              <a:endPara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6150129" y="2220147"/>
              <a:ext cx="2668493" cy="446016"/>
            </a:xfrm>
            <a:prstGeom prst="rect">
              <a:avLst/>
            </a:pr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300" b="1" dirty="0" smtClean="0"/>
                <a:t>Эмбриологические</a:t>
              </a:r>
              <a:endParaRPr lang="ru-RU" sz="23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22541" y="2220147"/>
              <a:ext cx="2290983" cy="830514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 prstMaterial="metal"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Сравнительно-анатомические</a:t>
              </a:r>
              <a:endParaRPr lang="ru-RU" sz="24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cxnSp>
          <p:nvCxnSpPr>
            <p:cNvPr id="10" name="Прямая со стрелкой 9"/>
            <p:cNvCxnSpPr>
              <a:stCxn id="6" idx="2"/>
            </p:cNvCxnSpPr>
            <p:nvPr/>
          </p:nvCxnSpPr>
          <p:spPr>
            <a:xfrm rot="5400000">
              <a:off x="2624429" y="276545"/>
              <a:ext cx="922509" cy="29646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stCxn id="6" idx="2"/>
              <a:endCxn id="9" idx="0"/>
            </p:cNvCxnSpPr>
            <p:nvPr/>
          </p:nvCxnSpPr>
          <p:spPr>
            <a:xfrm>
              <a:off x="4568031" y="1297638"/>
              <a:ext cx="2" cy="92250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 стрелкой 11"/>
            <p:cNvCxnSpPr>
              <a:stCxn id="6" idx="2"/>
              <a:endCxn id="8" idx="0"/>
            </p:cNvCxnSpPr>
            <p:nvPr/>
          </p:nvCxnSpPr>
          <p:spPr>
            <a:xfrm>
              <a:off x="4568031" y="1297638"/>
              <a:ext cx="2916345" cy="92250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6"/>
            <p:cNvSpPr>
              <a:spLocks noChangeArrowheads="1"/>
            </p:cNvSpPr>
            <p:nvPr/>
          </p:nvSpPr>
          <p:spPr bwMode="auto">
            <a:xfrm>
              <a:off x="457843" y="3287701"/>
              <a:ext cx="2964698" cy="830513"/>
            </a:xfrm>
            <a:custGeom>
              <a:avLst/>
              <a:gdLst>
                <a:gd name="T0" fmla="*/ 0 w 2643206"/>
                <a:gd name="T1" fmla="*/ 0 h 646331"/>
                <a:gd name="T2" fmla="*/ 2643206 w 2643206"/>
                <a:gd name="T3" fmla="*/ 0 h 646331"/>
                <a:gd name="T4" fmla="*/ 2643206 w 2643206"/>
                <a:gd name="T5" fmla="*/ 646331 h 646331"/>
                <a:gd name="T6" fmla="*/ 0 w 2643206"/>
                <a:gd name="T7" fmla="*/ 646331 h 646331"/>
                <a:gd name="T8" fmla="*/ 0 w 2643206"/>
                <a:gd name="T9" fmla="*/ 0 h 646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43206"/>
                <a:gd name="T16" fmla="*/ 0 h 646331"/>
                <a:gd name="T17" fmla="*/ 2643206 w 2643206"/>
                <a:gd name="T18" fmla="*/ 646331 h 646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43206" h="646331">
                  <a:moveTo>
                    <a:pt x="0" y="0"/>
                  </a:moveTo>
                  <a:lnTo>
                    <a:pt x="2643206" y="0"/>
                  </a:lnTo>
                  <a:lnTo>
                    <a:pt x="2643206" y="646331"/>
                  </a:lnTo>
                  <a:lnTo>
                    <a:pt x="0" y="646331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>
              <a:solidFill>
                <a:schemeClr val="accent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Молекулярно-генетические</a:t>
              </a:r>
              <a:endPara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14" name="Прямая со стрелкой 13"/>
            <p:cNvCxnSpPr>
              <a:stCxn id="6" idx="2"/>
            </p:cNvCxnSpPr>
            <p:nvPr/>
          </p:nvCxnSpPr>
          <p:spPr>
            <a:xfrm flipH="1">
              <a:off x="2854802" y="1297638"/>
              <a:ext cx="1713229" cy="199006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108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Некоторые из раскопок палеонтологии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067944" y="5353463"/>
            <a:ext cx="4400550" cy="9286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+mn-ea"/>
                <a:cs typeface="+mn-cs"/>
              </a:rPr>
              <a:t>Скелет ископаемого котилозавтра сеймурии, занимавшей промежуточное положение между амфибиями и рептилиями.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2565606" cy="3086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23132" y="5295179"/>
            <a:ext cx="3348037" cy="4095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Окаменевшие яйца динозавров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2120" y="2143116"/>
            <a:ext cx="1869506" cy="315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361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11417"/>
            <a:ext cx="8172400" cy="1000132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/>
              <a:t>Палеонтологические Доказательства</a:t>
            </a:r>
            <a:endParaRPr lang="ru-RU" sz="3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1520" y="1925270"/>
            <a:ext cx="7632700" cy="16379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ископаемые остатки;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ископаемые переходные формы;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филогенетические ряды</a:t>
            </a:r>
          </a:p>
        </p:txBody>
      </p:sp>
      <p:pic>
        <p:nvPicPr>
          <p:cNvPr id="5" name="Picture 7" descr="43_1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4" y="3861048"/>
            <a:ext cx="5364163" cy="269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43_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128" y="3376597"/>
            <a:ext cx="3309939" cy="3309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325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</TotalTime>
  <Words>652</Words>
  <Application>Microsoft Office PowerPoint</Application>
  <PresentationFormat>Экран (4:3)</PresentationFormat>
  <Paragraphs>89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Tw Cen MT</vt:lpstr>
      <vt:lpstr>Tw Cen MT Condensed</vt:lpstr>
      <vt:lpstr>Wingdings</vt:lpstr>
      <vt:lpstr>Wingdings 2</vt:lpstr>
      <vt:lpstr>Wingdings 3</vt:lpstr>
      <vt:lpstr>Интеграл</vt:lpstr>
      <vt:lpstr>Макроэволюция, её доказательства</vt:lpstr>
      <vt:lpstr>Макроэволюция</vt:lpstr>
      <vt:lpstr>СХОДСТВА микро- и макроэволюции</vt:lpstr>
      <vt:lpstr>РАЗЛИЧИЯ МИКРО- И МАКРОЭВОЛЮЦИИ</vt:lpstr>
      <vt:lpstr>Презентация PowerPoint</vt:lpstr>
      <vt:lpstr>Тезисы для доказательства</vt:lpstr>
      <vt:lpstr>Доказательства макроэволюции</vt:lpstr>
      <vt:lpstr>Некоторые из раскопок палеонтологии</vt:lpstr>
      <vt:lpstr>Палеонтологические Доказательства</vt:lpstr>
      <vt:lpstr>Презентация PowerPoint</vt:lpstr>
      <vt:lpstr>Переходные формы</vt:lpstr>
      <vt:lpstr>Презентация PowerPoint</vt:lpstr>
      <vt:lpstr>Презентация PowerPoint</vt:lpstr>
      <vt:lpstr>Эмбриологические доказательства </vt:lpstr>
      <vt:lpstr>Эмбриологические доказательства</vt:lpstr>
      <vt:lpstr>Презентация PowerPoint</vt:lpstr>
      <vt:lpstr>Биогенетический закон</vt:lpstr>
      <vt:lpstr>Сравнительно-анатомические доказательства</vt:lpstr>
      <vt:lpstr>Сравнительно-анатомические Доказательства эволюции</vt:lpstr>
      <vt:lpstr>Гомологичные органы</vt:lpstr>
      <vt:lpstr>Примеры гомологичных органов у растений</vt:lpstr>
      <vt:lpstr>Аналогичные органы</vt:lpstr>
      <vt:lpstr>Аналогичные органы</vt:lpstr>
      <vt:lpstr>Аналогичные органы у растений</vt:lpstr>
      <vt:lpstr>рудименты</vt:lpstr>
      <vt:lpstr>атавизмы</vt:lpstr>
      <vt:lpstr>Молекулярно-генетические доказательства эволюции</vt:lpstr>
      <vt:lpstr>конец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Макроэволюция, её доказательства</dc:title>
  <dc:creator>Уладзіслаў Панежанка</dc:creator>
  <cp:lastModifiedBy>Уладзіслаў Панежанка</cp:lastModifiedBy>
  <cp:revision>1</cp:revision>
  <dcterms:created xsi:type="dcterms:W3CDTF">2019-03-10T08:56:07Z</dcterms:created>
  <dcterms:modified xsi:type="dcterms:W3CDTF">2019-03-10T08:57:27Z</dcterms:modified>
</cp:coreProperties>
</file>