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66" r:id="rId3"/>
    <p:sldId id="257" r:id="rId4"/>
    <p:sldId id="258" r:id="rId5"/>
    <p:sldId id="259" r:id="rId6"/>
    <p:sldId id="269" r:id="rId7"/>
    <p:sldId id="270" r:id="rId8"/>
    <p:sldId id="272" r:id="rId9"/>
    <p:sldId id="273" r:id="rId10"/>
    <p:sldId id="260" r:id="rId11"/>
    <p:sldId id="261" r:id="rId12"/>
    <p:sldId id="264" r:id="rId13"/>
    <p:sldId id="267" r:id="rId14"/>
    <p:sldId id="271" r:id="rId15"/>
    <p:sldId id="268" r:id="rId16"/>
    <p:sldId id="262" r:id="rId17"/>
    <p:sldId id="265" r:id="rId18"/>
    <p:sldId id="274" r:id="rId19"/>
    <p:sldId id="275" r:id="rId20"/>
    <p:sldId id="276" r:id="rId21"/>
    <p:sldId id="277" r:id="rId22"/>
    <p:sldId id="278" r:id="rId23"/>
    <p:sldId id="280" r:id="rId24"/>
    <p:sldId id="281" r:id="rId25"/>
    <p:sldId id="279" r:id="rId26"/>
    <p:sldId id="289" r:id="rId27"/>
    <p:sldId id="290" r:id="rId28"/>
    <p:sldId id="291" r:id="rId29"/>
    <p:sldId id="282" r:id="rId30"/>
    <p:sldId id="283" r:id="rId31"/>
    <p:sldId id="263" r:id="rId32"/>
    <p:sldId id="284" r:id="rId33"/>
    <p:sldId id="288" r:id="rId34"/>
    <p:sldId id="285" r:id="rId35"/>
    <p:sldId id="286" r:id="rId36"/>
    <p:sldId id="287" r:id="rId37"/>
    <p:sldId id="292" r:id="rId38"/>
    <p:sldId id="293" r:id="rId39"/>
    <p:sldId id="294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11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589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811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77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7/6/2016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7428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169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94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6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9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692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t>7/6/2016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136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7/6/2016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5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208030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ОПТИЧЕСКИЕ ИЛЛЮЗИИ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120353"/>
            <a:ext cx="12192000" cy="1634526"/>
          </a:xfrm>
        </p:spPr>
        <p:txBody>
          <a:bodyPr>
            <a:noAutofit/>
          </a:bodyPr>
          <a:lstStyle/>
          <a:p>
            <a:r>
              <a:rPr lang="ru-RU" sz="2400" dirty="0"/>
              <a:t>На пути от ваших глаз к мозгу многое может потеряться. В большинстве случаев эта система работает отлично. Ваши глаза стремительно и практически незаметно двигаются из стороны в сторону, доставляя мозгу разрозненные картинки происходящего. Мозг же упорядочивает их, определяет контекст, складывая кусочки головоломки в то, что имеет смысл.</a:t>
            </a:r>
          </a:p>
          <a:p>
            <a:pPr algn="just"/>
            <a:r>
              <a:rPr lang="ru-RU" sz="2400" dirty="0"/>
              <a:t>Например, вы стоите на углу улицы, автомобили проезжают по пешеходному переходу, а светофор горит красным светом. Кусочки информации складываются в вывод: сейчас не самое лучшее время, чтобы переходить улицу. Чаще всего это работает отлично, но иногда, несмотря на то что ваши глаза отправляют визуальные сигналы, мозг в попытке расшифровать их делает ошибку.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191441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Ocy;&amp;pcy;&amp;tcy;&amp;icy;&amp;chcy;&amp;iecy;&amp;scy;&amp;kcy;&amp;icy;&amp;iecy; &amp;icy;&amp;lcy;&amp;lcy;&amp;yucy;&amp;zcy;&amp;icy;&amp;icy;. &amp;Kcy;&amp;ucy;&amp;b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87261" y="372946"/>
            <a:ext cx="5976118" cy="6144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7172" y="2497581"/>
            <a:ext cx="4564828" cy="68951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400" dirty="0" smtClean="0"/>
              <a:t>Два </a:t>
            </a:r>
            <a:r>
              <a:rPr lang="ru-RU" sz="2400" dirty="0"/>
              <a:t>цветных куба. Оранжевый куб находится внутри или снаружи?</a:t>
            </a:r>
          </a:p>
        </p:txBody>
      </p:sp>
    </p:spTree>
    <p:extLst>
      <p:ext uri="{BB962C8B-B14F-4D97-AF65-F5344CB8AC3E}">
        <p14:creationId xmlns:p14="http://schemas.microsoft.com/office/powerpoint/2010/main" val="1829523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Zcy;&amp;dcy;&amp;acy;&amp;ncy;&amp;icy;&amp;iecy; &amp;ncy;&amp;acy; &amp;pcy;&amp;iecy;&amp;rcy;&amp;iecy;&amp;dcy;&amp;ncy;&amp;iecy;&amp;mcy; &amp;pcy;&amp;lcy;&amp;acy;&amp;ncy;&amp;iecy; &amp;ocy;&amp;pcy;&amp;tcy;&amp;icy;&amp;chcy;&amp;iecy;&amp;scy;&amp;kcy;&amp;icy;&amp;jcy; &amp;ocy;&amp;bcy;&amp;mcy;&amp;acy;&amp;ncy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4277" y="170391"/>
            <a:ext cx="4761520" cy="653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48686" y="2520875"/>
            <a:ext cx="4543314" cy="1007633"/>
          </a:xfrm>
        </p:spPr>
        <p:txBody>
          <a:bodyPr/>
          <a:lstStyle/>
          <a:p>
            <a:r>
              <a:rPr lang="ru-RU" dirty="0" smtClean="0"/>
              <a:t>Какое из зданий находится на переднем плане?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0649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48687" y="2511813"/>
            <a:ext cx="4464424" cy="3126987"/>
          </a:xfrm>
        </p:spPr>
        <p:txBody>
          <a:bodyPr/>
          <a:lstStyle/>
          <a:p>
            <a:pPr algn="just"/>
            <a:r>
              <a:rPr lang="ru-RU" dirty="0"/>
              <a:t>За счёт того, что мозг знаком с законами перспективы, вам кажется, что удалённая синяя линия длиннее, чем зелёная на переднем плане. На самом деле они одинаковы по длине.</a:t>
            </a:r>
          </a:p>
        </p:txBody>
      </p:sp>
      <p:pic>
        <p:nvPicPr>
          <p:cNvPr id="8194" name="Picture 2" descr="&amp;Ocy;&amp;pcy;&amp;tcy;&amp;icy;&amp;chcy;&amp;iecy;&amp;scy;&amp;kcy;&amp;icy;&amp;iecy; &amp;icy;&amp;lcy;&amp;lcy;&amp;yucy;&amp;zcy;&amp;icy;&amp;icy;. &amp;SHcy;&amp;acy;&amp;khcy;&amp;mcy;&amp;acy;&amp;tcy;&amp;ncy;&amp;acy;&amp;yacy; &amp;dcy;&amp;ocy;&amp;scy;&amp;k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912" y="1621715"/>
            <a:ext cx="7191487" cy="359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4676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r>
              <a:rPr lang="ru-RU" dirty="0"/>
              <a:t>Смотрите на точку в центре и одновременно приближайте к ней голову.</a:t>
            </a:r>
          </a:p>
        </p:txBody>
      </p:sp>
      <p:pic>
        <p:nvPicPr>
          <p:cNvPr id="11266" name="Picture 2" descr="Move Your Hea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16" y="542282"/>
            <a:ext cx="5916706" cy="591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40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899" y="2511813"/>
            <a:ext cx="4079603" cy="3126987"/>
          </a:xfrm>
        </p:spPr>
        <p:txBody>
          <a:bodyPr/>
          <a:lstStyle/>
          <a:p>
            <a:r>
              <a:rPr lang="ru-RU" dirty="0" smtClean="0"/>
              <a:t>Круги или спирали?</a:t>
            </a:r>
            <a:endParaRPr lang="ru-RU" dirty="0"/>
          </a:p>
        </p:txBody>
      </p:sp>
      <p:pic>
        <p:nvPicPr>
          <p:cNvPr id="15362" name="Picture 2" descr="circleofspiral-vi.jpg (43366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63" y="165764"/>
            <a:ext cx="6511962" cy="651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0980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899" y="2511813"/>
            <a:ext cx="4597101" cy="3126987"/>
          </a:xfrm>
        </p:spPr>
        <p:txBody>
          <a:bodyPr/>
          <a:lstStyle/>
          <a:p>
            <a:pPr algn="just"/>
            <a:r>
              <a:rPr lang="ru-RU" dirty="0"/>
              <a:t>Благодаря нехитрым иллюзиям возникает ощущение движения на абсолютно статичном рисунке.</a:t>
            </a:r>
          </a:p>
        </p:txBody>
      </p:sp>
      <p:pic>
        <p:nvPicPr>
          <p:cNvPr id="12290" name="Picture 2" descr="http://illuziya.com/images/uploads/0xva65a65xfme0w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24" y="163158"/>
            <a:ext cx="6497620" cy="6497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3426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52037" y="1991319"/>
            <a:ext cx="4439557" cy="3126987"/>
          </a:xfrm>
        </p:spPr>
        <p:txBody>
          <a:bodyPr/>
          <a:lstStyle/>
          <a:p>
            <a:pPr algn="just"/>
            <a:r>
              <a:rPr lang="ru-RU" dirty="0"/>
              <a:t>Если вы какое-то время посмотрите на левую часть картинки с лисой, а затем переведёте взгляд на правую, она из белой превратится в красноватую. Учёные до сих пор не знают, с чем связаны такие иллюзии.</a:t>
            </a:r>
            <a:endParaRPr lang="ru-RU" b="1" dirty="0"/>
          </a:p>
        </p:txBody>
      </p:sp>
      <p:pic>
        <p:nvPicPr>
          <p:cNvPr id="6146" name="Picture 2" descr="&amp;Ocy;&amp;pcy;&amp;tcy;&amp;icy;&amp;chcy;&amp;iecy;&amp;scy;&amp;kcy;&amp;icy;&amp;iecy; &amp;icy;&amp;lcy;&amp;lcy;&amp;yucy;&amp;zcy;&amp;icy;&amp;icy;. &amp;Lcy;&amp;icy;&amp;s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14" y="994103"/>
            <a:ext cx="7144870" cy="5121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934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62626" y="2511813"/>
            <a:ext cx="4629374" cy="3126987"/>
          </a:xfrm>
        </p:spPr>
        <p:txBody>
          <a:bodyPr/>
          <a:lstStyle/>
          <a:p>
            <a:pPr algn="just"/>
            <a:r>
              <a:rPr lang="ru-RU" dirty="0" smtClean="0"/>
              <a:t>Мозг </a:t>
            </a:r>
            <a:r>
              <a:rPr lang="ru-RU" dirty="0"/>
              <a:t>часто ошибается насчёт цвета. Один и тот же цвет может выглядеть по-разному на разных фонах. На изображении ниже оба глаза девочки одного цвета, но за счёт изменения фона один кажется голубым.</a:t>
            </a:r>
          </a:p>
        </p:txBody>
      </p:sp>
      <p:pic>
        <p:nvPicPr>
          <p:cNvPr id="9218" name="Picture 2" descr="&amp;Ocy;&amp;pcy;&amp;tcy;&amp;icy;&amp;chcy;&amp;iecy;&amp;scy;&amp;kcy;&amp;icy;&amp;iecy; &amp;icy;&amp;lcy;&amp;lcy;&amp;yucy;&amp;zcy;&amp;icy;&amp;icy; c &amp;tscy;&amp;vcy;&amp;iecy;&amp;tcy;&amp;ocy;&amp;m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34" y="808615"/>
            <a:ext cx="7206385" cy="5468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68851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80809" y="2462522"/>
            <a:ext cx="4611191" cy="3126987"/>
          </a:xfrm>
        </p:spPr>
        <p:txBody>
          <a:bodyPr/>
          <a:lstStyle/>
          <a:p>
            <a:pPr algn="just"/>
            <a:r>
              <a:rPr lang="ru-RU" dirty="0"/>
              <a:t>Цвет фигур кажется более ярким и насыщенным, если фигуры окантованы черными рамками.</a:t>
            </a:r>
          </a:p>
        </p:txBody>
      </p:sp>
      <p:pic>
        <p:nvPicPr>
          <p:cNvPr id="18434" name="Picture 2" descr="color1.gif (801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7" y="1326534"/>
            <a:ext cx="3783536" cy="37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olor2.gif (5637 byte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273" y="1326534"/>
            <a:ext cx="3770966" cy="3770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7887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r>
              <a:rPr lang="ru-RU" dirty="0"/>
              <a:t>Видите три цвета (розовый, салатовый и серый</a:t>
            </a:r>
            <a:r>
              <a:rPr lang="ru-RU" dirty="0" smtClean="0"/>
              <a:t>)?</a:t>
            </a:r>
          </a:p>
          <a:p>
            <a:r>
              <a:rPr lang="ru-RU" dirty="0"/>
              <a:t>А цветов тут только два. Никакого серого цвета здесь нет.</a:t>
            </a:r>
          </a:p>
        </p:txBody>
      </p:sp>
      <p:pic>
        <p:nvPicPr>
          <p:cNvPr id="19458" name="Picture 2" descr="false_color.gif (4368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19" y="1020631"/>
            <a:ext cx="7201796" cy="45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277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73384" y="2511813"/>
            <a:ext cx="4618616" cy="3126987"/>
          </a:xfrm>
        </p:spPr>
        <p:txBody>
          <a:bodyPr/>
          <a:lstStyle/>
          <a:p>
            <a:pPr algn="just"/>
            <a:r>
              <a:rPr lang="ru-RU" dirty="0"/>
              <a:t>Как вы можете заметить на изображении иллюзии с шахматной доской, мозг не любит менять шаблоны. Когда небольшие крапинки меняют шаблон единой шахматной клетки, мозг начинает интерпретировать их как большую выпуклость в центре доски.</a:t>
            </a:r>
          </a:p>
        </p:txBody>
      </p:sp>
      <p:pic>
        <p:nvPicPr>
          <p:cNvPr id="10242" name="Picture 2" descr="&amp;Ocy;&amp;pcy;&amp;tcy;&amp;icy;&amp;chcy;&amp;iecy;&amp;scy;&amp;kcy;&amp;icy;&amp;iecy; &amp;icy;&amp;lcy;&amp;lcy;&amp;yucy;&amp;zcy;&amp;icy;&amp;icy;. &amp;SHcy;&amp;acy;&amp;khcy;&amp;mcy;&amp;acy;&amp;tcy;&amp;ncy;&amp;ocy;&amp;iecy; &amp;pcy;&amp;ocy;&amp;lcy;&amp;ie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21" y="89408"/>
            <a:ext cx="6648226" cy="6674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4063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899" y="2511813"/>
            <a:ext cx="4597101" cy="3126987"/>
          </a:xfrm>
        </p:spPr>
        <p:txBody>
          <a:bodyPr/>
          <a:lstStyle/>
          <a:p>
            <a:pPr algn="just"/>
            <a:r>
              <a:rPr lang="ru-RU" dirty="0"/>
              <a:t>Серые ромбы все одинаковой яркости. "Тёмных" и "светлых" ромбов тут нет.</a:t>
            </a:r>
          </a:p>
        </p:txBody>
      </p:sp>
      <p:pic>
        <p:nvPicPr>
          <p:cNvPr id="20482" name="Picture 2" descr="losange.gif (43643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73" y="279697"/>
            <a:ext cx="6602057" cy="6486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390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1868" y="2511813"/>
            <a:ext cx="4640132" cy="3126987"/>
          </a:xfrm>
        </p:spPr>
        <p:txBody>
          <a:bodyPr/>
          <a:lstStyle/>
          <a:p>
            <a:pPr algn="just"/>
            <a:r>
              <a:rPr lang="ru-RU" dirty="0"/>
              <a:t>Если пристально несколько секунд смотреть на точку в центре, то </a:t>
            </a:r>
            <a:r>
              <a:rPr lang="ru-RU" dirty="0" smtClean="0"/>
              <a:t>серые диагонали исчезнут</a:t>
            </a:r>
            <a:r>
              <a:rPr lang="ru-RU" dirty="0"/>
              <a:t>.</a:t>
            </a:r>
          </a:p>
        </p:txBody>
      </p:sp>
      <p:pic>
        <p:nvPicPr>
          <p:cNvPr id="21506" name="Picture 2" descr="ivanov.png (9402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92" y="171139"/>
            <a:ext cx="6549616" cy="6549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40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16414" y="2462522"/>
            <a:ext cx="4575586" cy="3126987"/>
          </a:xfrm>
        </p:spPr>
        <p:txBody>
          <a:bodyPr/>
          <a:lstStyle/>
          <a:p>
            <a:pPr algn="just"/>
            <a:r>
              <a:rPr lang="ru-RU" dirty="0"/>
              <a:t>Высота фигуры кажется большей чем, чем </a:t>
            </a:r>
            <a:r>
              <a:rPr lang="ru-RU" dirty="0" smtClean="0"/>
              <a:t>ее ширина</a:t>
            </a:r>
            <a:r>
              <a:rPr lang="ru-RU" dirty="0"/>
              <a:t>, </a:t>
            </a:r>
            <a:r>
              <a:rPr lang="ru-RU" dirty="0" smtClean="0"/>
              <a:t>хотя </a:t>
            </a:r>
            <a:r>
              <a:rPr lang="ru-RU" dirty="0"/>
              <a:t>в действительности фигура имеет форму квадрата.</a:t>
            </a:r>
          </a:p>
        </p:txBody>
      </p:sp>
      <p:pic>
        <p:nvPicPr>
          <p:cNvPr id="22530" name="Picture 2" descr="zabor.gif (1118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851" y="198919"/>
            <a:ext cx="6454589" cy="6454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089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7172" y="2511813"/>
            <a:ext cx="4564828" cy="3126987"/>
          </a:xfrm>
        </p:spPr>
        <p:txBody>
          <a:bodyPr/>
          <a:lstStyle/>
          <a:p>
            <a:r>
              <a:rPr lang="ru-RU" dirty="0" smtClean="0"/>
              <a:t>Круги в центрах одинаковые</a:t>
            </a:r>
            <a:r>
              <a:rPr lang="ru-RU" dirty="0"/>
              <a:t>. </a:t>
            </a:r>
          </a:p>
        </p:txBody>
      </p:sp>
      <p:pic>
        <p:nvPicPr>
          <p:cNvPr id="24578" name="Picture 2" descr="circlet.gif (826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93" y="1502402"/>
            <a:ext cx="6199257" cy="3719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000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16414" y="2511813"/>
            <a:ext cx="4575586" cy="312698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Явление иррадиации состоит в том, что светлые предметы на темном фоне кажутся более увеличенными против своих настоящих размеров и как бы захватывают часть темного фона. Когда мы рассматриваем светлую поверхность на темном фоне, вследствие несовершенства хрусталика как бы раздвигаются границы этой поверхности, и эта поверхность кажется нам больше своих истинных геометрических размеров. На рисунке за счет яркости цветов белый квадрат кажется значительно большим относительно черного квадрата на белом фоне.</a:t>
            </a:r>
          </a:p>
        </p:txBody>
      </p:sp>
      <p:pic>
        <p:nvPicPr>
          <p:cNvPr id="25602" name="Picture 2" descr="irradiation.gif (526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132" y="1518370"/>
            <a:ext cx="7181189" cy="376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6660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r>
              <a:rPr lang="ru-RU" dirty="0" smtClean="0"/>
              <a:t>Фигуры </a:t>
            </a:r>
            <a:r>
              <a:rPr lang="ru-RU" dirty="0"/>
              <a:t>абсолютно одинаковые.</a:t>
            </a:r>
          </a:p>
        </p:txBody>
      </p:sp>
      <p:pic>
        <p:nvPicPr>
          <p:cNvPr id="23554" name="Picture 2" descr="object.gif (1503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82" y="542282"/>
            <a:ext cx="6071236" cy="607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682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37929" y="2511813"/>
            <a:ext cx="4554071" cy="3126987"/>
          </a:xfrm>
        </p:spPr>
        <p:txBody>
          <a:bodyPr/>
          <a:lstStyle/>
          <a:p>
            <a:r>
              <a:rPr lang="ru-RU" dirty="0"/>
              <a:t>Большой и маленький ромбы тоже лишь кажутся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Эффект </a:t>
            </a:r>
            <a:r>
              <a:rPr lang="ru-RU" dirty="0" err="1" smtClean="0"/>
              <a:t>Макколофф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3794" name="Picture 2" descr="makkoloff.gif (230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3" y="542282"/>
            <a:ext cx="6090061" cy="609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7431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pPr algn="just"/>
            <a:r>
              <a:rPr lang="ru-RU" dirty="0"/>
              <a:t>Эффект стремления к замкнутому </a:t>
            </a:r>
            <a:r>
              <a:rPr lang="ru-RU" dirty="0" smtClean="0"/>
              <a:t>контуру.</a:t>
            </a:r>
          </a:p>
          <a:p>
            <a:pPr algn="just"/>
            <a:r>
              <a:rPr lang="ru-RU" dirty="0"/>
              <a:t>Фигура на верхнем рисунке воспринимается как куб, а на нижнем лишь как набор отдельных кусков.</a:t>
            </a:r>
          </a:p>
        </p:txBody>
      </p:sp>
      <p:pic>
        <p:nvPicPr>
          <p:cNvPr id="34818" name="Picture 2" descr="box.gif (2415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897" y="21053"/>
            <a:ext cx="3479988" cy="683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88224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7171" y="2511813"/>
            <a:ext cx="4464423" cy="3126987"/>
          </a:xfrm>
        </p:spPr>
        <p:txBody>
          <a:bodyPr/>
          <a:lstStyle/>
          <a:p>
            <a:pPr algn="just"/>
            <a:r>
              <a:rPr lang="ru-RU" dirty="0"/>
              <a:t>Треугольник </a:t>
            </a:r>
            <a:r>
              <a:rPr lang="ru-RU" dirty="0" err="1"/>
              <a:t>Каниша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Равностороннего треугольника, на самом деле, нет. Он только кажется.</a:t>
            </a:r>
          </a:p>
        </p:txBody>
      </p:sp>
      <p:pic>
        <p:nvPicPr>
          <p:cNvPr id="35842" name="Picture 2" descr="triangles.gif (158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301" y="542282"/>
            <a:ext cx="5757758" cy="5643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7974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1868" y="2511813"/>
            <a:ext cx="4640132" cy="3126987"/>
          </a:xfrm>
        </p:spPr>
        <p:txBody>
          <a:bodyPr/>
          <a:lstStyle/>
          <a:p>
            <a:r>
              <a:rPr lang="ru-RU" dirty="0"/>
              <a:t>Классический пример соотношения фигуры и фона.</a:t>
            </a:r>
            <a:br>
              <a:rPr lang="ru-RU" dirty="0"/>
            </a:br>
            <a:r>
              <a:rPr lang="ru-RU" dirty="0"/>
              <a:t>Можно увидеть как вазу, так и два лица.</a:t>
            </a:r>
          </a:p>
        </p:txBody>
      </p:sp>
      <p:pic>
        <p:nvPicPr>
          <p:cNvPr id="26626" name="Picture 2" descr="rubin.gif (77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5" y="822719"/>
            <a:ext cx="4684843" cy="4708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vase2.jpg (10273 bytes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7423" y="1637524"/>
            <a:ext cx="2684445" cy="307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471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&amp;vcy;&amp;iecy;&amp;rcy;&amp;khcy; &amp;icy; &amp;ncy;&amp;icy;&amp;zcy;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513837" y="448249"/>
            <a:ext cx="6639997" cy="623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84140" y="2540612"/>
            <a:ext cx="4607859" cy="689515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Если верить иллюзии, у этой шахматной доски верх и низ – единое целое.</a:t>
            </a:r>
          </a:p>
        </p:txBody>
      </p:sp>
    </p:spTree>
    <p:extLst>
      <p:ext uri="{BB962C8B-B14F-4D97-AF65-F5344CB8AC3E}">
        <p14:creationId xmlns:p14="http://schemas.microsoft.com/office/powerpoint/2010/main" val="1004513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84141" y="2511813"/>
            <a:ext cx="4607859" cy="3126987"/>
          </a:xfrm>
        </p:spPr>
        <p:txBody>
          <a:bodyPr/>
          <a:lstStyle/>
          <a:p>
            <a:r>
              <a:rPr lang="ru-RU" dirty="0"/>
              <a:t>Сколько тут животных?</a:t>
            </a:r>
          </a:p>
        </p:txBody>
      </p:sp>
      <p:pic>
        <p:nvPicPr>
          <p:cNvPr id="27650" name="Picture 2" descr="slon.gif (5125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83" y="1031781"/>
            <a:ext cx="7091306" cy="472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39818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19764" y="1852077"/>
            <a:ext cx="4572235" cy="3126987"/>
          </a:xfrm>
        </p:spPr>
        <p:txBody>
          <a:bodyPr/>
          <a:lstStyle/>
          <a:p>
            <a:pPr algn="just"/>
            <a:r>
              <a:rPr lang="ru-RU" dirty="0"/>
              <a:t>На этой картине в пустоте между цветами спрятаны лица Наполеона, его второй жены Марии-Луизы Австрийской и их сына. Такие изображения используются для развития внимания. Нашли лица?</a:t>
            </a:r>
          </a:p>
        </p:txBody>
      </p:sp>
      <p:pic>
        <p:nvPicPr>
          <p:cNvPr id="7170" name="Picture 2" descr="&amp;Ocy;&amp;pcy;&amp;tcy;&amp;icy;&amp;chcy;&amp;iecy;&amp;scy;&amp;kcy;&amp;icy;&amp;iecy; &amp;icy;&amp;lcy;&amp;lcy;&amp;yucy;&amp;zcy;&amp;icy;&amp;icy;. &amp;Lcy;&amp;icy;&amp;tscy;&amp;a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9" y="1042945"/>
            <a:ext cx="7252447" cy="4745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3087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7172" y="2511813"/>
            <a:ext cx="4047330" cy="3126987"/>
          </a:xfrm>
        </p:spPr>
        <p:txBody>
          <a:bodyPr/>
          <a:lstStyle/>
          <a:p>
            <a:r>
              <a:rPr lang="ru-RU" dirty="0" smtClean="0"/>
              <a:t>Заяц или утка?</a:t>
            </a:r>
            <a:endParaRPr lang="ru-RU" dirty="0"/>
          </a:p>
        </p:txBody>
      </p:sp>
      <p:pic>
        <p:nvPicPr>
          <p:cNvPr id="28674" name="Picture 2" descr="rabbitduck.gif (232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18" y="697116"/>
            <a:ext cx="5677797" cy="5475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94022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068846" cy="3126987"/>
          </a:xfrm>
        </p:spPr>
        <p:txBody>
          <a:bodyPr/>
          <a:lstStyle/>
          <a:p>
            <a:r>
              <a:rPr lang="ru-RU" dirty="0" smtClean="0"/>
              <a:t>Лебедь или белка?</a:t>
            </a:r>
            <a:endParaRPr lang="ru-RU" dirty="0"/>
          </a:p>
        </p:txBody>
      </p:sp>
      <p:pic>
        <p:nvPicPr>
          <p:cNvPr id="32770" name="Picture 2" descr="swansquirrel.gif (3325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901" y="542282"/>
            <a:ext cx="4760988" cy="591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12510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068846" cy="3126987"/>
          </a:xfrm>
        </p:spPr>
        <p:txBody>
          <a:bodyPr/>
          <a:lstStyle/>
          <a:p>
            <a:r>
              <a:rPr lang="ru-RU" dirty="0" smtClean="0"/>
              <a:t>Одно лицо или два?</a:t>
            </a:r>
            <a:endParaRPr lang="ru-RU" dirty="0"/>
          </a:p>
        </p:txBody>
      </p:sp>
      <p:pic>
        <p:nvPicPr>
          <p:cNvPr id="29698" name="Picture 2" descr="pharaon.gif (4110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040" y="542282"/>
            <a:ext cx="5033122" cy="592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7508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37928" y="2511813"/>
            <a:ext cx="4554072" cy="3126987"/>
          </a:xfrm>
        </p:spPr>
        <p:txBody>
          <a:bodyPr/>
          <a:lstStyle/>
          <a:p>
            <a:r>
              <a:rPr lang="ru-RU" dirty="0"/>
              <a:t>Это старики или же поющие мексиканцы?</a:t>
            </a:r>
          </a:p>
        </p:txBody>
      </p:sp>
      <p:pic>
        <p:nvPicPr>
          <p:cNvPr id="30726" name="Picture 6" descr="http://2.bp.blogspot.com/-XrNIxcfJ0JE/Ve9sYmLTaiI/AAAAAAAAAIQ/QLk4s-AsAVs/s1600/forever-alway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60" y="761999"/>
            <a:ext cx="7385378" cy="5571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6422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899" y="2511813"/>
            <a:ext cx="4597101" cy="3126987"/>
          </a:xfrm>
        </p:spPr>
        <p:txBody>
          <a:bodyPr/>
          <a:lstStyle/>
          <a:p>
            <a:pPr algn="just"/>
            <a:r>
              <a:rPr lang="ru-RU" dirty="0"/>
              <a:t>Что это? Ваза с фруктами, сцена на пляже или лицо?</a:t>
            </a:r>
          </a:p>
        </p:txBody>
      </p:sp>
      <p:pic>
        <p:nvPicPr>
          <p:cNvPr id="31746" name="Picture 2" descr="dali2.jpg (23083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196" y="675939"/>
            <a:ext cx="7371884" cy="575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3602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84141" y="2511813"/>
            <a:ext cx="4607859" cy="3126987"/>
          </a:xfrm>
        </p:spPr>
        <p:txBody>
          <a:bodyPr/>
          <a:lstStyle/>
          <a:p>
            <a:pPr algn="just"/>
            <a:r>
              <a:rPr lang="ru-RU" dirty="0"/>
              <a:t>Как расположен этот цилиндр? Справа налево или слева направо?</a:t>
            </a:r>
          </a:p>
        </p:txBody>
      </p:sp>
      <p:pic>
        <p:nvPicPr>
          <p:cNvPr id="36866" name="Picture 2" descr="cilinder.gif (4541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33" y="1299435"/>
            <a:ext cx="6681933" cy="417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2647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37929" y="2511813"/>
            <a:ext cx="4036573" cy="3126987"/>
          </a:xfrm>
        </p:spPr>
        <p:txBody>
          <a:bodyPr/>
          <a:lstStyle/>
          <a:p>
            <a:r>
              <a:rPr lang="ru-RU" dirty="0"/>
              <a:t>Какая часть кольца спереди?</a:t>
            </a:r>
          </a:p>
        </p:txBody>
      </p:sp>
      <p:pic>
        <p:nvPicPr>
          <p:cNvPr id="37890" name="Picture 2" descr="ring.gif (2494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71" y="1135155"/>
            <a:ext cx="6942956" cy="439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557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27172" y="2511813"/>
            <a:ext cx="4564828" cy="3126987"/>
          </a:xfrm>
        </p:spPr>
        <p:txBody>
          <a:bodyPr/>
          <a:lstStyle/>
          <a:p>
            <a:pPr algn="just"/>
            <a:r>
              <a:rPr lang="ru-RU" dirty="0"/>
              <a:t>Как расположен журнал? Обложкой к вам или наоборот?</a:t>
            </a:r>
          </a:p>
        </p:txBody>
      </p:sp>
      <p:pic>
        <p:nvPicPr>
          <p:cNvPr id="38914" name="Picture 2" descr="magazine.gif (2640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494" y="286478"/>
            <a:ext cx="5369579" cy="6420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82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lifehacker.ru/wp-content/uploads/2015/10/Cofeehouse-Thomas_Hunt-1024x957_1444644787-1024x95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76681" y="654422"/>
            <a:ext cx="5843668" cy="546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573384" y="2000923"/>
            <a:ext cx="4618616" cy="124788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Кажется, что прямые не параллельны. Но это не так.</a:t>
            </a:r>
          </a:p>
          <a:p>
            <a:pPr algn="just"/>
            <a:r>
              <a:rPr lang="ru-RU" sz="1800" dirty="0" smtClean="0"/>
              <a:t>Эта фотография называется «иллюзия </a:t>
            </a:r>
            <a:r>
              <a:rPr lang="ru-RU" sz="1800" dirty="0"/>
              <a:t>стены кафе». Исследователи из Бристольского университета обнаружили эту иллюзию в 1970 году благодаря мозаичной стене в кафе, из-за чего она и получила своё название.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402140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&amp;Ocy;&amp;pcy;&amp;tcy;&amp;icy;&amp;chcy;&amp;iecy;&amp;scy;&amp;kcy;&amp;icy;&amp;iecy; &amp;icy;&amp;lcy;&amp;lcy;&amp;yucy;&amp;zcy;&amp;icy;&amp;icy;. &amp;Rcy;&amp;acy;&amp;zcy;&amp;ncy;&amp;ocy;&amp;tscy;&amp;vcy;&amp;iecy;&amp;tcy;&amp;ncy;&amp;ycy;&amp;iecy; &amp;scy;&amp;tcy;&amp;rcy;&amp;iecy;&amp;lcy;&amp;y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9739" y="643665"/>
            <a:ext cx="6747763" cy="533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616414" y="2581837"/>
            <a:ext cx="4575586" cy="1247886"/>
          </a:xfrm>
        </p:spPr>
        <p:txBody>
          <a:bodyPr>
            <a:noAutofit/>
          </a:bodyPr>
          <a:lstStyle/>
          <a:p>
            <a:pPr algn="just"/>
            <a:r>
              <a:rPr lang="ru-RU" sz="1800" dirty="0" smtClean="0"/>
              <a:t>Белые </a:t>
            </a:r>
            <a:r>
              <a:rPr lang="ru-RU" sz="1800" dirty="0"/>
              <a:t>линии на самом деле параллельны, хотя и не кажутся таковыми. </a:t>
            </a:r>
            <a:r>
              <a:rPr lang="ru-RU" sz="1800" dirty="0" smtClean="0"/>
              <a:t>Здесь мозг </a:t>
            </a:r>
            <a:r>
              <a:rPr lang="ru-RU" sz="1800" dirty="0"/>
              <a:t>сбивает с толку контраст цветов.</a:t>
            </a: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404671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r>
              <a:rPr lang="ru-RU" dirty="0"/>
              <a:t>Красные линии - прямые, хотя и кажутся изогнутыми.</a:t>
            </a:r>
          </a:p>
        </p:txBody>
      </p:sp>
      <p:pic>
        <p:nvPicPr>
          <p:cNvPr id="13314" name="Picture 2" descr="lines.gif (20516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4" y="1489729"/>
            <a:ext cx="7315484" cy="424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462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94899" y="2511813"/>
            <a:ext cx="4597101" cy="3126987"/>
          </a:xfrm>
        </p:spPr>
        <p:txBody>
          <a:bodyPr/>
          <a:lstStyle/>
          <a:p>
            <a:pPr algn="just"/>
            <a:r>
              <a:rPr lang="ru-RU" dirty="0"/>
              <a:t>Синие квадраты кажутся нарисованными неровно</a:t>
            </a:r>
          </a:p>
        </p:txBody>
      </p:sp>
      <p:pic>
        <p:nvPicPr>
          <p:cNvPr id="14338" name="Picture 2" descr="square2.gif (4555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705" y="283788"/>
            <a:ext cx="6367463" cy="639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792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5656" y="2511813"/>
            <a:ext cx="4586344" cy="3126987"/>
          </a:xfrm>
        </p:spPr>
        <p:txBody>
          <a:bodyPr/>
          <a:lstStyle/>
          <a:p>
            <a:pPr algn="just"/>
            <a:r>
              <a:rPr lang="ru-RU" dirty="0"/>
              <a:t>Окружность в центре кажется искаженной.</a:t>
            </a:r>
          </a:p>
        </p:txBody>
      </p:sp>
      <p:pic>
        <p:nvPicPr>
          <p:cNvPr id="16386" name="Picture 2" descr="circle.gif (4748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27" y="99817"/>
            <a:ext cx="5834679" cy="668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5093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73384" y="2511813"/>
            <a:ext cx="4618616" cy="3126987"/>
          </a:xfrm>
        </p:spPr>
        <p:txBody>
          <a:bodyPr/>
          <a:lstStyle/>
          <a:p>
            <a:r>
              <a:rPr lang="ru-RU" dirty="0"/>
              <a:t>Круги находятся на одной прямой.</a:t>
            </a:r>
          </a:p>
        </p:txBody>
      </p:sp>
      <p:pic>
        <p:nvPicPr>
          <p:cNvPr id="17410" name="Picture 2" descr="circles.jpg (7852 bytes)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43" y="1807285"/>
            <a:ext cx="6888878" cy="2861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008219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77</TotalTime>
  <Words>711</Words>
  <Application>Microsoft Office PowerPoint</Application>
  <PresentationFormat>Широкоэкранный</PresentationFormat>
  <Paragraphs>45</Paragraphs>
  <Slides>39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2" baseType="lpstr">
      <vt:lpstr>Arial</vt:lpstr>
      <vt:lpstr>Calibri Light</vt:lpstr>
      <vt:lpstr>Метрополия</vt:lpstr>
      <vt:lpstr>ОПТИЧЕСКИЕ ИЛЛЮЗИИ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ОПТИЧЕСКИЕ ИЛЛЮЗИИ</dc:title>
  <dc:creator>Понеженко Влад</dc:creator>
  <cp:lastModifiedBy>Понеженко Влад</cp:lastModifiedBy>
  <cp:revision>10</cp:revision>
  <dcterms:created xsi:type="dcterms:W3CDTF">2016-05-19T17:34:33Z</dcterms:created>
  <dcterms:modified xsi:type="dcterms:W3CDTF">2016-07-06T07:30:22Z</dcterms:modified>
</cp:coreProperties>
</file>