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embeddedFontLst>
    <p:embeddedFont>
      <p:font typeface="Raleway" panose="020B0604020202020204" charset="-52"/>
      <p:regular r:id="rId19"/>
      <p:bold r:id="rId20"/>
      <p:italic r:id="rId21"/>
      <p:boldItalic r:id="rId22"/>
    </p:embeddedFont>
    <p:embeddedFont>
      <p:font typeface="Proxima Nova" panose="020B0604020202020204" charset="0"/>
      <p:regular r:id="rId23"/>
      <p:bold r:id="rId24"/>
      <p:italic r:id="rId25"/>
      <p:boldItalic r:id="rId26"/>
    </p:embeddedFont>
    <p:embeddedFont>
      <p:font typeface="PT Sans Narrow" panose="020B0604020202020204" charset="-52"/>
      <p:regular r:id="rId27"/>
      <p:bold r:id="rId28"/>
    </p:embeddedFont>
    <p:embeddedFont>
      <p:font typeface="Open Sans" panose="020B0604020202020204" charset="0"/>
      <p:regular r:id="rId29"/>
      <p:bold r:id="rId30"/>
      <p:italic r:id="rId31"/>
      <p:boldItalic r:id="rId32"/>
    </p:embeddedFont>
    <p:embeddedFont>
      <p:font typeface="Alfa Slab One" panose="020B0604020202020204" charset="0"/>
      <p:regular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56C4B-3BE9-44D5-B7BB-327EA1105E5C}">
  <a:tblStyle styleId="{2D556C4B-3BE9-44D5-B7BB-327EA1105E5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78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21" Type="http://schemas.openxmlformats.org/officeDocument/2006/relationships/font" Target="fonts/font3.fntdata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3999db1d8_0_5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43999db1d8_0_5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61242443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61242443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43d65bde22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43d65bde22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461b7201d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461b7201d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4628edbe23_1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4628edbe23_1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45f9e55729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45f9e55729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45f9e55729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45f9e55729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3999db1d8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3999db1d8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461242443b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461242443b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3999db1d8_0_10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3999db1d8_0_10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3d65bde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3d65bde2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61242443b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61242443b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ba6f19177d53c6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ba6f19177d53c6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3999db1d8_0_9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3999db1d8_0_9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462ce7a0d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462ce7a0d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Google Shape;57;p14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" name="Google Shape;58;p14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9" name="Google Shape;59;p14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60" name="Google Shape;60;p14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1" name="Google Shape;61;p14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2" name="Google Shape;62;p14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63" name="Google Shape;63;p14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4" name="Google Shape;64;p14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65" name="Google Shape;65;p14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" name="Google Shape;94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5" name="Google Shape;95;p21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101" name="Google Shape;101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3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6" name="Google Shape;106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5"/>
          <p:cNvSpPr txBox="1">
            <a:spLocks noGrp="1"/>
          </p:cNvSpPr>
          <p:nvPr>
            <p:ph type="title"/>
          </p:nvPr>
        </p:nvSpPr>
        <p:spPr>
          <a:xfrm>
            <a:off x="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Паразитизм</a:t>
            </a:r>
            <a:r>
              <a:rPr lang="ru"/>
              <a:t>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(от греч. </a:t>
            </a:r>
            <a:r>
              <a:rPr lang="ru" sz="1800" i="1"/>
              <a:t>parasitos — </a:t>
            </a:r>
            <a:r>
              <a:rPr lang="ru" sz="1800"/>
              <a:t>нахлебник)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0" i="1"/>
              <a:t>сожитель </a:t>
            </a:r>
            <a:r>
              <a:rPr lang="ru" sz="1800" i="1"/>
              <a:t>(</a:t>
            </a:r>
            <a:r>
              <a:rPr lang="ru" sz="1800" b="1" i="1"/>
              <a:t>паразит</a:t>
            </a:r>
            <a:r>
              <a:rPr lang="ru" sz="1800" i="1"/>
              <a:t>) </a:t>
            </a:r>
            <a:r>
              <a:rPr lang="ru" sz="1800" b="0" i="1"/>
              <a:t>живет за счет хозяина и угнетает его жизнедеятельность.</a:t>
            </a:r>
            <a:endParaRPr sz="1800" b="0" i="1"/>
          </a:p>
        </p:txBody>
      </p:sp>
      <p:grpSp>
        <p:nvGrpSpPr>
          <p:cNvPr id="114" name="Google Shape;114;p25"/>
          <p:cNvGrpSpPr/>
          <p:nvPr/>
        </p:nvGrpSpPr>
        <p:grpSpPr>
          <a:xfrm>
            <a:off x="5392074" y="867249"/>
            <a:ext cx="3561502" cy="3263899"/>
            <a:chOff x="5319299" y="1689449"/>
            <a:chExt cx="3561502" cy="3263899"/>
          </a:xfrm>
        </p:grpSpPr>
        <p:pic>
          <p:nvPicPr>
            <p:cNvPr id="115" name="Google Shape;115;p25"/>
            <p:cNvPicPr preferRelativeResize="0"/>
            <p:nvPr/>
          </p:nvPicPr>
          <p:blipFill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0600" y="1689449"/>
              <a:ext cx="3160202" cy="32638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" name="Google Shape;116;p25"/>
            <p:cNvPicPr preferRelativeResize="0"/>
            <p:nvPr/>
          </p:nvPicPr>
          <p:blipFill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1700" y="2470850"/>
              <a:ext cx="885725" cy="6232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" name="Google Shape;117;p25"/>
            <p:cNvPicPr preferRelativeResize="0"/>
            <p:nvPr/>
          </p:nvPicPr>
          <p:blipFill>
            <a:blip r:embed="rId5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383857">
              <a:off x="5408037" y="2472699"/>
              <a:ext cx="2237577" cy="14250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8" name="Google Shape;118;p25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700" y="3194875"/>
            <a:ext cx="1963376" cy="174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Паразитоиды</a:t>
            </a:r>
            <a:endParaRPr/>
          </a:p>
        </p:txBody>
      </p:sp>
      <p:pic>
        <p:nvPicPr>
          <p:cNvPr id="224" name="Google Shape;224;p34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375" y="1160063"/>
            <a:ext cx="7131250" cy="2781787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4"/>
          <p:cNvSpPr txBox="1"/>
          <p:nvPr/>
        </p:nvSpPr>
        <p:spPr>
          <a:xfrm>
            <a:off x="1006375" y="3941850"/>
            <a:ext cx="75089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latin typeface="Raleway"/>
                <a:ea typeface="Raleway"/>
                <a:cs typeface="Raleway"/>
                <a:sym typeface="Raleway"/>
              </a:rPr>
              <a:t>Наездники паразитируют на яйцах и личинках других насекомых.</a:t>
            </a:r>
            <a:endParaRPr sz="1800" dirty="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 txBox="1">
            <a:spLocks noGrp="1"/>
          </p:cNvSpPr>
          <p:nvPr>
            <p:ph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200"/>
              <a:t>СПАСИБО ЗА ВНИМАНИЕ!</a:t>
            </a:r>
            <a:endParaRPr sz="4200"/>
          </a:p>
        </p:txBody>
      </p:sp>
      <p:sp>
        <p:nvSpPr>
          <p:cNvPr id="231" name="Google Shape;231;p35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36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0" t="-1209" r="-200" b="-1281"/>
          <a:stretch/>
        </p:blipFill>
        <p:spPr>
          <a:xfrm>
            <a:off x="333775" y="63875"/>
            <a:ext cx="8484824" cy="507962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6"/>
          <p:cNvSpPr/>
          <p:nvPr/>
        </p:nvSpPr>
        <p:spPr>
          <a:xfrm>
            <a:off x="312150" y="340525"/>
            <a:ext cx="1653000" cy="915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latin typeface="Raleway"/>
                <a:ea typeface="Raleway"/>
                <a:cs typeface="Raleway"/>
                <a:sym typeface="Raleway"/>
              </a:rPr>
              <a:t>Проверяем себя</a:t>
            </a:r>
            <a:endParaRPr sz="1800"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37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850" y="0"/>
            <a:ext cx="877072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8"/>
          <p:cNvSpPr txBox="1">
            <a:spLocks noGrp="1"/>
          </p:cNvSpPr>
          <p:nvPr>
            <p:ph type="title"/>
          </p:nvPr>
        </p:nvSpPr>
        <p:spPr>
          <a:xfrm>
            <a:off x="149825" y="-152175"/>
            <a:ext cx="8520600" cy="54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Подберите пары</a:t>
            </a:r>
            <a:endParaRPr/>
          </a:p>
        </p:txBody>
      </p:sp>
      <p:graphicFrame>
        <p:nvGraphicFramePr>
          <p:cNvPr id="248" name="Google Shape;248;p38"/>
          <p:cNvGraphicFramePr/>
          <p:nvPr/>
        </p:nvGraphicFramePr>
        <p:xfrm>
          <a:off x="81350" y="51341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{2D556C4B-3BE9-44D5-B7BB-327EA1105E5C}</a:tableStyleId>
              </a:tblPr>
              <a:tblGrid>
                <a:gridCol w="2187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 b="1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Вариант 1</a:t>
                      </a:r>
                      <a:endParaRPr sz="1200" b="1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 b="1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Вариант 2</a:t>
                      </a:r>
                      <a:endParaRPr sz="1200" b="1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1. Хищничество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А. Густой подрост ельника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А. Пчелы и липа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2. Симбиоз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Б. Волк и олень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Б. Синица и лягушка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3. Аменсализм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В. Травы под елью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В. Кедровка и кедр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4. Конкуренция внутривидовая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Г. Лишайники 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Г. Синица и лягушка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5. Конкуренция межвидовая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Д. Аскарида и человек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Д. Волк и олень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6. Паразитизм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Е. Бабочка Адмирал и растение Телекия красивая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Е. Проростки березы под елью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7. Протокооперация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Ж. Прусак и черный таракан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Ж. Лишайники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8. Мутуализм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З. Акула и рыба-прилипало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З. Густой подрост ельника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9. Комменсализм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И. Пчелы и луговые цветы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И. Корова и жук-навозник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10. Нейтрализм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К. Синица и лягушка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К. Кукуруза и бодяк полевой</a:t>
                      </a:r>
                      <a:endParaRPr sz="12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3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589" y="671975"/>
            <a:ext cx="6104825" cy="4319124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162700" y="477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Определите тип взаимоотношений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>
            <a:spLocks noGrp="1"/>
          </p:cNvSpPr>
          <p:nvPr>
            <p:ph type="title"/>
          </p:nvPr>
        </p:nvSpPr>
        <p:spPr>
          <a:xfrm>
            <a:off x="381800" y="1864100"/>
            <a:ext cx="3932700" cy="175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 b="1">
                <a:latin typeface="Raleway"/>
                <a:ea typeface="Raleway"/>
                <a:cs typeface="Raleway"/>
                <a:sym typeface="Raleway"/>
              </a:rPr>
              <a:t>Хозяин</a:t>
            </a:r>
            <a:r>
              <a:rPr lang="ru" sz="2600">
                <a:latin typeface="Raleway"/>
                <a:ea typeface="Raleway"/>
                <a:cs typeface="Raleway"/>
                <a:sym typeface="Raleway"/>
              </a:rPr>
              <a:t> — организм, являющийся средой жизни для других организмов.</a:t>
            </a:r>
            <a:endParaRPr sz="26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4" name="Google Shape;124;p26"/>
          <p:cNvSpPr txBox="1">
            <a:spLocks noGrp="1"/>
          </p:cNvSpPr>
          <p:nvPr>
            <p:ph type="body" idx="2"/>
          </p:nvPr>
        </p:nvSpPr>
        <p:spPr>
          <a:xfrm>
            <a:off x="4830925" y="1318650"/>
            <a:ext cx="4054200" cy="30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600" b="1">
                <a:latin typeface="Raleway"/>
                <a:ea typeface="Raleway"/>
                <a:cs typeface="Raleway"/>
                <a:sym typeface="Raleway"/>
              </a:rPr>
              <a:t>Сожитель</a:t>
            </a:r>
            <a:r>
              <a:rPr lang="ru" sz="2600">
                <a:latin typeface="Raleway"/>
                <a:ea typeface="Raleway"/>
                <a:cs typeface="Raleway"/>
                <a:sym typeface="Raleway"/>
              </a:rPr>
              <a:t> — организм, поселяющийся на поверхности или внутри тела другого организма.</a:t>
            </a:r>
            <a:endParaRPr sz="26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Критерии паразитизма:</a:t>
            </a:r>
            <a:endParaRPr/>
          </a:p>
        </p:txBody>
      </p:sp>
      <p:sp>
        <p:nvSpPr>
          <p:cNvPr id="130" name="Google Shape;130;p27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7"/>
          <p:cNvSpPr txBox="1">
            <a:spLocks noGrp="1"/>
          </p:cNvSpPr>
          <p:nvPr>
            <p:ph type="body" idx="2"/>
          </p:nvPr>
        </p:nvSpPr>
        <p:spPr>
          <a:xfrm>
            <a:off x="4572000" y="724200"/>
            <a:ext cx="4572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SzPts val="2400"/>
              <a:buFont typeface="Raleway"/>
              <a:buAutoNum type="arabicPeriod"/>
            </a:pP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Пространственные отношения с хозяином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81000" algn="just" rtl="0">
              <a:spcBef>
                <a:spcPts val="1000"/>
              </a:spcBef>
              <a:spcAft>
                <a:spcPts val="0"/>
              </a:spcAft>
              <a:buSzPts val="2400"/>
              <a:buFont typeface="Raleway"/>
              <a:buAutoNum type="arabicPeriod"/>
            </a:pP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Питание за счет хозяина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81000" algn="just" rtl="0">
              <a:spcBef>
                <a:spcPts val="1000"/>
              </a:spcBef>
              <a:spcAft>
                <a:spcPts val="1000"/>
              </a:spcAft>
              <a:buSzPts val="2400"/>
              <a:buFont typeface="Raleway"/>
              <a:buAutoNum type="arabicPeriod"/>
            </a:pP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Патогенное воздействие на хозяина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>
            <a:spLocks noGrp="1"/>
          </p:cNvSpPr>
          <p:nvPr>
            <p:ph type="title"/>
          </p:nvPr>
        </p:nvSpPr>
        <p:spPr>
          <a:xfrm>
            <a:off x="727650" y="2109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Паразиты</a:t>
            </a:r>
            <a:r>
              <a:rPr lang="ru"/>
              <a:t>:</a:t>
            </a:r>
            <a:endParaRPr/>
          </a:p>
        </p:txBody>
      </p:sp>
      <p:cxnSp>
        <p:nvCxnSpPr>
          <p:cNvPr id="137" name="Google Shape;137;p28"/>
          <p:cNvCxnSpPr/>
          <p:nvPr/>
        </p:nvCxnSpPr>
        <p:spPr>
          <a:xfrm>
            <a:off x="4558375" y="1359025"/>
            <a:ext cx="18900" cy="3539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8" name="Google Shape;138;p28"/>
          <p:cNvSpPr txBox="1"/>
          <p:nvPr/>
        </p:nvSpPr>
        <p:spPr>
          <a:xfrm>
            <a:off x="75525" y="948350"/>
            <a:ext cx="4246800" cy="35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/>
              <a:t>Эктопаразиты</a:t>
            </a:r>
            <a:endParaRPr sz="2400" b="1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i="1"/>
              <a:t>живут на поверхности тела хозяина: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вши,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блохи,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клещи,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клопы.</a:t>
            </a:r>
            <a:endParaRPr sz="1800" i="1"/>
          </a:p>
        </p:txBody>
      </p:sp>
      <p:sp>
        <p:nvSpPr>
          <p:cNvPr id="139" name="Google Shape;139;p28"/>
          <p:cNvSpPr txBox="1"/>
          <p:nvPr/>
        </p:nvSpPr>
        <p:spPr>
          <a:xfrm>
            <a:off x="4813325" y="948350"/>
            <a:ext cx="4114500" cy="35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/>
              <a:t>Эндопаразиты</a:t>
            </a:r>
            <a:endParaRPr sz="2400" b="1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i="1"/>
              <a:t>живут внутри тела </a:t>
            </a:r>
            <a:br>
              <a:rPr lang="ru" sz="1800" i="1"/>
            </a:br>
            <a:r>
              <a:rPr lang="ru" sz="1800" i="1"/>
              <a:t>хозяина: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малярийный плазмодий,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аскарида, 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власоглав, </a:t>
            </a:r>
            <a:endParaRPr sz="1800" i="1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1800" i="1"/>
              <a:t>бычий цепень.</a:t>
            </a:r>
            <a:endParaRPr sz="1800" i="1"/>
          </a:p>
        </p:txBody>
      </p:sp>
      <p:pic>
        <p:nvPicPr>
          <p:cNvPr id="140" name="Google Shape;140;p2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938" y="2335800"/>
            <a:ext cx="963975" cy="87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8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35588">
            <a:off x="2665404" y="2493420"/>
            <a:ext cx="1772320" cy="1375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00012" y="3481213"/>
            <a:ext cx="2028825" cy="119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8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00" y="3293725"/>
            <a:ext cx="2171175" cy="14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56525" y="2534175"/>
            <a:ext cx="1828800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8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32" y="3100225"/>
            <a:ext cx="2346538" cy="167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body" idx="2"/>
          </p:nvPr>
        </p:nvSpPr>
        <p:spPr>
          <a:xfrm>
            <a:off x="4572000" y="0"/>
            <a:ext cx="4572000" cy="160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Растения-полупаразиты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i="1"/>
              <a:t>содержат хлорофилл и берут от хозяина только минеральные вещества.</a:t>
            </a:r>
            <a:endParaRPr i="1"/>
          </a:p>
        </p:txBody>
      </p:sp>
      <p:sp>
        <p:nvSpPr>
          <p:cNvPr id="151" name="Google Shape;151;p29"/>
          <p:cNvSpPr txBox="1">
            <a:spLocks noGrp="1"/>
          </p:cNvSpPr>
          <p:nvPr>
            <p:ph type="subTitle" idx="1"/>
          </p:nvPr>
        </p:nvSpPr>
        <p:spPr>
          <a:xfrm>
            <a:off x="0" y="0"/>
            <a:ext cx="4572000" cy="13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solidFill>
                  <a:schemeClr val="accent1"/>
                </a:solidFill>
              </a:rPr>
              <a:t>Растения-паразиты</a:t>
            </a:r>
            <a:endParaRPr sz="1800" b="1">
              <a:solidFill>
                <a:schemeClr val="accent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i="1">
                <a:solidFill>
                  <a:schemeClr val="accent1"/>
                </a:solidFill>
              </a:rPr>
              <a:t>не содержат хлорофилла и питаются полностью за счет хозяина.</a:t>
            </a:r>
            <a:endParaRPr sz="1800" i="1">
              <a:solidFill>
                <a:schemeClr val="accent1"/>
              </a:solidFill>
            </a:endParaRPr>
          </a:p>
        </p:txBody>
      </p:sp>
      <p:grpSp>
        <p:nvGrpSpPr>
          <p:cNvPr id="152" name="Google Shape;152;p29"/>
          <p:cNvGrpSpPr/>
          <p:nvPr/>
        </p:nvGrpSpPr>
        <p:grpSpPr>
          <a:xfrm>
            <a:off x="226475" y="1349575"/>
            <a:ext cx="1382625" cy="1547600"/>
            <a:chOff x="226475" y="1349575"/>
            <a:chExt cx="1382625" cy="1547600"/>
          </a:xfrm>
        </p:grpSpPr>
        <p:pic>
          <p:nvPicPr>
            <p:cNvPr id="153" name="Google Shape;153;p29"/>
            <p:cNvPicPr preferRelativeResize="0"/>
            <p:nvPr/>
          </p:nvPicPr>
          <p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6475" y="1349575"/>
              <a:ext cx="1340150" cy="1406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4" name="Google Shape;154;p29"/>
            <p:cNvSpPr txBox="1"/>
            <p:nvPr/>
          </p:nvSpPr>
          <p:spPr>
            <a:xfrm>
              <a:off x="335000" y="2661375"/>
              <a:ext cx="1274100" cy="235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i="1"/>
                <a:t>повилика</a:t>
              </a:r>
              <a:endParaRPr i="1"/>
            </a:p>
          </p:txBody>
        </p:sp>
      </p:grpSp>
      <p:grpSp>
        <p:nvGrpSpPr>
          <p:cNvPr id="155" name="Google Shape;155;p29"/>
          <p:cNvGrpSpPr/>
          <p:nvPr/>
        </p:nvGrpSpPr>
        <p:grpSpPr>
          <a:xfrm>
            <a:off x="3263225" y="962650"/>
            <a:ext cx="1247950" cy="1946225"/>
            <a:chOff x="3263225" y="962650"/>
            <a:chExt cx="1247950" cy="1946225"/>
          </a:xfrm>
        </p:grpSpPr>
        <p:pic>
          <p:nvPicPr>
            <p:cNvPr id="156" name="Google Shape;156;p29"/>
            <p:cNvPicPr preferRelativeResize="0"/>
            <p:nvPr/>
          </p:nvPicPr>
          <p:blipFill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3225" y="962650"/>
              <a:ext cx="1247950" cy="1663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7" name="Google Shape;157;p29"/>
            <p:cNvSpPr txBox="1"/>
            <p:nvPr/>
          </p:nvSpPr>
          <p:spPr>
            <a:xfrm>
              <a:off x="3420100" y="2550375"/>
              <a:ext cx="934200" cy="358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i="1"/>
                <a:t>заразиха</a:t>
              </a:r>
              <a:endParaRPr i="1"/>
            </a:p>
          </p:txBody>
        </p:sp>
      </p:grpSp>
      <p:pic>
        <p:nvPicPr>
          <p:cNvPr id="158" name="Google Shape;158;p29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177" y="2897175"/>
            <a:ext cx="2048000" cy="136077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9"/>
          <p:cNvSpPr txBox="1"/>
          <p:nvPr/>
        </p:nvSpPr>
        <p:spPr>
          <a:xfrm>
            <a:off x="2897375" y="4143125"/>
            <a:ext cx="1179600" cy="3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/>
              <a:t>раффлезия</a:t>
            </a:r>
            <a:endParaRPr i="1"/>
          </a:p>
        </p:txBody>
      </p:sp>
      <p:pic>
        <p:nvPicPr>
          <p:cNvPr id="160" name="Google Shape;160;p29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75" y="3101999"/>
            <a:ext cx="2048001" cy="137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9"/>
          <p:cNvSpPr txBox="1"/>
          <p:nvPr/>
        </p:nvSpPr>
        <p:spPr>
          <a:xfrm>
            <a:off x="490725" y="4361750"/>
            <a:ext cx="15195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/>
              <a:t>петров крест</a:t>
            </a:r>
            <a:endParaRPr i="1"/>
          </a:p>
        </p:txBody>
      </p:sp>
      <p:pic>
        <p:nvPicPr>
          <p:cNvPr id="162" name="Google Shape;162;p29"/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955" y="1250050"/>
            <a:ext cx="1264402" cy="1371426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9"/>
          <p:cNvSpPr txBox="1"/>
          <p:nvPr/>
        </p:nvSpPr>
        <p:spPr>
          <a:xfrm>
            <a:off x="1744325" y="2495550"/>
            <a:ext cx="15951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/>
              <a:t>паразитактус</a:t>
            </a:r>
            <a:endParaRPr i="1"/>
          </a:p>
        </p:txBody>
      </p:sp>
      <p:pic>
        <p:nvPicPr>
          <p:cNvPr id="164" name="Google Shape;164;p29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050" y="1644289"/>
            <a:ext cx="1179600" cy="185491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9"/>
          <p:cNvSpPr txBox="1"/>
          <p:nvPr/>
        </p:nvSpPr>
        <p:spPr>
          <a:xfrm>
            <a:off x="4915350" y="3366075"/>
            <a:ext cx="8037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/>
              <a:t>очанка</a:t>
            </a:r>
            <a:endParaRPr i="1"/>
          </a:p>
        </p:txBody>
      </p:sp>
      <p:pic>
        <p:nvPicPr>
          <p:cNvPr id="166" name="Google Shape;166;p29"/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600" y="1250063"/>
            <a:ext cx="1595100" cy="159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9"/>
          <p:cNvSpPr txBox="1"/>
          <p:nvPr/>
        </p:nvSpPr>
        <p:spPr>
          <a:xfrm>
            <a:off x="6275975" y="2788525"/>
            <a:ext cx="10248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/>
              <a:t>погремок</a:t>
            </a:r>
            <a:endParaRPr i="1"/>
          </a:p>
        </p:txBody>
      </p:sp>
      <p:pic>
        <p:nvPicPr>
          <p:cNvPr id="168" name="Google Shape;168;p29"/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525" y="3102000"/>
            <a:ext cx="2330494" cy="154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9"/>
          <p:cNvSpPr txBox="1"/>
          <p:nvPr/>
        </p:nvSpPr>
        <p:spPr>
          <a:xfrm>
            <a:off x="6843925" y="4583525"/>
            <a:ext cx="8037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/>
              <a:t>омела</a:t>
            </a:r>
            <a:endParaRPr i="1"/>
          </a:p>
        </p:txBody>
      </p:sp>
      <p:pic>
        <p:nvPicPr>
          <p:cNvPr id="170" name="Google Shape;170;p29"/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8650" y="1277388"/>
            <a:ext cx="1156050" cy="15404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9"/>
          <p:cNvSpPr txBox="1"/>
          <p:nvPr/>
        </p:nvSpPr>
        <p:spPr>
          <a:xfrm>
            <a:off x="7836375" y="2755200"/>
            <a:ext cx="11199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/>
              <a:t>марьянник</a:t>
            </a:r>
            <a:endParaRPr i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>
            <a:spLocks noGrp="1"/>
          </p:cNvSpPr>
          <p:nvPr>
            <p:ph type="title"/>
          </p:nvPr>
        </p:nvSpPr>
        <p:spPr>
          <a:xfrm>
            <a:off x="334400" y="-1217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Грибы-паразиты</a:t>
            </a:r>
            <a:endParaRPr/>
          </a:p>
        </p:txBody>
      </p:sp>
      <p:grpSp>
        <p:nvGrpSpPr>
          <p:cNvPr id="177" name="Google Shape;177;p30"/>
          <p:cNvGrpSpPr/>
          <p:nvPr/>
        </p:nvGrpSpPr>
        <p:grpSpPr>
          <a:xfrm>
            <a:off x="1452425" y="695237"/>
            <a:ext cx="6239151" cy="4018787"/>
            <a:chOff x="289000" y="775812"/>
            <a:chExt cx="6239151" cy="4018787"/>
          </a:xfrm>
        </p:grpSpPr>
        <p:pic>
          <p:nvPicPr>
            <p:cNvPr id="178" name="Google Shape;178;p30"/>
            <p:cNvPicPr preferRelativeResize="0"/>
            <p:nvPr/>
          </p:nvPicPr>
          <p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9000" y="3081550"/>
              <a:ext cx="1940225" cy="17130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30"/>
            <p:cNvPicPr preferRelativeResize="0"/>
            <p:nvPr/>
          </p:nvPicPr>
          <p:blipFill rotWithShape="1"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9000" y="913050"/>
              <a:ext cx="1940225" cy="1731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30"/>
            <p:cNvPicPr preferRelativeResize="0"/>
            <p:nvPr/>
          </p:nvPicPr>
          <p:blipFill rotWithShape="1">
            <a:blip r:embed="rId5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48775" y="913050"/>
              <a:ext cx="1940225" cy="1731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p30"/>
            <p:cNvPicPr preferRelativeResize="0"/>
            <p:nvPr/>
          </p:nvPicPr>
          <p:blipFill rotWithShape="1">
            <a:blip r:embed="rId6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37825" y="3134800"/>
              <a:ext cx="1790326" cy="1619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30"/>
            <p:cNvPicPr preferRelativeResize="0"/>
            <p:nvPr/>
          </p:nvPicPr>
          <p:blipFill rotWithShape="1">
            <a:blip r:embed="rId7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8050" y="3081550"/>
              <a:ext cx="2010953" cy="17130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30"/>
            <p:cNvPicPr preferRelativeResize="0"/>
            <p:nvPr/>
          </p:nvPicPr>
          <p:blipFill rotWithShape="1">
            <a:blip r:embed="rId8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08550" y="775812"/>
              <a:ext cx="1240250" cy="186892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1"/>
          <p:cNvSpPr txBox="1">
            <a:spLocks noGrp="1"/>
          </p:cNvSpPr>
          <p:nvPr>
            <p:ph type="title"/>
          </p:nvPr>
        </p:nvSpPr>
        <p:spPr>
          <a:xfrm>
            <a:off x="0" y="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Паразиты человека и животных</a:t>
            </a:r>
            <a:endParaRPr/>
          </a:p>
        </p:txBody>
      </p:sp>
      <p:pic>
        <p:nvPicPr>
          <p:cNvPr id="189" name="Google Shape;189;p3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28" y="707398"/>
            <a:ext cx="3689399" cy="129627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1"/>
          <p:cNvSpPr txBox="1"/>
          <p:nvPr/>
        </p:nvSpPr>
        <p:spPr>
          <a:xfrm>
            <a:off x="222624" y="2003675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Печеночный сосальщик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1" name="Google Shape;191;p31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9405" y="343338"/>
            <a:ext cx="2024425" cy="20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1"/>
          <p:cNvSpPr txBox="1"/>
          <p:nvPr/>
        </p:nvSpPr>
        <p:spPr>
          <a:xfrm>
            <a:off x="7033850" y="2389350"/>
            <a:ext cx="2024400" cy="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Аскарида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3" name="Google Shape;193;p31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717" y="1005873"/>
            <a:ext cx="2024425" cy="1361886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1"/>
          <p:cNvSpPr txBox="1"/>
          <p:nvPr/>
        </p:nvSpPr>
        <p:spPr>
          <a:xfrm rot="354">
            <a:off x="4120837" y="2338049"/>
            <a:ext cx="2913000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Вошь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5" name="Google Shape;195;p31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57" y="2571738"/>
            <a:ext cx="2024425" cy="134715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1"/>
          <p:cNvSpPr txBox="1"/>
          <p:nvPr/>
        </p:nvSpPr>
        <p:spPr>
          <a:xfrm>
            <a:off x="550475" y="3918900"/>
            <a:ext cx="2340600" cy="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Бычий цепень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7" name="Google Shape;197;p31"/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648" y="2666225"/>
            <a:ext cx="1631175" cy="16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31"/>
          <p:cNvSpPr txBox="1"/>
          <p:nvPr/>
        </p:nvSpPr>
        <p:spPr>
          <a:xfrm>
            <a:off x="5224350" y="4158600"/>
            <a:ext cx="1631100" cy="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Токсоплазма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9" name="Google Shape;199;p31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1075" y="2878650"/>
            <a:ext cx="1302863" cy="16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1"/>
          <p:cNvSpPr txBox="1"/>
          <p:nvPr/>
        </p:nvSpPr>
        <p:spPr>
          <a:xfrm>
            <a:off x="2891075" y="4539000"/>
            <a:ext cx="6623400" cy="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Лямблия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2"/>
          <p:cNvSpPr txBox="1">
            <a:spLocks noGrp="1"/>
          </p:cNvSpPr>
          <p:nvPr>
            <p:ph type="title"/>
          </p:nvPr>
        </p:nvSpPr>
        <p:spPr>
          <a:xfrm>
            <a:off x="235950" y="794325"/>
            <a:ext cx="3900300" cy="55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/>
              <a:t>Преимущества для паразита</a:t>
            </a:r>
            <a:endParaRPr sz="3500"/>
          </a:p>
        </p:txBody>
      </p:sp>
      <p:sp>
        <p:nvSpPr>
          <p:cNvPr id="206" name="Google Shape;206;p32"/>
          <p:cNvSpPr txBox="1">
            <a:spLocks noGrp="1"/>
          </p:cNvSpPr>
          <p:nvPr>
            <p:ph type="body" idx="2"/>
          </p:nvPr>
        </p:nvSpPr>
        <p:spPr>
          <a:xfrm>
            <a:off x="4775425" y="1352625"/>
            <a:ext cx="4114800" cy="3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 sz="1800"/>
              <a:t>ограниченность среды во времени и пространстве,</a:t>
            </a:r>
            <a:endParaRPr sz="1800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 sz="1800"/>
              <a:t>трудность распространения от одной особи хозяина к другой,</a:t>
            </a:r>
            <a:endParaRPr sz="1800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 sz="1800"/>
              <a:t>сложности в обеспечении кислородом,</a:t>
            </a:r>
            <a:endParaRPr sz="1800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 sz="1800"/>
              <a:t>защитные реакции организма хозяина.</a:t>
            </a:r>
            <a:endParaRPr sz="1800"/>
          </a:p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07" name="Google Shape;207;p32"/>
          <p:cNvSpPr txBox="1">
            <a:spLocks noGrp="1"/>
          </p:cNvSpPr>
          <p:nvPr>
            <p:ph type="title"/>
          </p:nvPr>
        </p:nvSpPr>
        <p:spPr>
          <a:xfrm>
            <a:off x="4775425" y="794325"/>
            <a:ext cx="3900300" cy="55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rgbClr val="FFFFFF"/>
                </a:solidFill>
              </a:rPr>
              <a:t>Трудности для паразита</a:t>
            </a:r>
            <a:endParaRPr sz="3500">
              <a:solidFill>
                <a:srgbClr val="FFFFFF"/>
              </a:solidFill>
            </a:endParaRPr>
          </a:p>
        </p:txBody>
      </p:sp>
      <p:sp>
        <p:nvSpPr>
          <p:cNvPr id="208" name="Google Shape;208;p32"/>
          <p:cNvSpPr txBox="1">
            <a:spLocks noGrp="1"/>
          </p:cNvSpPr>
          <p:nvPr>
            <p:ph type="subTitle" idx="1"/>
          </p:nvPr>
        </p:nvSpPr>
        <p:spPr>
          <a:xfrm>
            <a:off x="235950" y="1352625"/>
            <a:ext cx="4067700" cy="347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 sz="1800"/>
              <a:t>обилие легко доступной для усвоения пищи, не требующей перестройки процессов пищеварения,</a:t>
            </a:r>
            <a:endParaRPr sz="1800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 sz="1800"/>
              <a:t>защищенность от непосредственного воздействия абиотических и биотических факторов внешней среды,</a:t>
            </a:r>
            <a:endParaRPr sz="1800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ru" sz="1800"/>
              <a:t>относительная стабильность условий существования.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3"/>
          <p:cNvSpPr txBox="1">
            <a:spLocks noGrp="1"/>
          </p:cNvSpPr>
          <p:nvPr>
            <p:ph type="title"/>
          </p:nvPr>
        </p:nvSpPr>
        <p:spPr>
          <a:xfrm>
            <a:off x="282250" y="2248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/>
              <a:t>Хищничество             паразитизм</a:t>
            </a:r>
            <a:endParaRPr sz="4800"/>
          </a:p>
        </p:txBody>
      </p:sp>
      <p:graphicFrame>
        <p:nvGraphicFramePr>
          <p:cNvPr id="214" name="Google Shape;214;p33"/>
          <p:cNvGraphicFramePr/>
          <p:nvPr/>
        </p:nvGraphicFramePr>
        <p:xfrm>
          <a:off x="311700" y="1626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{2D556C4B-3BE9-44D5-B7BB-327EA1105E5C}</a:tableStyleId>
              </a:tblPr>
              <a:tblGrid>
                <a:gridCol w="284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04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 b="1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Хищники</a:t>
                      </a:r>
                      <a:endParaRPr sz="1800" b="1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 b="1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Паразитоиды</a:t>
                      </a:r>
                      <a:endParaRPr sz="1800" b="1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 b="1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Паразиты</a:t>
                      </a:r>
                      <a:endParaRPr sz="1800" b="1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325">
                <a:tc rowSpan="2"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Убивают жертву и полностью или частично съедают ее.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/>
                </a:tc>
                <a:tc rowSpan="2"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На стадии личинок убивают своего хозяина, но взрослые особи могут существовать свободно.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/>
                </a:tc>
                <a:tc rowSpan="2"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Не могут существовать без хозяина, поэтому не убивают его.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6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15" name="Google Shape;215;p33"/>
          <p:cNvGrpSpPr/>
          <p:nvPr/>
        </p:nvGrpSpPr>
        <p:grpSpPr>
          <a:xfrm>
            <a:off x="4144950" y="765700"/>
            <a:ext cx="1133700" cy="0"/>
            <a:chOff x="4144950" y="765700"/>
            <a:chExt cx="1133700" cy="0"/>
          </a:xfrm>
        </p:grpSpPr>
        <p:cxnSp>
          <p:nvCxnSpPr>
            <p:cNvPr id="216" name="Google Shape;216;p33"/>
            <p:cNvCxnSpPr/>
            <p:nvPr/>
          </p:nvCxnSpPr>
          <p:spPr>
            <a:xfrm>
              <a:off x="4144950" y="765700"/>
              <a:ext cx="11337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17" name="Google Shape;217;p33"/>
            <p:cNvCxnSpPr/>
            <p:nvPr/>
          </p:nvCxnSpPr>
          <p:spPr>
            <a:xfrm rot="10800000">
              <a:off x="4144950" y="765700"/>
              <a:ext cx="10938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Microsoft Office PowerPoint</Application>
  <PresentationFormat>Экран (16:9)</PresentationFormat>
  <Paragraphs>97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Raleway</vt:lpstr>
      <vt:lpstr>Arial</vt:lpstr>
      <vt:lpstr>Proxima Nova</vt:lpstr>
      <vt:lpstr>PT Sans Narrow</vt:lpstr>
      <vt:lpstr>Open Sans</vt:lpstr>
      <vt:lpstr>Alfa Slab One</vt:lpstr>
      <vt:lpstr>Gameday</vt:lpstr>
      <vt:lpstr>Tropic</vt:lpstr>
      <vt:lpstr>Паразитизм: (от греч. parasitos — нахлебник) сожитель (паразит) живет за счет хозяина и угнетает его жизнедеятельность.</vt:lpstr>
      <vt:lpstr>Хозяин — организм, являющийся средой жизни для других организмов.</vt:lpstr>
      <vt:lpstr>Критерии паразитизма:</vt:lpstr>
      <vt:lpstr>Паразиты:</vt:lpstr>
      <vt:lpstr>Презентация PowerPoint</vt:lpstr>
      <vt:lpstr>Грибы-паразиты</vt:lpstr>
      <vt:lpstr>Паразиты человека и животных</vt:lpstr>
      <vt:lpstr>Преимущества для паразита</vt:lpstr>
      <vt:lpstr>Хищничество             паразитизм</vt:lpstr>
      <vt:lpstr>Паразитоиды</vt:lpstr>
      <vt:lpstr>СПАСИБО ЗА ВНИМАНИЕ!</vt:lpstr>
      <vt:lpstr>Презентация PowerPoint</vt:lpstr>
      <vt:lpstr>Презентация PowerPoint</vt:lpstr>
      <vt:lpstr>Подберите пары</vt:lpstr>
      <vt:lpstr>Определите тип взаимоотношений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Паразитизм: (от греч. parasitos — нахлебник) сожитель (паразит) живет за счет хозяина и угнетает его жизнедеятельность.</dc:title>
  <cp:lastModifiedBy>Уладзіслаў Панежанка</cp:lastModifiedBy>
  <cp:revision>2</cp:revision>
  <dcterms:modified xsi:type="dcterms:W3CDTF">2019-05-31T19:49:24Z</dcterms:modified>
</cp:coreProperties>
</file>